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9"/>
  </p:notesMasterIdLst>
  <p:sldIdLst>
    <p:sldId id="2147470517" r:id="rId5"/>
    <p:sldId id="2147470491" r:id="rId6"/>
    <p:sldId id="2147470518" r:id="rId7"/>
    <p:sldId id="2147470492" r:id="rId8"/>
    <p:sldId id="2147470494" r:id="rId9"/>
    <p:sldId id="2147470519" r:id="rId10"/>
    <p:sldId id="2147470496" r:id="rId11"/>
    <p:sldId id="2147470497" r:id="rId12"/>
    <p:sldId id="2147470499" r:id="rId13"/>
    <p:sldId id="2147470500" r:id="rId14"/>
    <p:sldId id="2147470501" r:id="rId15"/>
    <p:sldId id="2147470502" r:id="rId16"/>
    <p:sldId id="2147470516" r:id="rId17"/>
    <p:sldId id="2147470507" r:id="rId18"/>
    <p:sldId id="2147470508" r:id="rId19"/>
    <p:sldId id="2147470505" r:id="rId20"/>
    <p:sldId id="2147470510" r:id="rId21"/>
    <p:sldId id="2147470506" r:id="rId22"/>
    <p:sldId id="2147470512" r:id="rId23"/>
    <p:sldId id="2147470513" r:id="rId24"/>
    <p:sldId id="2147470514" r:id="rId25"/>
    <p:sldId id="2147470515" r:id="rId26"/>
    <p:sldId id="2147470520" r:id="rId27"/>
    <p:sldId id="214747050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196A11-EEC9-4448-8B23-480A60F35D70}">
          <p14:sldIdLst>
            <p14:sldId id="2147470517"/>
            <p14:sldId id="2147470491"/>
            <p14:sldId id="2147470518"/>
            <p14:sldId id="2147470492"/>
            <p14:sldId id="2147470494"/>
            <p14:sldId id="2147470519"/>
            <p14:sldId id="2147470496"/>
            <p14:sldId id="2147470497"/>
            <p14:sldId id="2147470499"/>
            <p14:sldId id="2147470500"/>
            <p14:sldId id="2147470501"/>
            <p14:sldId id="2147470502"/>
            <p14:sldId id="2147470516"/>
            <p14:sldId id="2147470507"/>
            <p14:sldId id="2147470508"/>
            <p14:sldId id="2147470505"/>
            <p14:sldId id="2147470510"/>
            <p14:sldId id="2147470506"/>
            <p14:sldId id="2147470512"/>
            <p14:sldId id="2147470513"/>
            <p14:sldId id="2147470514"/>
            <p14:sldId id="2147470515"/>
            <p14:sldId id="2147470520"/>
            <p14:sldId id="2147470503"/>
          </p14:sldIdLst>
        </p14:section>
      </p14:sectionLst>
    </p:ext>
    <p:ext uri="{EFAFB233-063F-42B5-8137-9DF3F51BA10A}">
      <p15:sldGuideLst xmlns:p15="http://schemas.microsoft.com/office/powerpoint/2012/main">
        <p15:guide id="1" orient="horz" pos="1706"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4A6815-7047-152A-7614-527A41B3A6D1}" name="Lauren Machtinger" initials="LM" userId="S::l.machtinger@interceptgroup.com::4535f638-706c-47a0-835d-b1693c81b1d3" providerId="AD"/>
  <p188:author id="{1F90853C-BBA0-DA9F-30E2-18301B70F3A1}" name="Emma Crockett" initials="EC" userId="S::e.crockett@interceptgroup.com::89191950-5d03-4d16-89de-5b154c357373" providerId="AD"/>
  <p188:author id="{67C84F87-1498-01B2-2767-7B4A11EDB70D}" name="Alex Fleck" initials="AF" userId="Alex Fleck" providerId="None"/>
  <p188:author id="{3D9E43A6-5743-7D41-B221-C8A0E183BEEF}" name="Claudia Chan" initials="CC" userId="Claudia Cha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F2F2F"/>
    <a:srgbClr val="D2D2D2"/>
    <a:srgbClr val="F2F2F2"/>
    <a:srgbClr val="0078D4"/>
    <a:srgbClr val="737373"/>
    <a:srgbClr val="505050"/>
    <a:srgbClr val="E6E6E6"/>
    <a:srgbClr val="D83B01"/>
    <a:srgbClr val="682C2F"/>
    <a:srgbClr val="2C4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F15870-1BC5-4365-A70C-092898EADF9A}" v="3" dt="2022-09-28T15:29:24.774"/>
    <p1510:client id="{AE54BFBA-39E2-4017-A6D6-E5C2848A173F}" v="565" dt="2022-09-28T15:19:02.9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1254" y="48"/>
      </p:cViewPr>
      <p:guideLst>
        <p:guide orient="horz" pos="170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Stat</c:v>
                </c:pt>
              </c:strCache>
            </c:strRef>
          </c:tx>
          <c:spPr>
            <a:ln w="6350">
              <a:solidFill>
                <a:srgbClr val="505050"/>
              </a:solidFill>
            </a:ln>
          </c:spPr>
          <c:dPt>
            <c:idx val="0"/>
            <c:bubble3D val="0"/>
            <c:spPr>
              <a:solidFill>
                <a:srgbClr val="505050"/>
              </a:solidFill>
              <a:ln w="6350">
                <a:noFill/>
              </a:ln>
              <a:effectLst/>
            </c:spPr>
            <c:extLst>
              <c:ext xmlns:c16="http://schemas.microsoft.com/office/drawing/2014/chart" uri="{C3380CC4-5D6E-409C-BE32-E72D297353CC}">
                <c16:uniqueId val="{00000001-EB07-42DA-9B8C-FCE4C85CBE3B}"/>
              </c:ext>
            </c:extLst>
          </c:dPt>
          <c:dPt>
            <c:idx val="1"/>
            <c:bubble3D val="0"/>
            <c:spPr>
              <a:solidFill>
                <a:schemeClr val="bg1"/>
              </a:solidFill>
              <a:ln w="6350">
                <a:noFill/>
              </a:ln>
              <a:effectLst/>
            </c:spPr>
            <c:extLst>
              <c:ext xmlns:c16="http://schemas.microsoft.com/office/drawing/2014/chart" uri="{C3380CC4-5D6E-409C-BE32-E72D297353CC}">
                <c16:uniqueId val="{00000003-EB07-42DA-9B8C-FCE4C85CBE3B}"/>
              </c:ext>
            </c:extLst>
          </c:dPt>
          <c:dPt>
            <c:idx val="2"/>
            <c:bubble3D val="0"/>
            <c:spPr>
              <a:solidFill>
                <a:schemeClr val="accent3"/>
              </a:solidFill>
              <a:ln w="6350">
                <a:solidFill>
                  <a:srgbClr val="505050"/>
                </a:solidFill>
              </a:ln>
              <a:effectLst/>
            </c:spPr>
            <c:extLst>
              <c:ext xmlns:c16="http://schemas.microsoft.com/office/drawing/2014/chart" uri="{C3380CC4-5D6E-409C-BE32-E72D297353CC}">
                <c16:uniqueId val="{00000005-EB07-42DA-9B8C-FCE4C85CBE3B}"/>
              </c:ext>
            </c:extLst>
          </c:dPt>
          <c:dPt>
            <c:idx val="3"/>
            <c:bubble3D val="0"/>
            <c:spPr>
              <a:solidFill>
                <a:schemeClr val="accent4"/>
              </a:solidFill>
              <a:ln w="6350">
                <a:solidFill>
                  <a:srgbClr val="505050"/>
                </a:solidFill>
              </a:ln>
              <a:effectLst/>
            </c:spPr>
            <c:extLst>
              <c:ext xmlns:c16="http://schemas.microsoft.com/office/drawing/2014/chart" uri="{C3380CC4-5D6E-409C-BE32-E72D297353CC}">
                <c16:uniqueId val="{00000007-EB07-42DA-9B8C-FCE4C85CBE3B}"/>
              </c:ext>
            </c:extLst>
          </c:dPt>
          <c:cat>
            <c:strRef>
              <c:f>Sheet1!$A$2:$A$5</c:f>
              <c:strCache>
                <c:ptCount val="2"/>
                <c:pt idx="0">
                  <c:v>Positive </c:v>
                </c:pt>
                <c:pt idx="1">
                  <c:v>Negative</c:v>
                </c:pt>
              </c:strCache>
            </c:strRef>
          </c:cat>
          <c:val>
            <c:numRef>
              <c:f>Sheet1!$B$2:$B$5</c:f>
              <c:numCache>
                <c:formatCode>General</c:formatCode>
                <c:ptCount val="4"/>
                <c:pt idx="0">
                  <c:v>49</c:v>
                </c:pt>
                <c:pt idx="1">
                  <c:v>51</c:v>
                </c:pt>
              </c:numCache>
            </c:numRef>
          </c:val>
          <c:extLst>
            <c:ext xmlns:c16="http://schemas.microsoft.com/office/drawing/2014/chart" uri="{C3380CC4-5D6E-409C-BE32-E72D297353CC}">
              <c16:uniqueId val="{00000008-EB07-42DA-9B8C-FCE4C85CBE3B}"/>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Stat</c:v>
                </c:pt>
              </c:strCache>
            </c:strRef>
          </c:tx>
          <c:spPr>
            <a:ln w="6350">
              <a:solidFill>
                <a:srgbClr val="505050"/>
              </a:solidFill>
            </a:ln>
          </c:spPr>
          <c:dPt>
            <c:idx val="0"/>
            <c:bubble3D val="0"/>
            <c:spPr>
              <a:solidFill>
                <a:srgbClr val="505050"/>
              </a:solidFill>
              <a:ln w="6350">
                <a:noFill/>
              </a:ln>
              <a:effectLst/>
            </c:spPr>
            <c:extLst>
              <c:ext xmlns:c16="http://schemas.microsoft.com/office/drawing/2014/chart" uri="{C3380CC4-5D6E-409C-BE32-E72D297353CC}">
                <c16:uniqueId val="{00000001-BE38-42A2-AAA7-FC221C1A6B54}"/>
              </c:ext>
            </c:extLst>
          </c:dPt>
          <c:dPt>
            <c:idx val="1"/>
            <c:bubble3D val="0"/>
            <c:spPr>
              <a:solidFill>
                <a:schemeClr val="bg1"/>
              </a:solidFill>
              <a:ln w="6350">
                <a:noFill/>
              </a:ln>
              <a:effectLst/>
            </c:spPr>
            <c:extLst>
              <c:ext xmlns:c16="http://schemas.microsoft.com/office/drawing/2014/chart" uri="{C3380CC4-5D6E-409C-BE32-E72D297353CC}">
                <c16:uniqueId val="{00000003-BE38-42A2-AAA7-FC221C1A6B54}"/>
              </c:ext>
            </c:extLst>
          </c:dPt>
          <c:dPt>
            <c:idx val="2"/>
            <c:bubble3D val="0"/>
            <c:spPr>
              <a:solidFill>
                <a:schemeClr val="accent3"/>
              </a:solidFill>
              <a:ln w="6350">
                <a:solidFill>
                  <a:srgbClr val="505050"/>
                </a:solidFill>
              </a:ln>
              <a:effectLst/>
            </c:spPr>
            <c:extLst>
              <c:ext xmlns:c16="http://schemas.microsoft.com/office/drawing/2014/chart" uri="{C3380CC4-5D6E-409C-BE32-E72D297353CC}">
                <c16:uniqueId val="{00000005-BE38-42A2-AAA7-FC221C1A6B54}"/>
              </c:ext>
            </c:extLst>
          </c:dPt>
          <c:dPt>
            <c:idx val="3"/>
            <c:bubble3D val="0"/>
            <c:spPr>
              <a:solidFill>
                <a:schemeClr val="accent4"/>
              </a:solidFill>
              <a:ln w="6350">
                <a:solidFill>
                  <a:srgbClr val="505050"/>
                </a:solidFill>
              </a:ln>
              <a:effectLst/>
            </c:spPr>
            <c:extLst>
              <c:ext xmlns:c16="http://schemas.microsoft.com/office/drawing/2014/chart" uri="{C3380CC4-5D6E-409C-BE32-E72D297353CC}">
                <c16:uniqueId val="{00000007-BE38-42A2-AAA7-FC221C1A6B54}"/>
              </c:ext>
            </c:extLst>
          </c:dPt>
          <c:cat>
            <c:strRef>
              <c:f>Sheet1!$A$2:$A$5</c:f>
              <c:strCache>
                <c:ptCount val="2"/>
                <c:pt idx="0">
                  <c:v>Positive </c:v>
                </c:pt>
                <c:pt idx="1">
                  <c:v>Negative</c:v>
                </c:pt>
              </c:strCache>
            </c:strRef>
          </c:cat>
          <c:val>
            <c:numRef>
              <c:f>Sheet1!$B$2:$B$5</c:f>
              <c:numCache>
                <c:formatCode>General</c:formatCode>
                <c:ptCount val="4"/>
                <c:pt idx="0">
                  <c:v>49</c:v>
                </c:pt>
                <c:pt idx="1">
                  <c:v>51</c:v>
                </c:pt>
              </c:numCache>
            </c:numRef>
          </c:val>
          <c:extLst>
            <c:ext xmlns:c16="http://schemas.microsoft.com/office/drawing/2014/chart" uri="{C3380CC4-5D6E-409C-BE32-E72D297353CC}">
              <c16:uniqueId val="{00000008-BE38-42A2-AAA7-FC221C1A6B54}"/>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Stat</c:v>
                </c:pt>
              </c:strCache>
            </c:strRef>
          </c:tx>
          <c:spPr>
            <a:ln w="6350">
              <a:solidFill>
                <a:srgbClr val="505050"/>
              </a:solidFill>
            </a:ln>
          </c:spPr>
          <c:dPt>
            <c:idx val="0"/>
            <c:bubble3D val="0"/>
            <c:spPr>
              <a:solidFill>
                <a:srgbClr val="505050"/>
              </a:solidFill>
              <a:ln w="6350">
                <a:noFill/>
              </a:ln>
              <a:effectLst/>
            </c:spPr>
            <c:extLst>
              <c:ext xmlns:c16="http://schemas.microsoft.com/office/drawing/2014/chart" uri="{C3380CC4-5D6E-409C-BE32-E72D297353CC}">
                <c16:uniqueId val="{00000001-BE38-42A2-AAA7-FC221C1A6B54}"/>
              </c:ext>
            </c:extLst>
          </c:dPt>
          <c:dPt>
            <c:idx val="1"/>
            <c:bubble3D val="0"/>
            <c:spPr>
              <a:solidFill>
                <a:schemeClr val="bg1"/>
              </a:solidFill>
              <a:ln w="6350">
                <a:noFill/>
              </a:ln>
              <a:effectLst/>
            </c:spPr>
            <c:extLst>
              <c:ext xmlns:c16="http://schemas.microsoft.com/office/drawing/2014/chart" uri="{C3380CC4-5D6E-409C-BE32-E72D297353CC}">
                <c16:uniqueId val="{00000003-BE38-42A2-AAA7-FC221C1A6B54}"/>
              </c:ext>
            </c:extLst>
          </c:dPt>
          <c:dPt>
            <c:idx val="2"/>
            <c:bubble3D val="0"/>
            <c:spPr>
              <a:solidFill>
                <a:schemeClr val="accent3"/>
              </a:solidFill>
              <a:ln w="6350">
                <a:solidFill>
                  <a:srgbClr val="505050"/>
                </a:solidFill>
              </a:ln>
              <a:effectLst/>
            </c:spPr>
            <c:extLst>
              <c:ext xmlns:c16="http://schemas.microsoft.com/office/drawing/2014/chart" uri="{C3380CC4-5D6E-409C-BE32-E72D297353CC}">
                <c16:uniqueId val="{00000005-BE38-42A2-AAA7-FC221C1A6B54}"/>
              </c:ext>
            </c:extLst>
          </c:dPt>
          <c:dPt>
            <c:idx val="3"/>
            <c:bubble3D val="0"/>
            <c:spPr>
              <a:solidFill>
                <a:schemeClr val="accent4"/>
              </a:solidFill>
              <a:ln w="6350">
                <a:solidFill>
                  <a:srgbClr val="505050"/>
                </a:solidFill>
              </a:ln>
              <a:effectLst/>
            </c:spPr>
            <c:extLst>
              <c:ext xmlns:c16="http://schemas.microsoft.com/office/drawing/2014/chart" uri="{C3380CC4-5D6E-409C-BE32-E72D297353CC}">
                <c16:uniqueId val="{00000007-BE38-42A2-AAA7-FC221C1A6B54}"/>
              </c:ext>
            </c:extLst>
          </c:dPt>
          <c:cat>
            <c:strRef>
              <c:f>Sheet1!$A$2:$A$5</c:f>
              <c:strCache>
                <c:ptCount val="2"/>
                <c:pt idx="0">
                  <c:v>Positive </c:v>
                </c:pt>
                <c:pt idx="1">
                  <c:v>Negative</c:v>
                </c:pt>
              </c:strCache>
            </c:strRef>
          </c:cat>
          <c:val>
            <c:numRef>
              <c:f>Sheet1!$B$2:$B$5</c:f>
              <c:numCache>
                <c:formatCode>General</c:formatCode>
                <c:ptCount val="4"/>
                <c:pt idx="0">
                  <c:v>46</c:v>
                </c:pt>
                <c:pt idx="1">
                  <c:v>54</c:v>
                </c:pt>
              </c:numCache>
            </c:numRef>
          </c:val>
          <c:extLst>
            <c:ext xmlns:c16="http://schemas.microsoft.com/office/drawing/2014/chart" uri="{C3380CC4-5D6E-409C-BE32-E72D297353CC}">
              <c16:uniqueId val="{00000008-BE38-42A2-AAA7-FC221C1A6B54}"/>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Stat</c:v>
                </c:pt>
              </c:strCache>
            </c:strRef>
          </c:tx>
          <c:spPr>
            <a:ln w="6350">
              <a:solidFill>
                <a:srgbClr val="505050"/>
              </a:solidFill>
            </a:ln>
          </c:spPr>
          <c:dPt>
            <c:idx val="0"/>
            <c:bubble3D val="0"/>
            <c:spPr>
              <a:solidFill>
                <a:srgbClr val="505050"/>
              </a:solidFill>
              <a:ln w="6350">
                <a:noFill/>
              </a:ln>
              <a:effectLst/>
            </c:spPr>
            <c:extLst>
              <c:ext xmlns:c16="http://schemas.microsoft.com/office/drawing/2014/chart" uri="{C3380CC4-5D6E-409C-BE32-E72D297353CC}">
                <c16:uniqueId val="{00000001-385B-4AA1-B937-B068FB35F6D9}"/>
              </c:ext>
            </c:extLst>
          </c:dPt>
          <c:dPt>
            <c:idx val="1"/>
            <c:bubble3D val="0"/>
            <c:spPr>
              <a:solidFill>
                <a:srgbClr val="F2F2F2"/>
              </a:solidFill>
              <a:ln w="6350">
                <a:noFill/>
              </a:ln>
              <a:effectLst/>
            </c:spPr>
            <c:extLst>
              <c:ext xmlns:c16="http://schemas.microsoft.com/office/drawing/2014/chart" uri="{C3380CC4-5D6E-409C-BE32-E72D297353CC}">
                <c16:uniqueId val="{00000003-385B-4AA1-B937-B068FB35F6D9}"/>
              </c:ext>
            </c:extLst>
          </c:dPt>
          <c:dPt>
            <c:idx val="2"/>
            <c:bubble3D val="0"/>
            <c:spPr>
              <a:solidFill>
                <a:schemeClr val="accent3"/>
              </a:solidFill>
              <a:ln w="6350">
                <a:solidFill>
                  <a:srgbClr val="505050"/>
                </a:solidFill>
              </a:ln>
              <a:effectLst/>
            </c:spPr>
            <c:extLst>
              <c:ext xmlns:c16="http://schemas.microsoft.com/office/drawing/2014/chart" uri="{C3380CC4-5D6E-409C-BE32-E72D297353CC}">
                <c16:uniqueId val="{00000005-385B-4AA1-B937-B068FB35F6D9}"/>
              </c:ext>
            </c:extLst>
          </c:dPt>
          <c:dPt>
            <c:idx val="3"/>
            <c:bubble3D val="0"/>
            <c:spPr>
              <a:solidFill>
                <a:schemeClr val="accent4"/>
              </a:solidFill>
              <a:ln w="6350">
                <a:solidFill>
                  <a:srgbClr val="505050"/>
                </a:solidFill>
              </a:ln>
              <a:effectLst/>
            </c:spPr>
            <c:extLst>
              <c:ext xmlns:c16="http://schemas.microsoft.com/office/drawing/2014/chart" uri="{C3380CC4-5D6E-409C-BE32-E72D297353CC}">
                <c16:uniqueId val="{00000007-385B-4AA1-B937-B068FB35F6D9}"/>
              </c:ext>
            </c:extLst>
          </c:dPt>
          <c:cat>
            <c:strRef>
              <c:f>Sheet1!$A$2:$A$5</c:f>
              <c:strCache>
                <c:ptCount val="2"/>
                <c:pt idx="0">
                  <c:v>Positive </c:v>
                </c:pt>
                <c:pt idx="1">
                  <c:v>Negative</c:v>
                </c:pt>
              </c:strCache>
            </c:strRef>
          </c:cat>
          <c:val>
            <c:numRef>
              <c:f>Sheet1!$B$2:$B$5</c:f>
              <c:numCache>
                <c:formatCode>General</c:formatCode>
                <c:ptCount val="4"/>
                <c:pt idx="0">
                  <c:v>23</c:v>
                </c:pt>
                <c:pt idx="1">
                  <c:v>77</c:v>
                </c:pt>
              </c:numCache>
            </c:numRef>
          </c:val>
          <c:extLst>
            <c:ext xmlns:c16="http://schemas.microsoft.com/office/drawing/2014/chart" uri="{C3380CC4-5D6E-409C-BE32-E72D297353CC}">
              <c16:uniqueId val="{00000008-385B-4AA1-B937-B068FB35F6D9}"/>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Stat</c:v>
                </c:pt>
              </c:strCache>
            </c:strRef>
          </c:tx>
          <c:spPr>
            <a:ln w="6350">
              <a:solidFill>
                <a:srgbClr val="505050"/>
              </a:solidFill>
            </a:ln>
          </c:spPr>
          <c:dPt>
            <c:idx val="0"/>
            <c:bubble3D val="0"/>
            <c:spPr>
              <a:solidFill>
                <a:srgbClr val="505050"/>
              </a:solidFill>
              <a:ln w="6350">
                <a:noFill/>
              </a:ln>
              <a:effectLst/>
            </c:spPr>
            <c:extLst>
              <c:ext xmlns:c16="http://schemas.microsoft.com/office/drawing/2014/chart" uri="{C3380CC4-5D6E-409C-BE32-E72D297353CC}">
                <c16:uniqueId val="{00000001-385B-4AA1-B937-B068FB35F6D9}"/>
              </c:ext>
            </c:extLst>
          </c:dPt>
          <c:dPt>
            <c:idx val="1"/>
            <c:bubble3D val="0"/>
            <c:spPr>
              <a:solidFill>
                <a:srgbClr val="F2F2F2"/>
              </a:solidFill>
              <a:ln w="6350">
                <a:noFill/>
              </a:ln>
              <a:effectLst/>
            </c:spPr>
            <c:extLst>
              <c:ext xmlns:c16="http://schemas.microsoft.com/office/drawing/2014/chart" uri="{C3380CC4-5D6E-409C-BE32-E72D297353CC}">
                <c16:uniqueId val="{00000003-385B-4AA1-B937-B068FB35F6D9}"/>
              </c:ext>
            </c:extLst>
          </c:dPt>
          <c:dPt>
            <c:idx val="2"/>
            <c:bubble3D val="0"/>
            <c:spPr>
              <a:solidFill>
                <a:schemeClr val="accent3"/>
              </a:solidFill>
              <a:ln w="6350">
                <a:solidFill>
                  <a:srgbClr val="505050"/>
                </a:solidFill>
              </a:ln>
              <a:effectLst/>
            </c:spPr>
            <c:extLst>
              <c:ext xmlns:c16="http://schemas.microsoft.com/office/drawing/2014/chart" uri="{C3380CC4-5D6E-409C-BE32-E72D297353CC}">
                <c16:uniqueId val="{00000005-385B-4AA1-B937-B068FB35F6D9}"/>
              </c:ext>
            </c:extLst>
          </c:dPt>
          <c:dPt>
            <c:idx val="3"/>
            <c:bubble3D val="0"/>
            <c:spPr>
              <a:solidFill>
                <a:schemeClr val="accent4"/>
              </a:solidFill>
              <a:ln w="6350">
                <a:solidFill>
                  <a:srgbClr val="505050"/>
                </a:solidFill>
              </a:ln>
              <a:effectLst/>
            </c:spPr>
            <c:extLst>
              <c:ext xmlns:c16="http://schemas.microsoft.com/office/drawing/2014/chart" uri="{C3380CC4-5D6E-409C-BE32-E72D297353CC}">
                <c16:uniqueId val="{00000007-385B-4AA1-B937-B068FB35F6D9}"/>
              </c:ext>
            </c:extLst>
          </c:dPt>
          <c:cat>
            <c:strRef>
              <c:f>Sheet1!$A$2:$A$5</c:f>
              <c:strCache>
                <c:ptCount val="2"/>
                <c:pt idx="0">
                  <c:v>Positive </c:v>
                </c:pt>
                <c:pt idx="1">
                  <c:v>Negative</c:v>
                </c:pt>
              </c:strCache>
            </c:strRef>
          </c:cat>
          <c:val>
            <c:numRef>
              <c:f>Sheet1!$B$2:$B$5</c:f>
              <c:numCache>
                <c:formatCode>General</c:formatCode>
                <c:ptCount val="4"/>
                <c:pt idx="0">
                  <c:v>31</c:v>
                </c:pt>
                <c:pt idx="1">
                  <c:v>69</c:v>
                </c:pt>
              </c:numCache>
            </c:numRef>
          </c:val>
          <c:extLst>
            <c:ext xmlns:c16="http://schemas.microsoft.com/office/drawing/2014/chart" uri="{C3380CC4-5D6E-409C-BE32-E72D297353CC}">
              <c16:uniqueId val="{00000008-385B-4AA1-B937-B068FB35F6D9}"/>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Stat</c:v>
                </c:pt>
              </c:strCache>
            </c:strRef>
          </c:tx>
          <c:spPr>
            <a:ln w="6350">
              <a:solidFill>
                <a:srgbClr val="505050"/>
              </a:solidFill>
            </a:ln>
          </c:spPr>
          <c:dPt>
            <c:idx val="0"/>
            <c:bubble3D val="0"/>
            <c:spPr>
              <a:solidFill>
                <a:srgbClr val="505050"/>
              </a:solidFill>
              <a:ln w="6350">
                <a:noFill/>
              </a:ln>
              <a:effectLst/>
            </c:spPr>
            <c:extLst>
              <c:ext xmlns:c16="http://schemas.microsoft.com/office/drawing/2014/chart" uri="{C3380CC4-5D6E-409C-BE32-E72D297353CC}">
                <c16:uniqueId val="{00000001-BE38-42A2-AAA7-FC221C1A6B54}"/>
              </c:ext>
            </c:extLst>
          </c:dPt>
          <c:dPt>
            <c:idx val="1"/>
            <c:bubble3D val="0"/>
            <c:spPr>
              <a:solidFill>
                <a:srgbClr val="F2F2F2"/>
              </a:solidFill>
              <a:ln w="6350">
                <a:noFill/>
              </a:ln>
              <a:effectLst/>
            </c:spPr>
            <c:extLst>
              <c:ext xmlns:c16="http://schemas.microsoft.com/office/drawing/2014/chart" uri="{C3380CC4-5D6E-409C-BE32-E72D297353CC}">
                <c16:uniqueId val="{00000003-BE38-42A2-AAA7-FC221C1A6B54}"/>
              </c:ext>
            </c:extLst>
          </c:dPt>
          <c:dPt>
            <c:idx val="2"/>
            <c:bubble3D val="0"/>
            <c:spPr>
              <a:solidFill>
                <a:schemeClr val="accent3"/>
              </a:solidFill>
              <a:ln w="6350">
                <a:solidFill>
                  <a:srgbClr val="505050"/>
                </a:solidFill>
              </a:ln>
              <a:effectLst/>
            </c:spPr>
            <c:extLst>
              <c:ext xmlns:c16="http://schemas.microsoft.com/office/drawing/2014/chart" uri="{C3380CC4-5D6E-409C-BE32-E72D297353CC}">
                <c16:uniqueId val="{00000005-BE38-42A2-AAA7-FC221C1A6B54}"/>
              </c:ext>
            </c:extLst>
          </c:dPt>
          <c:dPt>
            <c:idx val="3"/>
            <c:bubble3D val="0"/>
            <c:spPr>
              <a:solidFill>
                <a:schemeClr val="accent4"/>
              </a:solidFill>
              <a:ln w="6350">
                <a:solidFill>
                  <a:srgbClr val="505050"/>
                </a:solidFill>
              </a:ln>
              <a:effectLst/>
            </c:spPr>
            <c:extLst>
              <c:ext xmlns:c16="http://schemas.microsoft.com/office/drawing/2014/chart" uri="{C3380CC4-5D6E-409C-BE32-E72D297353CC}">
                <c16:uniqueId val="{00000007-BE38-42A2-AAA7-FC221C1A6B54}"/>
              </c:ext>
            </c:extLst>
          </c:dPt>
          <c:cat>
            <c:strRef>
              <c:f>Sheet1!$A$2:$A$5</c:f>
              <c:strCache>
                <c:ptCount val="2"/>
                <c:pt idx="0">
                  <c:v>Positive </c:v>
                </c:pt>
                <c:pt idx="1">
                  <c:v>Negative</c:v>
                </c:pt>
              </c:strCache>
            </c:strRef>
          </c:cat>
          <c:val>
            <c:numRef>
              <c:f>Sheet1!$B$2:$B$5</c:f>
              <c:numCache>
                <c:formatCode>General</c:formatCode>
                <c:ptCount val="4"/>
                <c:pt idx="0">
                  <c:v>21</c:v>
                </c:pt>
                <c:pt idx="1">
                  <c:v>79</c:v>
                </c:pt>
              </c:numCache>
            </c:numRef>
          </c:val>
          <c:extLst>
            <c:ext xmlns:c16="http://schemas.microsoft.com/office/drawing/2014/chart" uri="{C3380CC4-5D6E-409C-BE32-E72D297353CC}">
              <c16:uniqueId val="{00000008-BE38-42A2-AAA7-FC221C1A6B54}"/>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Stat</c:v>
                </c:pt>
              </c:strCache>
            </c:strRef>
          </c:tx>
          <c:spPr>
            <a:ln w="6350">
              <a:solidFill>
                <a:srgbClr val="505050"/>
              </a:solidFill>
            </a:ln>
          </c:spPr>
          <c:dPt>
            <c:idx val="0"/>
            <c:bubble3D val="0"/>
            <c:spPr>
              <a:solidFill>
                <a:srgbClr val="505050"/>
              </a:solidFill>
              <a:ln w="6350">
                <a:noFill/>
              </a:ln>
              <a:effectLst/>
            </c:spPr>
            <c:extLst>
              <c:ext xmlns:c16="http://schemas.microsoft.com/office/drawing/2014/chart" uri="{C3380CC4-5D6E-409C-BE32-E72D297353CC}">
                <c16:uniqueId val="{00000001-BE38-42A2-AAA7-FC221C1A6B54}"/>
              </c:ext>
            </c:extLst>
          </c:dPt>
          <c:dPt>
            <c:idx val="1"/>
            <c:bubble3D val="0"/>
            <c:spPr>
              <a:solidFill>
                <a:srgbClr val="F2F2F2"/>
              </a:solidFill>
              <a:ln w="6350">
                <a:noFill/>
              </a:ln>
              <a:effectLst/>
            </c:spPr>
            <c:extLst>
              <c:ext xmlns:c16="http://schemas.microsoft.com/office/drawing/2014/chart" uri="{C3380CC4-5D6E-409C-BE32-E72D297353CC}">
                <c16:uniqueId val="{00000003-BE38-42A2-AAA7-FC221C1A6B54}"/>
              </c:ext>
            </c:extLst>
          </c:dPt>
          <c:dPt>
            <c:idx val="2"/>
            <c:bubble3D val="0"/>
            <c:spPr>
              <a:solidFill>
                <a:schemeClr val="accent3"/>
              </a:solidFill>
              <a:ln w="6350">
                <a:solidFill>
                  <a:srgbClr val="505050"/>
                </a:solidFill>
              </a:ln>
              <a:effectLst/>
            </c:spPr>
            <c:extLst>
              <c:ext xmlns:c16="http://schemas.microsoft.com/office/drawing/2014/chart" uri="{C3380CC4-5D6E-409C-BE32-E72D297353CC}">
                <c16:uniqueId val="{00000005-BE38-42A2-AAA7-FC221C1A6B54}"/>
              </c:ext>
            </c:extLst>
          </c:dPt>
          <c:dPt>
            <c:idx val="3"/>
            <c:bubble3D val="0"/>
            <c:spPr>
              <a:solidFill>
                <a:schemeClr val="accent4"/>
              </a:solidFill>
              <a:ln w="6350">
                <a:solidFill>
                  <a:srgbClr val="505050"/>
                </a:solidFill>
              </a:ln>
              <a:effectLst/>
            </c:spPr>
            <c:extLst>
              <c:ext xmlns:c16="http://schemas.microsoft.com/office/drawing/2014/chart" uri="{C3380CC4-5D6E-409C-BE32-E72D297353CC}">
                <c16:uniqueId val="{00000007-BE38-42A2-AAA7-FC221C1A6B54}"/>
              </c:ext>
            </c:extLst>
          </c:dPt>
          <c:cat>
            <c:strRef>
              <c:f>Sheet1!$A$2:$A$5</c:f>
              <c:strCache>
                <c:ptCount val="2"/>
                <c:pt idx="0">
                  <c:v>Positive </c:v>
                </c:pt>
                <c:pt idx="1">
                  <c:v>Negative</c:v>
                </c:pt>
              </c:strCache>
            </c:strRef>
          </c:cat>
          <c:val>
            <c:numRef>
              <c:f>Sheet1!$B$2:$B$5</c:f>
              <c:numCache>
                <c:formatCode>General</c:formatCode>
                <c:ptCount val="4"/>
                <c:pt idx="0">
                  <c:v>49</c:v>
                </c:pt>
                <c:pt idx="1">
                  <c:v>51</c:v>
                </c:pt>
              </c:numCache>
            </c:numRef>
          </c:val>
          <c:extLst>
            <c:ext xmlns:c16="http://schemas.microsoft.com/office/drawing/2014/chart" uri="{C3380CC4-5D6E-409C-BE32-E72D297353CC}">
              <c16:uniqueId val="{00000008-BE38-42A2-AAA7-FC221C1A6B54}"/>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Stat</c:v>
                </c:pt>
              </c:strCache>
            </c:strRef>
          </c:tx>
          <c:spPr>
            <a:ln w="6350">
              <a:solidFill>
                <a:srgbClr val="505050"/>
              </a:solidFill>
            </a:ln>
          </c:spPr>
          <c:dPt>
            <c:idx val="0"/>
            <c:bubble3D val="0"/>
            <c:spPr>
              <a:solidFill>
                <a:srgbClr val="505050"/>
              </a:solidFill>
              <a:ln w="6350">
                <a:noFill/>
              </a:ln>
              <a:effectLst/>
            </c:spPr>
            <c:extLst>
              <c:ext xmlns:c16="http://schemas.microsoft.com/office/drawing/2014/chart" uri="{C3380CC4-5D6E-409C-BE32-E72D297353CC}">
                <c16:uniqueId val="{00000001-BE38-42A2-AAA7-FC221C1A6B54}"/>
              </c:ext>
            </c:extLst>
          </c:dPt>
          <c:dPt>
            <c:idx val="1"/>
            <c:bubble3D val="0"/>
            <c:spPr>
              <a:solidFill>
                <a:srgbClr val="F2F2F2"/>
              </a:solidFill>
              <a:ln w="6350">
                <a:noFill/>
              </a:ln>
              <a:effectLst/>
            </c:spPr>
            <c:extLst>
              <c:ext xmlns:c16="http://schemas.microsoft.com/office/drawing/2014/chart" uri="{C3380CC4-5D6E-409C-BE32-E72D297353CC}">
                <c16:uniqueId val="{00000003-BE38-42A2-AAA7-FC221C1A6B54}"/>
              </c:ext>
            </c:extLst>
          </c:dPt>
          <c:dPt>
            <c:idx val="2"/>
            <c:bubble3D val="0"/>
            <c:spPr>
              <a:solidFill>
                <a:schemeClr val="accent3"/>
              </a:solidFill>
              <a:ln w="6350">
                <a:solidFill>
                  <a:srgbClr val="505050"/>
                </a:solidFill>
              </a:ln>
              <a:effectLst/>
            </c:spPr>
            <c:extLst>
              <c:ext xmlns:c16="http://schemas.microsoft.com/office/drawing/2014/chart" uri="{C3380CC4-5D6E-409C-BE32-E72D297353CC}">
                <c16:uniqueId val="{00000005-BE38-42A2-AAA7-FC221C1A6B54}"/>
              </c:ext>
            </c:extLst>
          </c:dPt>
          <c:dPt>
            <c:idx val="3"/>
            <c:bubble3D val="0"/>
            <c:spPr>
              <a:solidFill>
                <a:schemeClr val="accent4"/>
              </a:solidFill>
              <a:ln w="6350">
                <a:solidFill>
                  <a:srgbClr val="505050"/>
                </a:solidFill>
              </a:ln>
              <a:effectLst/>
            </c:spPr>
            <c:extLst>
              <c:ext xmlns:c16="http://schemas.microsoft.com/office/drawing/2014/chart" uri="{C3380CC4-5D6E-409C-BE32-E72D297353CC}">
                <c16:uniqueId val="{00000007-BE38-42A2-AAA7-FC221C1A6B54}"/>
              </c:ext>
            </c:extLst>
          </c:dPt>
          <c:cat>
            <c:strRef>
              <c:f>Sheet1!$A$2:$A$5</c:f>
              <c:strCache>
                <c:ptCount val="2"/>
                <c:pt idx="0">
                  <c:v>Positive </c:v>
                </c:pt>
                <c:pt idx="1">
                  <c:v>Negative</c:v>
                </c:pt>
              </c:strCache>
            </c:strRef>
          </c:cat>
          <c:val>
            <c:numRef>
              <c:f>Sheet1!$B$2:$B$5</c:f>
              <c:numCache>
                <c:formatCode>General</c:formatCode>
                <c:ptCount val="4"/>
                <c:pt idx="0">
                  <c:v>34</c:v>
                </c:pt>
                <c:pt idx="1">
                  <c:v>66</c:v>
                </c:pt>
              </c:numCache>
            </c:numRef>
          </c:val>
          <c:extLst>
            <c:ext xmlns:c16="http://schemas.microsoft.com/office/drawing/2014/chart" uri="{C3380CC4-5D6E-409C-BE32-E72D297353CC}">
              <c16:uniqueId val="{00000008-BE38-42A2-AAA7-FC221C1A6B54}"/>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Stat</c:v>
                </c:pt>
              </c:strCache>
            </c:strRef>
          </c:tx>
          <c:spPr>
            <a:ln w="6350">
              <a:solidFill>
                <a:srgbClr val="505050"/>
              </a:solidFill>
            </a:ln>
          </c:spPr>
          <c:dPt>
            <c:idx val="0"/>
            <c:bubble3D val="0"/>
            <c:spPr>
              <a:solidFill>
                <a:srgbClr val="505050"/>
              </a:solidFill>
              <a:ln w="6350">
                <a:noFill/>
              </a:ln>
              <a:effectLst/>
            </c:spPr>
            <c:extLst>
              <c:ext xmlns:c16="http://schemas.microsoft.com/office/drawing/2014/chart" uri="{C3380CC4-5D6E-409C-BE32-E72D297353CC}">
                <c16:uniqueId val="{00000001-F5AF-4250-8F98-FEAFD01410BA}"/>
              </c:ext>
            </c:extLst>
          </c:dPt>
          <c:dPt>
            <c:idx val="1"/>
            <c:bubble3D val="0"/>
            <c:spPr>
              <a:solidFill>
                <a:schemeClr val="bg1"/>
              </a:solidFill>
              <a:ln w="6350">
                <a:noFill/>
              </a:ln>
              <a:effectLst/>
            </c:spPr>
            <c:extLst>
              <c:ext xmlns:c16="http://schemas.microsoft.com/office/drawing/2014/chart" uri="{C3380CC4-5D6E-409C-BE32-E72D297353CC}">
                <c16:uniqueId val="{00000003-F5AF-4250-8F98-FEAFD01410BA}"/>
              </c:ext>
            </c:extLst>
          </c:dPt>
          <c:dPt>
            <c:idx val="2"/>
            <c:bubble3D val="0"/>
            <c:spPr>
              <a:solidFill>
                <a:schemeClr val="accent3"/>
              </a:solidFill>
              <a:ln w="6350">
                <a:solidFill>
                  <a:srgbClr val="505050"/>
                </a:solidFill>
              </a:ln>
              <a:effectLst/>
            </c:spPr>
            <c:extLst>
              <c:ext xmlns:c16="http://schemas.microsoft.com/office/drawing/2014/chart" uri="{C3380CC4-5D6E-409C-BE32-E72D297353CC}">
                <c16:uniqueId val="{00000005-F5AF-4250-8F98-FEAFD01410BA}"/>
              </c:ext>
            </c:extLst>
          </c:dPt>
          <c:dPt>
            <c:idx val="3"/>
            <c:bubble3D val="0"/>
            <c:spPr>
              <a:solidFill>
                <a:schemeClr val="accent4"/>
              </a:solidFill>
              <a:ln w="6350">
                <a:solidFill>
                  <a:srgbClr val="505050"/>
                </a:solidFill>
              </a:ln>
              <a:effectLst/>
            </c:spPr>
            <c:extLst>
              <c:ext xmlns:c16="http://schemas.microsoft.com/office/drawing/2014/chart" uri="{C3380CC4-5D6E-409C-BE32-E72D297353CC}">
                <c16:uniqueId val="{00000007-F5AF-4250-8F98-FEAFD01410BA}"/>
              </c:ext>
            </c:extLst>
          </c:dPt>
          <c:cat>
            <c:strRef>
              <c:f>Sheet1!$A$2:$A$5</c:f>
              <c:strCache>
                <c:ptCount val="2"/>
                <c:pt idx="0">
                  <c:v>Positive </c:v>
                </c:pt>
                <c:pt idx="1">
                  <c:v>Negative</c:v>
                </c:pt>
              </c:strCache>
            </c:strRef>
          </c:cat>
          <c:val>
            <c:numRef>
              <c:f>Sheet1!$B$2:$B$5</c:f>
              <c:numCache>
                <c:formatCode>General</c:formatCode>
                <c:ptCount val="4"/>
                <c:pt idx="0">
                  <c:v>21</c:v>
                </c:pt>
                <c:pt idx="1">
                  <c:v>79</c:v>
                </c:pt>
              </c:numCache>
            </c:numRef>
          </c:val>
          <c:extLst>
            <c:ext xmlns:c16="http://schemas.microsoft.com/office/drawing/2014/chart" uri="{C3380CC4-5D6E-409C-BE32-E72D297353CC}">
              <c16:uniqueId val="{00000008-F5AF-4250-8F98-FEAFD01410BA}"/>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Stat</c:v>
                </c:pt>
              </c:strCache>
            </c:strRef>
          </c:tx>
          <c:spPr>
            <a:ln w="6350">
              <a:solidFill>
                <a:srgbClr val="505050"/>
              </a:solidFill>
            </a:ln>
          </c:spPr>
          <c:dPt>
            <c:idx val="0"/>
            <c:bubble3D val="0"/>
            <c:spPr>
              <a:solidFill>
                <a:srgbClr val="505050"/>
              </a:solidFill>
              <a:ln w="6350">
                <a:noFill/>
              </a:ln>
              <a:effectLst/>
            </c:spPr>
            <c:extLst>
              <c:ext xmlns:c16="http://schemas.microsoft.com/office/drawing/2014/chart" uri="{C3380CC4-5D6E-409C-BE32-E72D297353CC}">
                <c16:uniqueId val="{00000001-BE38-42A2-AAA7-FC221C1A6B54}"/>
              </c:ext>
            </c:extLst>
          </c:dPt>
          <c:dPt>
            <c:idx val="1"/>
            <c:bubble3D val="0"/>
            <c:spPr>
              <a:solidFill>
                <a:srgbClr val="F2F2F2"/>
              </a:solidFill>
              <a:ln w="6350">
                <a:noFill/>
              </a:ln>
              <a:effectLst/>
            </c:spPr>
            <c:extLst>
              <c:ext xmlns:c16="http://schemas.microsoft.com/office/drawing/2014/chart" uri="{C3380CC4-5D6E-409C-BE32-E72D297353CC}">
                <c16:uniqueId val="{00000003-BE38-42A2-AAA7-FC221C1A6B54}"/>
              </c:ext>
            </c:extLst>
          </c:dPt>
          <c:dPt>
            <c:idx val="2"/>
            <c:bubble3D val="0"/>
            <c:spPr>
              <a:solidFill>
                <a:schemeClr val="accent3"/>
              </a:solidFill>
              <a:ln w="6350">
                <a:solidFill>
                  <a:srgbClr val="505050"/>
                </a:solidFill>
              </a:ln>
              <a:effectLst/>
            </c:spPr>
            <c:extLst>
              <c:ext xmlns:c16="http://schemas.microsoft.com/office/drawing/2014/chart" uri="{C3380CC4-5D6E-409C-BE32-E72D297353CC}">
                <c16:uniqueId val="{00000005-BE38-42A2-AAA7-FC221C1A6B54}"/>
              </c:ext>
            </c:extLst>
          </c:dPt>
          <c:dPt>
            <c:idx val="3"/>
            <c:bubble3D val="0"/>
            <c:spPr>
              <a:solidFill>
                <a:schemeClr val="accent4"/>
              </a:solidFill>
              <a:ln w="6350">
                <a:solidFill>
                  <a:srgbClr val="505050"/>
                </a:solidFill>
              </a:ln>
              <a:effectLst/>
            </c:spPr>
            <c:extLst>
              <c:ext xmlns:c16="http://schemas.microsoft.com/office/drawing/2014/chart" uri="{C3380CC4-5D6E-409C-BE32-E72D297353CC}">
                <c16:uniqueId val="{00000007-BE38-42A2-AAA7-FC221C1A6B54}"/>
              </c:ext>
            </c:extLst>
          </c:dPt>
          <c:cat>
            <c:strRef>
              <c:f>Sheet1!$A$2:$A$5</c:f>
              <c:strCache>
                <c:ptCount val="2"/>
                <c:pt idx="0">
                  <c:v>Positive </c:v>
                </c:pt>
                <c:pt idx="1">
                  <c:v>Negative</c:v>
                </c:pt>
              </c:strCache>
            </c:strRef>
          </c:cat>
          <c:val>
            <c:numRef>
              <c:f>Sheet1!$B$2:$B$5</c:f>
              <c:numCache>
                <c:formatCode>General</c:formatCode>
                <c:ptCount val="4"/>
                <c:pt idx="0">
                  <c:v>49</c:v>
                </c:pt>
                <c:pt idx="1">
                  <c:v>51</c:v>
                </c:pt>
              </c:numCache>
            </c:numRef>
          </c:val>
          <c:extLst>
            <c:ext xmlns:c16="http://schemas.microsoft.com/office/drawing/2014/chart" uri="{C3380CC4-5D6E-409C-BE32-E72D297353CC}">
              <c16:uniqueId val="{00000008-BE38-42A2-AAA7-FC221C1A6B54}"/>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Stat</c:v>
                </c:pt>
              </c:strCache>
            </c:strRef>
          </c:tx>
          <c:spPr>
            <a:ln w="6350">
              <a:solidFill>
                <a:srgbClr val="505050"/>
              </a:solidFill>
            </a:ln>
          </c:spPr>
          <c:dPt>
            <c:idx val="0"/>
            <c:bubble3D val="0"/>
            <c:spPr>
              <a:solidFill>
                <a:srgbClr val="505050"/>
              </a:solidFill>
              <a:ln w="6350">
                <a:noFill/>
              </a:ln>
              <a:effectLst/>
            </c:spPr>
            <c:extLst>
              <c:ext xmlns:c16="http://schemas.microsoft.com/office/drawing/2014/chart" uri="{C3380CC4-5D6E-409C-BE32-E72D297353CC}">
                <c16:uniqueId val="{00000001-BE38-42A2-AAA7-FC221C1A6B54}"/>
              </c:ext>
            </c:extLst>
          </c:dPt>
          <c:dPt>
            <c:idx val="1"/>
            <c:bubble3D val="0"/>
            <c:spPr>
              <a:solidFill>
                <a:srgbClr val="F2F2F2"/>
              </a:solidFill>
              <a:ln w="6350">
                <a:noFill/>
              </a:ln>
              <a:effectLst/>
            </c:spPr>
            <c:extLst>
              <c:ext xmlns:c16="http://schemas.microsoft.com/office/drawing/2014/chart" uri="{C3380CC4-5D6E-409C-BE32-E72D297353CC}">
                <c16:uniqueId val="{00000003-BE38-42A2-AAA7-FC221C1A6B54}"/>
              </c:ext>
            </c:extLst>
          </c:dPt>
          <c:dPt>
            <c:idx val="2"/>
            <c:bubble3D val="0"/>
            <c:spPr>
              <a:solidFill>
                <a:schemeClr val="accent3"/>
              </a:solidFill>
              <a:ln w="6350">
                <a:solidFill>
                  <a:srgbClr val="505050"/>
                </a:solidFill>
              </a:ln>
              <a:effectLst/>
            </c:spPr>
            <c:extLst>
              <c:ext xmlns:c16="http://schemas.microsoft.com/office/drawing/2014/chart" uri="{C3380CC4-5D6E-409C-BE32-E72D297353CC}">
                <c16:uniqueId val="{00000005-BE38-42A2-AAA7-FC221C1A6B54}"/>
              </c:ext>
            </c:extLst>
          </c:dPt>
          <c:dPt>
            <c:idx val="3"/>
            <c:bubble3D val="0"/>
            <c:spPr>
              <a:solidFill>
                <a:schemeClr val="accent4"/>
              </a:solidFill>
              <a:ln w="6350">
                <a:solidFill>
                  <a:srgbClr val="505050"/>
                </a:solidFill>
              </a:ln>
              <a:effectLst/>
            </c:spPr>
            <c:extLst>
              <c:ext xmlns:c16="http://schemas.microsoft.com/office/drawing/2014/chart" uri="{C3380CC4-5D6E-409C-BE32-E72D297353CC}">
                <c16:uniqueId val="{00000007-BE38-42A2-AAA7-FC221C1A6B54}"/>
              </c:ext>
            </c:extLst>
          </c:dPt>
          <c:cat>
            <c:strRef>
              <c:f>Sheet1!$A$2:$A$5</c:f>
              <c:strCache>
                <c:ptCount val="2"/>
                <c:pt idx="0">
                  <c:v>Positive </c:v>
                </c:pt>
                <c:pt idx="1">
                  <c:v>Negative</c:v>
                </c:pt>
              </c:strCache>
            </c:strRef>
          </c:cat>
          <c:val>
            <c:numRef>
              <c:f>Sheet1!$B$2:$B$5</c:f>
              <c:numCache>
                <c:formatCode>General</c:formatCode>
                <c:ptCount val="4"/>
                <c:pt idx="0">
                  <c:v>34</c:v>
                </c:pt>
                <c:pt idx="1">
                  <c:v>66</c:v>
                </c:pt>
              </c:numCache>
            </c:numRef>
          </c:val>
          <c:extLst>
            <c:ext xmlns:c16="http://schemas.microsoft.com/office/drawing/2014/chart" uri="{C3380CC4-5D6E-409C-BE32-E72D297353CC}">
              <c16:uniqueId val="{00000008-BE38-42A2-AAA7-FC221C1A6B54}"/>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27A8B-9606-4305-9E3C-8F7263E05545}" type="datetimeFigureOut">
              <a:rPr lang="en-CA" smtClean="0"/>
              <a:t>2023-08-24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BB24E-F029-4CBC-BAA3-1E6F177D8D84}" type="slidenum">
              <a:rPr lang="en-CA" smtClean="0"/>
              <a:t>‹#›</a:t>
            </a:fld>
            <a:endParaRPr lang="en-CA"/>
          </a:p>
        </p:txBody>
      </p:sp>
    </p:spTree>
    <p:extLst>
      <p:ext uri="{BB962C8B-B14F-4D97-AF65-F5344CB8AC3E}">
        <p14:creationId xmlns:p14="http://schemas.microsoft.com/office/powerpoint/2010/main" val="335170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E357701-528F-154E-9CFA-2BCB9707444F}" type="slidenum">
              <a:rPr lang="en-US" smtClean="0"/>
              <a:t>3</a:t>
            </a:fld>
            <a:endParaRPr lang="en-US"/>
          </a:p>
        </p:txBody>
      </p:sp>
    </p:spTree>
    <p:extLst>
      <p:ext uri="{BB962C8B-B14F-4D97-AF65-F5344CB8AC3E}">
        <p14:creationId xmlns:p14="http://schemas.microsoft.com/office/powerpoint/2010/main" val="2565141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48BB24E-F029-4CBC-BAA3-1E6F177D8D84}" type="slidenum">
              <a:rPr lang="en-CA" smtClean="0"/>
              <a:t>13</a:t>
            </a:fld>
            <a:endParaRPr lang="en-CA"/>
          </a:p>
        </p:txBody>
      </p:sp>
    </p:spTree>
    <p:extLst>
      <p:ext uri="{BB962C8B-B14F-4D97-AF65-F5344CB8AC3E}">
        <p14:creationId xmlns:p14="http://schemas.microsoft.com/office/powerpoint/2010/main" val="3954951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48BB24E-F029-4CBC-BAA3-1E6F177D8D84}" type="slidenum">
              <a:rPr lang="en-CA" smtClean="0"/>
              <a:t>15</a:t>
            </a:fld>
            <a:endParaRPr lang="en-CA"/>
          </a:p>
        </p:txBody>
      </p:sp>
    </p:spTree>
    <p:extLst>
      <p:ext uri="{BB962C8B-B14F-4D97-AF65-F5344CB8AC3E}">
        <p14:creationId xmlns:p14="http://schemas.microsoft.com/office/powerpoint/2010/main" val="3981277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48BB24E-F029-4CBC-BAA3-1E6F177D8D84}" type="slidenum">
              <a:rPr lang="en-CA" smtClean="0"/>
              <a:t>17</a:t>
            </a:fld>
            <a:endParaRPr lang="en-CA"/>
          </a:p>
        </p:txBody>
      </p:sp>
    </p:spTree>
    <p:extLst>
      <p:ext uri="{BB962C8B-B14F-4D97-AF65-F5344CB8AC3E}">
        <p14:creationId xmlns:p14="http://schemas.microsoft.com/office/powerpoint/2010/main" val="730998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48BB24E-F029-4CBC-BAA3-1E6F177D8D84}" type="slidenum">
              <a:rPr lang="en-CA" smtClean="0"/>
              <a:t>20</a:t>
            </a:fld>
            <a:endParaRPr lang="en-CA"/>
          </a:p>
        </p:txBody>
      </p:sp>
    </p:spTree>
    <p:extLst>
      <p:ext uri="{BB962C8B-B14F-4D97-AF65-F5344CB8AC3E}">
        <p14:creationId xmlns:p14="http://schemas.microsoft.com/office/powerpoint/2010/main" val="142836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48BB24E-F029-4CBC-BAA3-1E6F177D8D84}" type="slidenum">
              <a:rPr lang="en-CA" smtClean="0"/>
              <a:t>4</a:t>
            </a:fld>
            <a:endParaRPr lang="en-CA"/>
          </a:p>
        </p:txBody>
      </p:sp>
    </p:spTree>
    <p:extLst>
      <p:ext uri="{BB962C8B-B14F-4D97-AF65-F5344CB8AC3E}">
        <p14:creationId xmlns:p14="http://schemas.microsoft.com/office/powerpoint/2010/main" val="370269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48BB24E-F029-4CBC-BAA3-1E6F177D8D84}" type="slidenum">
              <a:rPr lang="en-CA" smtClean="0"/>
              <a:t>5</a:t>
            </a:fld>
            <a:endParaRPr lang="en-CA"/>
          </a:p>
        </p:txBody>
      </p:sp>
    </p:spTree>
    <p:extLst>
      <p:ext uri="{BB962C8B-B14F-4D97-AF65-F5344CB8AC3E}">
        <p14:creationId xmlns:p14="http://schemas.microsoft.com/office/powerpoint/2010/main" val="254818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48BB24E-F029-4CBC-BAA3-1E6F177D8D84}" type="slidenum">
              <a:rPr lang="en-CA" smtClean="0"/>
              <a:t>6</a:t>
            </a:fld>
            <a:endParaRPr lang="en-CA"/>
          </a:p>
        </p:txBody>
      </p:sp>
    </p:spTree>
    <p:extLst>
      <p:ext uri="{BB962C8B-B14F-4D97-AF65-F5344CB8AC3E}">
        <p14:creationId xmlns:p14="http://schemas.microsoft.com/office/powerpoint/2010/main" val="233506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48BB24E-F029-4CBC-BAA3-1E6F177D8D84}" type="slidenum">
              <a:rPr lang="en-CA" smtClean="0"/>
              <a:t>7</a:t>
            </a:fld>
            <a:endParaRPr lang="en-CA"/>
          </a:p>
        </p:txBody>
      </p:sp>
    </p:spTree>
    <p:extLst>
      <p:ext uri="{BB962C8B-B14F-4D97-AF65-F5344CB8AC3E}">
        <p14:creationId xmlns:p14="http://schemas.microsoft.com/office/powerpoint/2010/main" val="233202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E357701-528F-154E-9CFA-2BCB9707444F}" type="slidenum">
              <a:rPr lang="en-US" smtClean="0"/>
              <a:t>8</a:t>
            </a:fld>
            <a:endParaRPr lang="en-US"/>
          </a:p>
        </p:txBody>
      </p:sp>
    </p:spTree>
    <p:extLst>
      <p:ext uri="{BB962C8B-B14F-4D97-AF65-F5344CB8AC3E}">
        <p14:creationId xmlns:p14="http://schemas.microsoft.com/office/powerpoint/2010/main" val="2116173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48BB24E-F029-4CBC-BAA3-1E6F177D8D84}" type="slidenum">
              <a:rPr lang="en-CA" smtClean="0"/>
              <a:t>9</a:t>
            </a:fld>
            <a:endParaRPr lang="en-CA"/>
          </a:p>
        </p:txBody>
      </p:sp>
    </p:spTree>
    <p:extLst>
      <p:ext uri="{BB962C8B-B14F-4D97-AF65-F5344CB8AC3E}">
        <p14:creationId xmlns:p14="http://schemas.microsoft.com/office/powerpoint/2010/main" val="2033022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48BB24E-F029-4CBC-BAA3-1E6F177D8D84}" type="slidenum">
              <a:rPr lang="en-CA" smtClean="0"/>
              <a:t>10</a:t>
            </a:fld>
            <a:endParaRPr lang="en-CA"/>
          </a:p>
        </p:txBody>
      </p:sp>
    </p:spTree>
    <p:extLst>
      <p:ext uri="{BB962C8B-B14F-4D97-AF65-F5344CB8AC3E}">
        <p14:creationId xmlns:p14="http://schemas.microsoft.com/office/powerpoint/2010/main" val="2295283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48BB24E-F029-4CBC-BAA3-1E6F177D8D84}" type="slidenum">
              <a:rPr lang="en-CA" smtClean="0"/>
              <a:t>11</a:t>
            </a:fld>
            <a:endParaRPr lang="en-CA"/>
          </a:p>
        </p:txBody>
      </p:sp>
    </p:spTree>
    <p:extLst>
      <p:ext uri="{BB962C8B-B14F-4D97-AF65-F5344CB8AC3E}">
        <p14:creationId xmlns:p14="http://schemas.microsoft.com/office/powerpoint/2010/main" val="120126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8/24/2023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8/24/2023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8/24/2023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8/24/2023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8/24/2023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8/24/2023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8/24/2023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8/24/2023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8/24/2023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8/24/2023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8/24/2023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Table 36">
            <a:extLst>
              <a:ext uri="{FF2B5EF4-FFF2-40B4-BE49-F238E27FC236}">
                <a16:creationId xmlns:a16="http://schemas.microsoft.com/office/drawing/2014/main" id="{9646546F-0EE8-437C-9F49-9F7F85493F21}"/>
              </a:ext>
            </a:extLst>
          </p:cNvPr>
          <p:cNvGraphicFramePr>
            <a:graphicFrameLocks noGrp="1"/>
          </p:cNvGraphicFramePr>
          <p:nvPr userDrawn="1">
            <p:extLst>
              <p:ext uri="{D42A27DB-BD31-4B8C-83A1-F6EECF244321}">
                <p14:modId xmlns:p14="http://schemas.microsoft.com/office/powerpoint/2010/main" val="1170697060"/>
              </p:ext>
            </p:extLst>
          </p:nvPr>
        </p:nvGraphicFramePr>
        <p:xfrm>
          <a:off x="12437275" y="0"/>
          <a:ext cx="364640" cy="3240000"/>
        </p:xfrm>
        <a:graphic>
          <a:graphicData uri="http://schemas.openxmlformats.org/drawingml/2006/table">
            <a:tbl>
              <a:tblPr firstRow="1" bandRow="1">
                <a:tableStyleId>{5940675A-B579-460E-94D1-54222C63F5DA}</a:tableStyleId>
              </a:tblPr>
              <a:tblGrid>
                <a:gridCol w="364640">
                  <a:extLst>
                    <a:ext uri="{9D8B030D-6E8A-4147-A177-3AD203B41FA5}">
                      <a16:colId xmlns:a16="http://schemas.microsoft.com/office/drawing/2014/main" val="1548554350"/>
                    </a:ext>
                  </a:extLst>
                </a:gridCol>
              </a:tblGrid>
              <a:tr h="360000">
                <a:tc>
                  <a:txBody>
                    <a:bodyPr/>
                    <a:lstStyle/>
                    <a:p>
                      <a:endParaRPr lang="en-CA" sz="1200"/>
                    </a:p>
                  </a:txBody>
                  <a:tcPr marL="169620" marR="169620" marT="35329" marB="353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96355834"/>
                  </a:ext>
                </a:extLst>
              </a:tr>
              <a:tr h="360000">
                <a:tc>
                  <a:txBody>
                    <a:bodyPr/>
                    <a:lstStyle/>
                    <a:p>
                      <a:endParaRPr lang="en-CA" sz="1200"/>
                    </a:p>
                  </a:txBody>
                  <a:tcPr marL="169620" marR="169620" marT="35329" marB="353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309892126"/>
                  </a:ext>
                </a:extLst>
              </a:tr>
              <a:tr h="360000">
                <a:tc>
                  <a:txBody>
                    <a:bodyPr/>
                    <a:lstStyle/>
                    <a:p>
                      <a:endParaRPr lang="en-CA" sz="1200"/>
                    </a:p>
                  </a:txBody>
                  <a:tcPr marL="169620" marR="169620" marT="35329" marB="353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925513972"/>
                  </a:ext>
                </a:extLst>
              </a:tr>
              <a:tr h="360000">
                <a:tc>
                  <a:txBody>
                    <a:bodyPr/>
                    <a:lstStyle/>
                    <a:p>
                      <a:endParaRPr lang="en-CA" sz="1200"/>
                    </a:p>
                  </a:txBody>
                  <a:tcPr marL="169620" marR="169620" marT="35329" marB="353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2D2"/>
                    </a:solidFill>
                  </a:tcPr>
                </a:tc>
                <a:extLst>
                  <a:ext uri="{0D108BD9-81ED-4DB2-BD59-A6C34878D82A}">
                    <a16:rowId xmlns:a16="http://schemas.microsoft.com/office/drawing/2014/main" val="800812023"/>
                  </a:ext>
                </a:extLst>
              </a:tr>
              <a:tr h="360000">
                <a:tc>
                  <a:txBody>
                    <a:bodyPr/>
                    <a:lstStyle/>
                    <a:p>
                      <a:endParaRPr lang="en-CA" sz="1200"/>
                    </a:p>
                  </a:txBody>
                  <a:tcPr marL="169620" marR="169620" marT="35329" marB="353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37373"/>
                    </a:solidFill>
                  </a:tcPr>
                </a:tc>
                <a:extLst>
                  <a:ext uri="{0D108BD9-81ED-4DB2-BD59-A6C34878D82A}">
                    <a16:rowId xmlns:a16="http://schemas.microsoft.com/office/drawing/2014/main" val="2727340246"/>
                  </a:ext>
                </a:extLst>
              </a:tr>
              <a:tr h="360000">
                <a:tc>
                  <a:txBody>
                    <a:bodyPr/>
                    <a:lstStyle/>
                    <a:p>
                      <a:endParaRPr lang="en-CA" sz="1200"/>
                    </a:p>
                  </a:txBody>
                  <a:tcPr marL="169620" marR="169620" marT="35329" marB="353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5050"/>
                    </a:solidFill>
                  </a:tcPr>
                </a:tc>
                <a:extLst>
                  <a:ext uri="{0D108BD9-81ED-4DB2-BD59-A6C34878D82A}">
                    <a16:rowId xmlns:a16="http://schemas.microsoft.com/office/drawing/2014/main" val="1346518449"/>
                  </a:ext>
                </a:extLst>
              </a:tr>
              <a:tr h="360000">
                <a:tc>
                  <a:txBody>
                    <a:bodyPr/>
                    <a:lstStyle/>
                    <a:p>
                      <a:endParaRPr lang="en-CA" sz="1200"/>
                    </a:p>
                  </a:txBody>
                  <a:tcPr marL="169620" marR="169620" marT="35329" marB="353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2F2F"/>
                    </a:solidFill>
                  </a:tcPr>
                </a:tc>
                <a:extLst>
                  <a:ext uri="{0D108BD9-81ED-4DB2-BD59-A6C34878D82A}">
                    <a16:rowId xmlns:a16="http://schemas.microsoft.com/office/drawing/2014/main" val="1150162472"/>
                  </a:ext>
                </a:extLst>
              </a:tr>
              <a:tr h="360000">
                <a:tc>
                  <a:txBody>
                    <a:bodyPr/>
                    <a:lstStyle/>
                    <a:p>
                      <a:endParaRPr lang="en-CA" sz="1200"/>
                    </a:p>
                  </a:txBody>
                  <a:tcPr marL="169620" marR="169620" marT="35329" marB="353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val="3624267745"/>
                  </a:ext>
                </a:extLst>
              </a:tr>
              <a:tr h="360000">
                <a:tc>
                  <a:txBody>
                    <a:bodyPr/>
                    <a:lstStyle/>
                    <a:p>
                      <a:endParaRPr lang="en-CA" sz="1200"/>
                    </a:p>
                  </a:txBody>
                  <a:tcPr marL="169620" marR="169620" marT="35329" marB="353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D4"/>
                    </a:solidFill>
                  </a:tcPr>
                </a:tc>
                <a:extLst>
                  <a:ext uri="{0D108BD9-81ED-4DB2-BD59-A6C34878D82A}">
                    <a16:rowId xmlns:a16="http://schemas.microsoft.com/office/drawing/2014/main" val="3093552511"/>
                  </a:ext>
                </a:extLst>
              </a:tr>
            </a:tbl>
          </a:graphicData>
        </a:graphic>
      </p:graphicFrame>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9" userDrawn="1">
          <p15:clr>
            <a:srgbClr val="F26B43"/>
          </p15:clr>
        </p15:guide>
        <p15:guide id="2" orient="horz" pos="368" userDrawn="1">
          <p15:clr>
            <a:srgbClr val="F26B43"/>
          </p15:clr>
        </p15:guide>
        <p15:guide id="3" pos="7491" userDrawn="1">
          <p15:clr>
            <a:srgbClr val="F26B43"/>
          </p15:clr>
        </p15:guide>
        <p15:guide id="4" pos="7333" userDrawn="1">
          <p15:clr>
            <a:srgbClr val="F26B43"/>
          </p15:clr>
        </p15:guide>
        <p15:guide id="5" pos="347" userDrawn="1">
          <p15:clr>
            <a:srgbClr val="F26B43"/>
          </p15:clr>
        </p15:guide>
        <p15:guide id="6" orient="horz" pos="187" userDrawn="1">
          <p15:clr>
            <a:srgbClr val="F26B43"/>
          </p15:clr>
        </p15:guide>
        <p15:guide id="7" orient="horz" pos="4133" userDrawn="1">
          <p15:clr>
            <a:srgbClr val="F26B43"/>
          </p15:clr>
        </p15:guide>
        <p15:guide id="8" orient="horz" pos="39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aka.ms/SurfaceIDCWhitepaper"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hyperlink" Target="https://nam06.safelinks.protection.outlook.com/?url=http%3A%2F%2Fwww.aka.ms%2FSurfaceIDCExecsummary&amp;data=05%7C01%7Cv-robinsoncy%40microsoft.com%7Cd70406e0770241e9560508da92ae5270%7C72f988bf86f141af91ab2d7cd011db47%7C1%7C0%7C637983574706507562%7CUnknown%7CTWFpbGZsb3d8eyJWIjoiMC4wLjAwMDAiLCJQIjoiV2luMzIiLCJBTiI6Ik1haWwiLCJXVCI6Mn0%3D%7C3000%7C%7C%7C&amp;sdata=YHaLOaPEsbvOvbgwAytyU5Dd3l%2BEU%2FjxH8WE5H0VGAE%3D&amp;reserved=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hyperlink" Target="http://www.aka.ms/SurfaceIDCWhitepaper"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aka.ms/SurfaceIDCWhitepaper"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www.aka.ms/SurfaceIDCWhitepaper" TargetMode="Externa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6" Type="http://schemas.openxmlformats.org/officeDocument/2006/relationships/hyperlink" Target="http://www.aka.ms/SurfaceIDCWhitepaper" TargetMode="External"/><Relationship Id="rId5" Type="http://schemas.openxmlformats.org/officeDocument/2006/relationships/hyperlink" Target="https://docs.microsoft.com/en-us/surface/manage-surface-uefi-settings" TargetMode="Externa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aka.ms/SurfaceIDCWhitepaper" TargetMode="Externa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hyperlink" Target="http://www.aka.ms/SurfaceIDCWhitepaper" TargetMode="Externa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hyperlink" Target="http://www.aka.ms/SurfaceIDCWhitepaper"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aka.ms/SurfaceIDCWhitepaper"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aka.ms/SurfaceIDCWhitepaper"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www.aka.ms/SurfaceIDCWhitepap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www.aka.ms/SurfaceIDCWhitepaper" TargetMode="Externa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www.aka.ms/SurfaceIDCWhitepape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ka.ms/SurfaceIDCWhitepaper"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aka.ms/SurfaceIDCWhitepaper" TargetMode="External"/><Relationship Id="rId5" Type="http://schemas.openxmlformats.org/officeDocument/2006/relationships/image" Target="../media/image16.jpe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aka.ms/SurfaceIDCWhitepap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2709919-F10B-4699-B026-F2FE557EF8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545"/>
          <a:stretch/>
        </p:blipFill>
        <p:spPr>
          <a:xfrm>
            <a:off x="4283693" y="3188655"/>
            <a:ext cx="1746000" cy="1746000"/>
          </a:xfrm>
          <a:prstGeom prst="rect">
            <a:avLst/>
          </a:prstGeom>
        </p:spPr>
      </p:pic>
      <p:pic>
        <p:nvPicPr>
          <p:cNvPr id="21" name="Picture 20">
            <a:extLst>
              <a:ext uri="{FF2B5EF4-FFF2-40B4-BE49-F238E27FC236}">
                <a16:creationId xmlns:a16="http://schemas.microsoft.com/office/drawing/2014/main" id="{CD1FD09E-B2AD-4EBD-BCEF-4C09671EC8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510"/>
          <a:stretch/>
        </p:blipFill>
        <p:spPr>
          <a:xfrm>
            <a:off x="4283693" y="1316209"/>
            <a:ext cx="1746000" cy="1746000"/>
          </a:xfrm>
          <a:prstGeom prst="rect">
            <a:avLst/>
          </a:prstGeom>
        </p:spPr>
      </p:pic>
      <p:pic>
        <p:nvPicPr>
          <p:cNvPr id="19" name="Picture 18">
            <a:extLst>
              <a:ext uri="{FF2B5EF4-FFF2-40B4-BE49-F238E27FC236}">
                <a16:creationId xmlns:a16="http://schemas.microsoft.com/office/drawing/2014/main" id="{5B31A953-54C3-4251-80E7-38CD2CDBDF8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162306" y="3188655"/>
            <a:ext cx="1746000" cy="1746000"/>
          </a:xfrm>
          <a:prstGeom prst="rect">
            <a:avLst/>
          </a:prstGeom>
        </p:spPr>
      </p:pic>
      <p:pic>
        <p:nvPicPr>
          <p:cNvPr id="3" name="Picture 2">
            <a:extLst>
              <a:ext uri="{FF2B5EF4-FFF2-40B4-BE49-F238E27FC236}">
                <a16:creationId xmlns:a16="http://schemas.microsoft.com/office/drawing/2014/main" id="{4FA898D6-51CD-4043-801D-BC0361D1128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162306" y="1315538"/>
            <a:ext cx="1746000" cy="1746000"/>
          </a:xfrm>
          <a:prstGeom prst="rect">
            <a:avLst/>
          </a:prstGeom>
        </p:spPr>
      </p:pic>
      <p:grpSp>
        <p:nvGrpSpPr>
          <p:cNvPr id="4" name="Group 3" hidden="1">
            <a:extLst>
              <a:ext uri="{FF2B5EF4-FFF2-40B4-BE49-F238E27FC236}">
                <a16:creationId xmlns:a16="http://schemas.microsoft.com/office/drawing/2014/main" id="{61D31970-889D-43F1-A5CB-21775B4CDEDB}"/>
              </a:ext>
            </a:extLst>
          </p:cNvPr>
          <p:cNvGrpSpPr/>
          <p:nvPr/>
        </p:nvGrpSpPr>
        <p:grpSpPr>
          <a:xfrm>
            <a:off x="4283693" y="1619777"/>
            <a:ext cx="3624613" cy="3618446"/>
            <a:chOff x="4283693" y="1619777"/>
            <a:chExt cx="3624613" cy="3618446"/>
          </a:xfrm>
        </p:grpSpPr>
        <p:sp>
          <p:nvSpPr>
            <p:cNvPr id="14" name="Rectangle 13">
              <a:extLst>
                <a:ext uri="{FF2B5EF4-FFF2-40B4-BE49-F238E27FC236}">
                  <a16:creationId xmlns:a16="http://schemas.microsoft.com/office/drawing/2014/main" id="{8D0DC9F0-BFF2-4FB3-9B83-90B5FA0B7E2C}"/>
                </a:ext>
              </a:extLst>
            </p:cNvPr>
            <p:cNvSpPr/>
            <p:nvPr/>
          </p:nvSpPr>
          <p:spPr>
            <a:xfrm>
              <a:off x="4283693" y="1619777"/>
              <a:ext cx="1745100" cy="1745329"/>
            </a:xfrm>
            <a:prstGeom prst="rect">
              <a:avLst/>
            </a:prstGeom>
            <a:solidFill>
              <a:srgbClr val="2F2F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A95EE91A-0DB4-45B3-8DDB-811711A11FF4}"/>
                </a:ext>
              </a:extLst>
            </p:cNvPr>
            <p:cNvSpPr/>
            <p:nvPr/>
          </p:nvSpPr>
          <p:spPr>
            <a:xfrm>
              <a:off x="6163206" y="1619777"/>
              <a:ext cx="1745100" cy="1745329"/>
            </a:xfrm>
            <a:prstGeom prst="rect">
              <a:avLst/>
            </a:prstGeom>
            <a:solidFill>
              <a:srgbClr val="2F2F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18124803-5E08-4E85-88DA-9331C8383B87}"/>
                </a:ext>
              </a:extLst>
            </p:cNvPr>
            <p:cNvSpPr/>
            <p:nvPr/>
          </p:nvSpPr>
          <p:spPr>
            <a:xfrm>
              <a:off x="6163206" y="3492894"/>
              <a:ext cx="1745100" cy="1745329"/>
            </a:xfrm>
            <a:prstGeom prst="rect">
              <a:avLst/>
            </a:prstGeom>
            <a:solidFill>
              <a:srgbClr val="2F2F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B6686FEE-DCF7-42BD-BBCF-0A2F8D2B522E}"/>
                </a:ext>
              </a:extLst>
            </p:cNvPr>
            <p:cNvSpPr/>
            <p:nvPr/>
          </p:nvSpPr>
          <p:spPr>
            <a:xfrm>
              <a:off x="4283693" y="3492894"/>
              <a:ext cx="1745100" cy="1745329"/>
            </a:xfrm>
            <a:prstGeom prst="rect">
              <a:avLst/>
            </a:prstGeom>
            <a:solidFill>
              <a:srgbClr val="2F2F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9" name="Picture 8" descr="Graphical user interface, application&#10;&#10;Description automatically generated">
            <a:extLst>
              <a:ext uri="{FF2B5EF4-FFF2-40B4-BE49-F238E27FC236}">
                <a16:creationId xmlns:a16="http://schemas.microsoft.com/office/drawing/2014/main" id="{C987F8B7-31E1-4B44-9060-0F7424A461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0038" y="333609"/>
            <a:ext cx="2438051" cy="759912"/>
          </a:xfrm>
          <a:prstGeom prst="rect">
            <a:avLst/>
          </a:prstGeom>
        </p:spPr>
      </p:pic>
      <p:sp>
        <p:nvSpPr>
          <p:cNvPr id="10" name="TextBox 9">
            <a:extLst>
              <a:ext uri="{FF2B5EF4-FFF2-40B4-BE49-F238E27FC236}">
                <a16:creationId xmlns:a16="http://schemas.microsoft.com/office/drawing/2014/main" id="{AA1C0F54-17D1-448E-AFE1-F796824E296C}"/>
              </a:ext>
            </a:extLst>
          </p:cNvPr>
          <p:cNvSpPr txBox="1"/>
          <p:nvPr/>
        </p:nvSpPr>
        <p:spPr>
          <a:xfrm>
            <a:off x="4283693" y="5370482"/>
            <a:ext cx="3624614" cy="461665"/>
          </a:xfrm>
          <a:prstGeom prst="rect">
            <a:avLst/>
          </a:prstGeom>
          <a:noFill/>
        </p:spPr>
        <p:txBody>
          <a:bodyPr wrap="square" rtlCol="0">
            <a:spAutoFit/>
          </a:bodyPr>
          <a:lstStyle/>
          <a:p>
            <a:pPr algn="ctr"/>
            <a:r>
              <a:rPr lang="en-CA" sz="2400">
                <a:solidFill>
                  <a:srgbClr val="2F2F2F"/>
                </a:solidFill>
                <a:latin typeface="Segoe UI Semibold" panose="020B0702040204020203" pitchFamily="34" charset="0"/>
                <a:cs typeface="Segoe UI Semibold" panose="020B0702040204020203" pitchFamily="34" charset="0"/>
              </a:rPr>
              <a:t>Power what's possible</a:t>
            </a:r>
          </a:p>
        </p:txBody>
      </p:sp>
      <p:sp>
        <p:nvSpPr>
          <p:cNvPr id="11" name="TextBox 10">
            <a:extLst>
              <a:ext uri="{FF2B5EF4-FFF2-40B4-BE49-F238E27FC236}">
                <a16:creationId xmlns:a16="http://schemas.microsoft.com/office/drawing/2014/main" id="{CBB6742A-50C7-4BA9-A3EF-185A601B659A}"/>
              </a:ext>
            </a:extLst>
          </p:cNvPr>
          <p:cNvSpPr txBox="1"/>
          <p:nvPr/>
        </p:nvSpPr>
        <p:spPr>
          <a:xfrm>
            <a:off x="2876192" y="5949793"/>
            <a:ext cx="6439616" cy="369332"/>
          </a:xfrm>
          <a:prstGeom prst="rect">
            <a:avLst/>
          </a:prstGeom>
          <a:noFill/>
        </p:spPr>
        <p:txBody>
          <a:bodyPr wrap="square" rtlCol="0">
            <a:spAutoFit/>
          </a:bodyPr>
          <a:lstStyle/>
          <a:p>
            <a:pPr algn="ctr"/>
            <a:r>
              <a:rPr lang="en-US">
                <a:solidFill>
                  <a:srgbClr val="2F2F2F"/>
                </a:solidFill>
                <a:latin typeface="Segoe UI" panose="020B0502040204020203" pitchFamily="34" charset="0"/>
                <a:cs typeface="Segoe UI" panose="020B0502040204020203" pitchFamily="34" charset="0"/>
              </a:rPr>
              <a:t>Evaluating the business case of Surface with Microsoft 365</a:t>
            </a:r>
          </a:p>
        </p:txBody>
      </p:sp>
      <p:sp>
        <p:nvSpPr>
          <p:cNvPr id="27" name="Rectangle 26" hidden="1">
            <a:extLst>
              <a:ext uri="{FF2B5EF4-FFF2-40B4-BE49-F238E27FC236}">
                <a16:creationId xmlns:a16="http://schemas.microsoft.com/office/drawing/2014/main" id="{4BA18E8C-847B-498C-A1CF-04F3320E408D}"/>
              </a:ext>
            </a:extLst>
          </p:cNvPr>
          <p:cNvSpPr/>
          <p:nvPr/>
        </p:nvSpPr>
        <p:spPr>
          <a:xfrm rot="5400000">
            <a:off x="3290400" y="3778021"/>
            <a:ext cx="2772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DB610972-0E52-2768-0191-104896B6A9CB}"/>
              </a:ext>
            </a:extLst>
          </p:cNvPr>
          <p:cNvSpPr txBox="1"/>
          <p:nvPr/>
        </p:nvSpPr>
        <p:spPr>
          <a:xfrm>
            <a:off x="4787402" y="6309813"/>
            <a:ext cx="2749808" cy="253916"/>
          </a:xfrm>
          <a:prstGeom prst="rect">
            <a:avLst/>
          </a:prstGeom>
          <a:noFill/>
        </p:spPr>
        <p:txBody>
          <a:bodyPr wrap="square" rtlCol="0">
            <a:spAutoFit/>
          </a:bodyPr>
          <a:lstStyle/>
          <a:p>
            <a:pPr algn="ctr"/>
            <a:r>
              <a:rPr lang="en-US" sz="1050" dirty="0">
                <a:solidFill>
                  <a:srgbClr val="2F2F2F"/>
                </a:solidFill>
                <a:latin typeface="Segoe UI" panose="020B0502040204020203" pitchFamily="34" charset="0"/>
                <a:cs typeface="Segoe UI" panose="020B0502040204020203" pitchFamily="34" charset="0"/>
              </a:rPr>
              <a:t>Pitch Deck for Channel</a:t>
            </a:r>
          </a:p>
        </p:txBody>
      </p:sp>
      <p:sp>
        <p:nvSpPr>
          <p:cNvPr id="5" name="Rectangle 4">
            <a:extLst>
              <a:ext uri="{FF2B5EF4-FFF2-40B4-BE49-F238E27FC236}">
                <a16:creationId xmlns:a16="http://schemas.microsoft.com/office/drawing/2014/main" id="{08655BD9-97FF-B19D-1C05-EE691B82F57B}"/>
              </a:ext>
            </a:extLst>
          </p:cNvPr>
          <p:cNvSpPr/>
          <p:nvPr/>
        </p:nvSpPr>
        <p:spPr>
          <a:xfrm>
            <a:off x="10036882" y="578834"/>
            <a:ext cx="1936941" cy="26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Partner Logo FPO</a:t>
            </a:r>
          </a:p>
        </p:txBody>
      </p:sp>
    </p:spTree>
    <p:extLst>
      <p:ext uri="{BB962C8B-B14F-4D97-AF65-F5344CB8AC3E}">
        <p14:creationId xmlns:p14="http://schemas.microsoft.com/office/powerpoint/2010/main" val="374436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64CF1AF7-0906-4E01-AD0E-D3465298F444}"/>
              </a:ext>
            </a:extLst>
          </p:cNvPr>
          <p:cNvSpPr txBox="1">
            <a:spLocks/>
          </p:cNvSpPr>
          <p:nvPr/>
        </p:nvSpPr>
        <p:spPr>
          <a:xfrm>
            <a:off x="430906" y="487111"/>
            <a:ext cx="6226709" cy="535531"/>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a:solidFill>
                  <a:srgbClr val="2F2F2F"/>
                </a:solidFill>
                <a:latin typeface="Segoe UI Semibold" panose="020B0702040204020203" pitchFamily="34" charset="0"/>
                <a:cs typeface="Segoe UI Semibold" panose="020B0702040204020203" pitchFamily="34" charset="0"/>
              </a:rPr>
              <a:t>Breaking down the benefits</a:t>
            </a:r>
            <a:r>
              <a:rPr lang="en-US" sz="3200" baseline="30000">
                <a:solidFill>
                  <a:srgbClr val="2F2F2F"/>
                </a:solidFill>
                <a:latin typeface="Segoe UI Semibold" panose="020B0702040204020203" pitchFamily="34" charset="0"/>
                <a:cs typeface="Segoe UI Semibold" panose="020B0702040204020203" pitchFamily="34" charset="0"/>
              </a:rPr>
              <a:t>1</a:t>
            </a:r>
            <a:r>
              <a:rPr lang="en-US" sz="3200">
                <a:solidFill>
                  <a:srgbClr val="2F2F2F"/>
                </a:solidFill>
                <a:latin typeface="Segoe UI Semibold" panose="020B0702040204020203" pitchFamily="34" charset="0"/>
                <a:cs typeface="Segoe UI Semibold" panose="020B0702040204020203" pitchFamily="34" charset="0"/>
              </a:rPr>
              <a:t> </a:t>
            </a:r>
          </a:p>
        </p:txBody>
      </p:sp>
      <p:graphicFrame>
        <p:nvGraphicFramePr>
          <p:cNvPr id="2" name="Table 1">
            <a:extLst>
              <a:ext uri="{FF2B5EF4-FFF2-40B4-BE49-F238E27FC236}">
                <a16:creationId xmlns:a16="http://schemas.microsoft.com/office/drawing/2014/main" id="{EEC63068-D18C-4B21-BBB7-43B478205B9C}"/>
              </a:ext>
            </a:extLst>
          </p:cNvPr>
          <p:cNvGraphicFramePr>
            <a:graphicFrameLocks noGrp="1"/>
          </p:cNvGraphicFramePr>
          <p:nvPr>
            <p:extLst>
              <p:ext uri="{D42A27DB-BD31-4B8C-83A1-F6EECF244321}">
                <p14:modId xmlns:p14="http://schemas.microsoft.com/office/powerpoint/2010/main" val="266216311"/>
              </p:ext>
            </p:extLst>
          </p:nvPr>
        </p:nvGraphicFramePr>
        <p:xfrm>
          <a:off x="485969" y="1119872"/>
          <a:ext cx="11268000" cy="4579380"/>
        </p:xfrm>
        <a:graphic>
          <a:graphicData uri="http://schemas.openxmlformats.org/drawingml/2006/table">
            <a:tbl>
              <a:tblPr firstRow="1" firstCol="1" bandRow="1">
                <a:tableStyleId>{5940675A-B579-460E-94D1-54222C63F5DA}</a:tableStyleId>
              </a:tblPr>
              <a:tblGrid>
                <a:gridCol w="1008000">
                  <a:extLst>
                    <a:ext uri="{9D8B030D-6E8A-4147-A177-3AD203B41FA5}">
                      <a16:colId xmlns:a16="http://schemas.microsoft.com/office/drawing/2014/main" val="4218743760"/>
                    </a:ext>
                  </a:extLst>
                </a:gridCol>
                <a:gridCol w="1908000">
                  <a:extLst>
                    <a:ext uri="{9D8B030D-6E8A-4147-A177-3AD203B41FA5}">
                      <a16:colId xmlns:a16="http://schemas.microsoft.com/office/drawing/2014/main" val="2020797637"/>
                    </a:ext>
                  </a:extLst>
                </a:gridCol>
                <a:gridCol w="1908000">
                  <a:extLst>
                    <a:ext uri="{9D8B030D-6E8A-4147-A177-3AD203B41FA5}">
                      <a16:colId xmlns:a16="http://schemas.microsoft.com/office/drawing/2014/main" val="866315247"/>
                    </a:ext>
                  </a:extLst>
                </a:gridCol>
                <a:gridCol w="1908000">
                  <a:extLst>
                    <a:ext uri="{9D8B030D-6E8A-4147-A177-3AD203B41FA5}">
                      <a16:colId xmlns:a16="http://schemas.microsoft.com/office/drawing/2014/main" val="3989118575"/>
                    </a:ext>
                  </a:extLst>
                </a:gridCol>
                <a:gridCol w="1908000">
                  <a:extLst>
                    <a:ext uri="{9D8B030D-6E8A-4147-A177-3AD203B41FA5}">
                      <a16:colId xmlns:a16="http://schemas.microsoft.com/office/drawing/2014/main" val="1098053418"/>
                    </a:ext>
                  </a:extLst>
                </a:gridCol>
                <a:gridCol w="1908000">
                  <a:extLst>
                    <a:ext uri="{9D8B030D-6E8A-4147-A177-3AD203B41FA5}">
                      <a16:colId xmlns:a16="http://schemas.microsoft.com/office/drawing/2014/main" val="4078624246"/>
                    </a:ext>
                  </a:extLst>
                </a:gridCol>
                <a:gridCol w="720000">
                  <a:extLst>
                    <a:ext uri="{9D8B030D-6E8A-4147-A177-3AD203B41FA5}">
                      <a16:colId xmlns:a16="http://schemas.microsoft.com/office/drawing/2014/main" val="607172736"/>
                    </a:ext>
                  </a:extLst>
                </a:gridCol>
              </a:tblGrid>
              <a:tr h="432000">
                <a:tc>
                  <a:txBody>
                    <a:bodyPr/>
                    <a:lstStyle/>
                    <a:p>
                      <a:pPr>
                        <a:lnSpc>
                          <a:spcPct val="100000"/>
                        </a:lnSpc>
                        <a:spcAft>
                          <a:spcPts val="0"/>
                        </a:spcAft>
                      </a:pPr>
                      <a:r>
                        <a:rPr lang="en-CA" sz="1050">
                          <a:solidFill>
                            <a:srgbClr val="2F2F2F"/>
                          </a:solidFill>
                          <a:effectLst/>
                        </a:rPr>
                        <a:t> </a:t>
                      </a:r>
                      <a:endParaRPr lang="en-CA" sz="1050">
                        <a:solidFill>
                          <a:srgbClr val="2F2F2F"/>
                        </a:solidFill>
                        <a:effectLst/>
                        <a:latin typeface="Calibri" panose="020F0502020204030204" pitchFamily="34" charset="0"/>
                        <a:ea typeface="Calibri" panose="020F0502020204030204" pitchFamily="34" charset="0"/>
                        <a:cs typeface="Arial" panose="020B0604020202020204" pitchFamily="34" charset="0"/>
                      </a:endParaRPr>
                    </a:p>
                  </a:txBody>
                  <a:tcPr marL="54000" marR="54000" marT="54000" marB="54000" anchor="ctr">
                    <a:lnL w="38100" cap="flat" cmpd="sng" algn="ctr">
                      <a:noFill/>
                      <a:prstDash val="solid"/>
                      <a:round/>
                      <a:headEnd type="none" w="med" len="med"/>
                      <a:tailEnd type="none" w="med" len="med"/>
                    </a:lnL>
                    <a:lnR w="3175" cap="flat" cmpd="sng" algn="ctr">
                      <a:noFill/>
                      <a:prstDash val="solid"/>
                      <a:round/>
                      <a:headEnd type="none" w="med" len="med"/>
                      <a:tailEnd type="none" w="med" len="med"/>
                    </a:lnR>
                    <a:lnT w="381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CA" sz="1050">
                          <a:solidFill>
                            <a:srgbClr val="2F2F2F"/>
                          </a:solidFill>
                          <a:effectLst/>
                          <a:latin typeface="+mj-lt"/>
                        </a:rPr>
                        <a:t>Procurement</a:t>
                      </a:r>
                      <a:endParaRPr lang="en-CA" sz="1050">
                        <a:solidFill>
                          <a:srgbClr val="2F2F2F"/>
                        </a:solidFill>
                        <a:effectLst/>
                        <a:latin typeface="+mj-lt"/>
                        <a:ea typeface="Calibri" panose="020F0502020204030204" pitchFamily="34" charset="0"/>
                        <a:cs typeface="Arial" panose="020B0604020202020204" pitchFamily="34" charset="0"/>
                      </a:endParaRPr>
                    </a:p>
                  </a:txBody>
                  <a:tcPr marL="54000" marR="54000" marT="54000" marB="54000">
                    <a:lnL w="3175" cap="flat" cmpd="sng" algn="ctr">
                      <a:noFill/>
                      <a:prstDash val="solid"/>
                      <a:round/>
                      <a:headEnd type="none" w="med" len="med"/>
                      <a:tailEnd type="none" w="med" len="med"/>
                    </a:lnL>
                    <a:lnR w="3175" cap="flat" cmpd="sng" algn="ctr">
                      <a:noFill/>
                      <a:prstDash val="solid"/>
                      <a:round/>
                      <a:headEnd type="none" w="med" len="med"/>
                      <a:tailEnd type="none" w="med" len="med"/>
                    </a:lnR>
                    <a:lnT w="381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CA" sz="1050">
                          <a:solidFill>
                            <a:srgbClr val="2F2F2F"/>
                          </a:solidFill>
                          <a:effectLst/>
                          <a:latin typeface="+mj-lt"/>
                        </a:rPr>
                        <a:t>Deployment</a:t>
                      </a:r>
                      <a:endParaRPr lang="en-CA" sz="1050">
                        <a:solidFill>
                          <a:srgbClr val="2F2F2F"/>
                        </a:solidFill>
                        <a:effectLst/>
                        <a:latin typeface="+mj-lt"/>
                        <a:ea typeface="Calibri" panose="020F0502020204030204" pitchFamily="34" charset="0"/>
                        <a:cs typeface="Arial" panose="020B0604020202020204" pitchFamily="34" charset="0"/>
                      </a:endParaRPr>
                    </a:p>
                  </a:txBody>
                  <a:tcPr marL="54000" marR="54000" marT="54000" marB="54000">
                    <a:lnL w="3175" cap="flat" cmpd="sng" algn="ctr">
                      <a:noFill/>
                      <a:prstDash val="solid"/>
                      <a:round/>
                      <a:headEnd type="none" w="med" len="med"/>
                      <a:tailEnd type="none" w="med" len="med"/>
                    </a:lnL>
                    <a:lnR w="3175" cap="flat" cmpd="sng" algn="ctr">
                      <a:noFill/>
                      <a:prstDash val="solid"/>
                      <a:round/>
                      <a:headEnd type="none" w="med" len="med"/>
                      <a:tailEnd type="none" w="med" len="med"/>
                    </a:lnR>
                    <a:lnT w="381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CA" sz="1050">
                          <a:solidFill>
                            <a:srgbClr val="2F2F2F"/>
                          </a:solidFill>
                          <a:effectLst/>
                          <a:latin typeface="+mj-lt"/>
                        </a:rPr>
                        <a:t>Daily Operations</a:t>
                      </a:r>
                      <a:endParaRPr lang="en-CA" sz="1050">
                        <a:solidFill>
                          <a:srgbClr val="2F2F2F"/>
                        </a:solidFill>
                        <a:effectLst/>
                        <a:latin typeface="+mj-lt"/>
                        <a:ea typeface="Calibri" panose="020F0502020204030204" pitchFamily="34" charset="0"/>
                        <a:cs typeface="Arial" panose="020B0604020202020204" pitchFamily="34" charset="0"/>
                      </a:endParaRPr>
                    </a:p>
                  </a:txBody>
                  <a:tcPr marL="54000" marR="54000" marT="54000" marB="54000">
                    <a:lnL w="3175" cap="flat" cmpd="sng" algn="ctr">
                      <a:noFill/>
                      <a:prstDash val="solid"/>
                      <a:round/>
                      <a:headEnd type="none" w="med" len="med"/>
                      <a:tailEnd type="none" w="med" len="med"/>
                    </a:lnL>
                    <a:lnR w="3175" cap="flat" cmpd="sng" algn="ctr">
                      <a:noFill/>
                      <a:prstDash val="solid"/>
                      <a:round/>
                      <a:headEnd type="none" w="med" len="med"/>
                      <a:tailEnd type="none" w="med" len="med"/>
                    </a:lnR>
                    <a:lnT w="381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CA" sz="1050">
                          <a:solidFill>
                            <a:srgbClr val="2F2F2F"/>
                          </a:solidFill>
                          <a:effectLst/>
                          <a:latin typeface="+mj-lt"/>
                        </a:rPr>
                        <a:t>Support &amp; Maintenance</a:t>
                      </a:r>
                      <a:endParaRPr lang="en-CA" sz="1050">
                        <a:solidFill>
                          <a:srgbClr val="2F2F2F"/>
                        </a:solidFill>
                        <a:effectLst/>
                        <a:latin typeface="+mj-lt"/>
                        <a:ea typeface="Calibri" panose="020F0502020204030204" pitchFamily="34" charset="0"/>
                        <a:cs typeface="Arial" panose="020B0604020202020204" pitchFamily="34" charset="0"/>
                      </a:endParaRPr>
                    </a:p>
                  </a:txBody>
                  <a:tcPr marL="54000" marR="54000" marT="54000" marB="54000">
                    <a:lnL w="3175" cap="flat" cmpd="sng" algn="ctr">
                      <a:noFill/>
                      <a:prstDash val="solid"/>
                      <a:round/>
                      <a:headEnd type="none" w="med" len="med"/>
                      <a:tailEnd type="none" w="med" len="med"/>
                    </a:lnL>
                    <a:lnR w="3175" cap="flat" cmpd="sng" algn="ctr">
                      <a:noFill/>
                      <a:prstDash val="solid"/>
                      <a:round/>
                      <a:headEnd type="none" w="med" len="med"/>
                      <a:tailEnd type="none" w="med" len="med"/>
                    </a:lnR>
                    <a:lnT w="381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CA" sz="1050">
                          <a:solidFill>
                            <a:srgbClr val="2F2F2F"/>
                          </a:solidFill>
                          <a:effectLst/>
                          <a:latin typeface="+mj-lt"/>
                        </a:rPr>
                        <a:t>End-of-life</a:t>
                      </a:r>
                      <a:endParaRPr lang="en-CA" sz="1050">
                        <a:solidFill>
                          <a:srgbClr val="2F2F2F"/>
                        </a:solidFill>
                        <a:effectLst/>
                        <a:latin typeface="+mj-lt"/>
                        <a:ea typeface="Calibri" panose="020F0502020204030204" pitchFamily="34" charset="0"/>
                        <a:cs typeface="Arial" panose="020B0604020202020204" pitchFamily="34" charset="0"/>
                      </a:endParaRPr>
                    </a:p>
                  </a:txBody>
                  <a:tcPr marL="54000" marR="54000" marT="54000" marB="54000">
                    <a:lnL w="3175" cap="flat" cmpd="sng" algn="ctr">
                      <a:noFill/>
                      <a:prstDash val="solid"/>
                      <a:round/>
                      <a:headEnd type="none" w="med" len="med"/>
                      <a:tailEnd type="none" w="med" len="med"/>
                    </a:lnL>
                    <a:lnR w="3175" cap="flat" cmpd="sng" algn="ctr">
                      <a:noFill/>
                      <a:prstDash val="solid"/>
                      <a:round/>
                      <a:headEnd type="none" w="med" len="med"/>
                      <a:tailEnd type="none" w="med" len="med"/>
                    </a:lnR>
                    <a:lnT w="381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CA" sz="1050">
                          <a:solidFill>
                            <a:srgbClr val="2F2F2F"/>
                          </a:solidFill>
                          <a:effectLst/>
                          <a:latin typeface="+mj-lt"/>
                        </a:rPr>
                        <a:t>Total Benefits </a:t>
                      </a:r>
                    </a:p>
                    <a:p>
                      <a:pPr algn="ctr">
                        <a:lnSpc>
                          <a:spcPct val="100000"/>
                        </a:lnSpc>
                        <a:spcAft>
                          <a:spcPts val="0"/>
                        </a:spcAft>
                      </a:pPr>
                      <a:r>
                        <a:rPr lang="en-CA" sz="800">
                          <a:solidFill>
                            <a:srgbClr val="2F2F2F"/>
                          </a:solidFill>
                          <a:effectLst/>
                          <a:latin typeface="+mn-lt"/>
                        </a:rPr>
                        <a:t>(per device)</a:t>
                      </a:r>
                      <a:endParaRPr lang="en-CA" sz="800">
                        <a:solidFill>
                          <a:srgbClr val="2F2F2F"/>
                        </a:solidFill>
                        <a:effectLst/>
                        <a:latin typeface="+mn-lt"/>
                        <a:ea typeface="Calibri" panose="020F0502020204030204" pitchFamily="34" charset="0"/>
                        <a:cs typeface="Arial" panose="020B0604020202020204" pitchFamily="34" charset="0"/>
                      </a:endParaRPr>
                    </a:p>
                  </a:txBody>
                  <a:tcPr marL="54000" marR="54000" marT="54000" marB="54000">
                    <a:lnL w="31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2394871"/>
                  </a:ext>
                </a:extLst>
              </a:tr>
              <a:tr h="0">
                <a:tc>
                  <a:txBody>
                    <a:bodyPr/>
                    <a:lstStyle/>
                    <a:p>
                      <a:pPr>
                        <a:lnSpc>
                          <a:spcPct val="100000"/>
                        </a:lnSpc>
                        <a:spcAft>
                          <a:spcPts val="600"/>
                        </a:spcAft>
                      </a:pPr>
                      <a:r>
                        <a:rPr lang="en-CA" sz="1050">
                          <a:solidFill>
                            <a:srgbClr val="2F2F2F"/>
                          </a:solidFill>
                          <a:effectLst/>
                          <a:latin typeface="+mj-lt"/>
                        </a:rPr>
                        <a:t>Hard Cost Savings </a:t>
                      </a:r>
                    </a:p>
                    <a:p>
                      <a:pPr>
                        <a:lnSpc>
                          <a:spcPct val="100000"/>
                        </a:lnSpc>
                        <a:spcAft>
                          <a:spcPts val="600"/>
                        </a:spcAft>
                      </a:pPr>
                      <a:r>
                        <a:rPr lang="en-CA" sz="800">
                          <a:solidFill>
                            <a:srgbClr val="2F2F2F"/>
                          </a:solidFill>
                          <a:effectLst/>
                        </a:rPr>
                        <a:t>(per device)</a:t>
                      </a:r>
                      <a:endParaRPr lang="en-CA" sz="800">
                        <a:solidFill>
                          <a:srgbClr val="2F2F2F"/>
                        </a:solidFill>
                        <a:effectLst/>
                        <a:latin typeface="Calibri" panose="020F0502020204030204" pitchFamily="34" charset="0"/>
                        <a:ea typeface="Calibri" panose="020F0502020204030204" pitchFamily="34" charset="0"/>
                        <a:cs typeface="Arial" panose="020B0604020202020204" pitchFamily="34" charset="0"/>
                      </a:endParaRPr>
                    </a:p>
                  </a:txBody>
                  <a:tcPr marL="54000" marR="54000" marT="36000" marB="36000" anchor="ctr">
                    <a:lnL w="38100" cap="flat" cmpd="sng" algn="ctr">
                      <a:no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600"/>
                        </a:spcAft>
                      </a:pPr>
                      <a:r>
                        <a:rPr lang="en-CA" sz="1200" kern="1200">
                          <a:solidFill>
                            <a:srgbClr val="2F2F2F"/>
                          </a:solidFill>
                          <a:effectLst/>
                          <a:latin typeface="+mj-lt"/>
                          <a:ea typeface="+mn-ea"/>
                          <a:cs typeface="+mn-cs"/>
                        </a:rPr>
                        <a:t>26%</a:t>
                      </a:r>
                    </a:p>
                    <a:p>
                      <a:pPr algn="ctr">
                        <a:lnSpc>
                          <a:spcPct val="100000"/>
                        </a:lnSpc>
                        <a:spcAft>
                          <a:spcPts val="600"/>
                        </a:spcAft>
                      </a:pPr>
                      <a:r>
                        <a:rPr lang="en-CA" sz="800">
                          <a:solidFill>
                            <a:srgbClr val="2F2F2F"/>
                          </a:solidFill>
                          <a:effectLst/>
                          <a:latin typeface="+mj-lt"/>
                        </a:rPr>
                        <a:t>$120 </a:t>
                      </a:r>
                      <a:r>
                        <a:rPr lang="en-CA" sz="800">
                          <a:solidFill>
                            <a:srgbClr val="2F2F2F"/>
                          </a:solidFill>
                          <a:effectLst/>
                        </a:rPr>
                        <a:t>saved on accessories </a:t>
                      </a:r>
                    </a:p>
                    <a:p>
                      <a:pPr marL="0" algn="ctr" defTabSz="914400" rtl="0" eaLnBrk="1" latinLnBrk="0" hangingPunct="1">
                        <a:lnSpc>
                          <a:spcPct val="100000"/>
                        </a:lnSpc>
                        <a:spcAft>
                          <a:spcPts val="600"/>
                        </a:spcAft>
                      </a:pPr>
                      <a:r>
                        <a:rPr lang="en-CA" sz="1200" kern="1200">
                          <a:solidFill>
                            <a:srgbClr val="2F2F2F"/>
                          </a:solidFill>
                          <a:effectLst/>
                          <a:latin typeface="+mj-lt"/>
                          <a:ea typeface="+mn-ea"/>
                          <a:cs typeface="+mn-cs"/>
                        </a:rPr>
                        <a:t>44%</a:t>
                      </a:r>
                    </a:p>
                    <a:p>
                      <a:pPr algn="ctr">
                        <a:lnSpc>
                          <a:spcPct val="100000"/>
                        </a:lnSpc>
                        <a:spcAft>
                          <a:spcPts val="600"/>
                        </a:spcAft>
                      </a:pPr>
                      <a:r>
                        <a:rPr lang="en-CA" sz="800" kern="1200">
                          <a:solidFill>
                            <a:srgbClr val="2F2F2F"/>
                          </a:solidFill>
                          <a:effectLst/>
                          <a:latin typeface="+mj-lt"/>
                          <a:ea typeface="+mn-ea"/>
                          <a:cs typeface="+mn-cs"/>
                        </a:rPr>
                        <a:t>$3,756 </a:t>
                      </a:r>
                      <a:r>
                        <a:rPr lang="en-CA" sz="800" kern="1200">
                          <a:solidFill>
                            <a:srgbClr val="2F2F2F"/>
                          </a:solidFill>
                          <a:effectLst/>
                          <a:latin typeface="+mn-lt"/>
                          <a:ea typeface="+mn-ea"/>
                          <a:cs typeface="+mn-cs"/>
                        </a:rPr>
                        <a:t>saved due to fewer devices</a:t>
                      </a:r>
                    </a:p>
                    <a:p>
                      <a:pPr marL="0" algn="ctr" defTabSz="914400" rtl="0" eaLnBrk="1" latinLnBrk="0" hangingPunct="1">
                        <a:lnSpc>
                          <a:spcPct val="100000"/>
                        </a:lnSpc>
                        <a:spcAft>
                          <a:spcPts val="600"/>
                        </a:spcAft>
                      </a:pPr>
                      <a:r>
                        <a:rPr lang="en-CA" sz="1200" kern="1200">
                          <a:solidFill>
                            <a:srgbClr val="2F2F2F"/>
                          </a:solidFill>
                          <a:effectLst/>
                          <a:latin typeface="+mj-lt"/>
                          <a:ea typeface="+mn-ea"/>
                          <a:cs typeface="+mn-cs"/>
                        </a:rPr>
                        <a:t>23%</a:t>
                      </a:r>
                    </a:p>
                    <a:p>
                      <a:pPr algn="ctr">
                        <a:lnSpc>
                          <a:spcPct val="100000"/>
                        </a:lnSpc>
                        <a:spcAft>
                          <a:spcPts val="600"/>
                        </a:spcAft>
                      </a:pPr>
                      <a:r>
                        <a:rPr lang="en-CA" sz="800" kern="1200">
                          <a:solidFill>
                            <a:srgbClr val="2F2F2F"/>
                          </a:solidFill>
                          <a:effectLst/>
                          <a:latin typeface="+mj-lt"/>
                          <a:ea typeface="+mn-ea"/>
                          <a:cs typeface="+mn-cs"/>
                        </a:rPr>
                        <a:t>$58 </a:t>
                      </a:r>
                      <a:r>
                        <a:rPr lang="en-CA" sz="800">
                          <a:solidFill>
                            <a:srgbClr val="2F2F2F"/>
                          </a:solidFill>
                          <a:effectLst/>
                        </a:rPr>
                        <a:t>saved on 3</a:t>
                      </a:r>
                      <a:r>
                        <a:rPr lang="en-CA" sz="800" baseline="30000">
                          <a:solidFill>
                            <a:srgbClr val="2F2F2F"/>
                          </a:solidFill>
                          <a:effectLst/>
                        </a:rPr>
                        <a:t>rd</a:t>
                      </a:r>
                      <a:r>
                        <a:rPr lang="en-CA" sz="800">
                          <a:solidFill>
                            <a:srgbClr val="2F2F2F"/>
                          </a:solidFill>
                          <a:effectLst/>
                        </a:rPr>
                        <a:t> party support</a:t>
                      </a:r>
                      <a:endParaRPr lang="en-CA" sz="800">
                        <a:solidFill>
                          <a:srgbClr val="2F2F2F"/>
                        </a:solidFill>
                        <a:effectLst/>
                        <a:latin typeface="Calibri" panose="020F0502020204030204" pitchFamily="34" charset="0"/>
                        <a:ea typeface="+mn-ea"/>
                        <a:cs typeface="Arial" panose="020B0604020202020204" pitchFamily="34" charset="0"/>
                      </a:endParaRPr>
                    </a:p>
                  </a:txBody>
                  <a:tcPr marL="54000" marR="54000" marT="36000" marB="36000" anchor="ctr">
                    <a:lnL w="3175" cap="flat" cmpd="sng" algn="ctr">
                      <a:solidFill>
                        <a:srgbClr val="D2D2D2"/>
                      </a:solid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600"/>
                        </a:spcAft>
                      </a:pPr>
                      <a:r>
                        <a:rPr lang="en-CA" sz="1050">
                          <a:solidFill>
                            <a:srgbClr val="2F2F2F"/>
                          </a:solidFill>
                          <a:effectLst/>
                        </a:rPr>
                        <a:t> </a:t>
                      </a:r>
                    </a:p>
                    <a:p>
                      <a:pPr algn="ctr">
                        <a:lnSpc>
                          <a:spcPct val="100000"/>
                        </a:lnSpc>
                        <a:spcAft>
                          <a:spcPts val="600"/>
                        </a:spcAft>
                      </a:pPr>
                      <a:r>
                        <a:rPr lang="en-CA" sz="1050">
                          <a:solidFill>
                            <a:srgbClr val="2F2F2F"/>
                          </a:solidFill>
                          <a:effectLst/>
                        </a:rPr>
                        <a:t> </a:t>
                      </a:r>
                    </a:p>
                    <a:p>
                      <a:pPr algn="ctr">
                        <a:lnSpc>
                          <a:spcPct val="100000"/>
                        </a:lnSpc>
                        <a:spcAft>
                          <a:spcPts val="600"/>
                        </a:spcAft>
                      </a:pPr>
                      <a:r>
                        <a:rPr lang="en-CA" sz="1050">
                          <a:solidFill>
                            <a:srgbClr val="2F2F2F"/>
                          </a:solidFill>
                          <a:effectLst/>
                        </a:rPr>
                        <a:t> </a:t>
                      </a:r>
                      <a:endParaRPr lang="en-CA" sz="1050">
                        <a:solidFill>
                          <a:srgbClr val="2F2F2F"/>
                        </a:solidFill>
                        <a:effectLst/>
                        <a:latin typeface="Calibri" panose="020F0502020204030204" pitchFamily="34" charset="0"/>
                        <a:cs typeface="Arial" panose="020B0604020202020204" pitchFamily="34" charset="0"/>
                      </a:endParaRPr>
                    </a:p>
                  </a:txBody>
                  <a:tcPr marL="54000" marR="54000" marT="36000" marB="36000" anchor="ctr">
                    <a:lnL w="3175" cap="flat" cmpd="sng" algn="ctr">
                      <a:solidFill>
                        <a:srgbClr val="D2D2D2"/>
                      </a:solid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600"/>
                        </a:spcAft>
                      </a:pPr>
                      <a:endParaRPr lang="en-CA" sz="1050">
                        <a:solidFill>
                          <a:srgbClr val="2F2F2F"/>
                        </a:solidFill>
                        <a:effectLst/>
                        <a:latin typeface="Calibri" panose="020F0502020204030204" pitchFamily="34" charset="0"/>
                        <a:cs typeface="Arial" panose="020B0604020202020204" pitchFamily="34" charset="0"/>
                      </a:endParaRPr>
                    </a:p>
                  </a:txBody>
                  <a:tcPr marL="54000" marR="54000" marT="36000" marB="36000" anchor="ctr">
                    <a:lnL w="3175" cap="flat" cmpd="sng" algn="ctr">
                      <a:solidFill>
                        <a:srgbClr val="D2D2D2"/>
                      </a:solid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600"/>
                        </a:spcAft>
                      </a:pPr>
                      <a:r>
                        <a:rPr lang="en-CA" sz="1200" kern="1200">
                          <a:solidFill>
                            <a:srgbClr val="FF0000"/>
                          </a:solidFill>
                          <a:effectLst/>
                          <a:latin typeface="+mj-lt"/>
                          <a:ea typeface="+mn-ea"/>
                          <a:cs typeface="+mn-cs"/>
                        </a:rPr>
                        <a:t>6%</a:t>
                      </a:r>
                    </a:p>
                    <a:p>
                      <a:pPr algn="ctr">
                        <a:lnSpc>
                          <a:spcPct val="100000"/>
                        </a:lnSpc>
                        <a:spcAft>
                          <a:spcPts val="600"/>
                        </a:spcAft>
                      </a:pPr>
                      <a:r>
                        <a:rPr lang="en-US" sz="800" kern="1200">
                          <a:solidFill>
                            <a:srgbClr val="2F2F2F"/>
                          </a:solidFill>
                          <a:effectLst/>
                          <a:latin typeface="+mn-lt"/>
                          <a:ea typeface="+mn-ea"/>
                          <a:cs typeface="+mn-cs"/>
                        </a:rPr>
                        <a:t>$2 more IT staff time for              Surface Training</a:t>
                      </a:r>
                      <a:endParaRPr lang="en-CA" sz="1050">
                        <a:solidFill>
                          <a:srgbClr val="2F2F2F"/>
                        </a:solidFill>
                        <a:effectLst/>
                        <a:latin typeface="Calibri" panose="020F0502020204030204" pitchFamily="34" charset="0"/>
                        <a:cs typeface="Arial" panose="020B0604020202020204" pitchFamily="34" charset="0"/>
                      </a:endParaRPr>
                    </a:p>
                  </a:txBody>
                  <a:tcPr marL="54000" marR="54000" marT="36000" marB="36000" anchor="ctr">
                    <a:lnL w="3175" cap="flat" cmpd="sng" algn="ctr">
                      <a:solidFill>
                        <a:srgbClr val="D2D2D2"/>
                      </a:solid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600"/>
                        </a:spcAft>
                      </a:pPr>
                      <a:r>
                        <a:rPr lang="en-CA" sz="1200" kern="1200">
                          <a:solidFill>
                            <a:srgbClr val="2F2F2F"/>
                          </a:solidFill>
                          <a:effectLst/>
                          <a:latin typeface="+mj-lt"/>
                          <a:ea typeface="+mn-ea"/>
                          <a:cs typeface="+mn-cs"/>
                        </a:rPr>
                        <a:t>31%</a:t>
                      </a:r>
                    </a:p>
                    <a:p>
                      <a:pPr algn="ctr">
                        <a:lnSpc>
                          <a:spcPct val="100000"/>
                        </a:lnSpc>
                        <a:spcAft>
                          <a:spcPts val="600"/>
                        </a:spcAft>
                      </a:pPr>
                      <a:r>
                        <a:rPr lang="en-CA" sz="800" kern="1200">
                          <a:solidFill>
                            <a:srgbClr val="2F2F2F"/>
                          </a:solidFill>
                          <a:effectLst/>
                          <a:latin typeface="+mj-lt"/>
                          <a:ea typeface="+mn-ea"/>
                          <a:cs typeface="+mn-cs"/>
                        </a:rPr>
                        <a:t>$115 </a:t>
                      </a:r>
                      <a:r>
                        <a:rPr lang="en-CA" sz="800">
                          <a:solidFill>
                            <a:srgbClr val="2F2F2F"/>
                          </a:solidFill>
                          <a:effectLst/>
                        </a:rPr>
                        <a:t>higher                                    residual value*</a:t>
                      </a:r>
                      <a:endParaRPr lang="en-CA" sz="1050">
                        <a:solidFill>
                          <a:srgbClr val="2F2F2F"/>
                        </a:solidFill>
                        <a:effectLst/>
                        <a:latin typeface="Calibri" panose="020F0502020204030204" pitchFamily="34" charset="0"/>
                        <a:cs typeface="Arial" panose="020B0604020202020204" pitchFamily="34" charset="0"/>
                      </a:endParaRPr>
                    </a:p>
                  </a:txBody>
                  <a:tcPr marL="54000" marR="54000" marT="36000" marB="36000" anchor="ctr">
                    <a:lnL w="3175" cap="flat" cmpd="sng" algn="ctr">
                      <a:solidFill>
                        <a:srgbClr val="D2D2D2"/>
                      </a:solid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600"/>
                        </a:spcAft>
                      </a:pPr>
                      <a:r>
                        <a:rPr lang="en-CA" sz="1200" kern="1200">
                          <a:solidFill>
                            <a:srgbClr val="2F2F2F"/>
                          </a:solidFill>
                          <a:effectLst/>
                          <a:latin typeface="+mj-lt"/>
                          <a:ea typeface="+mn-ea"/>
                          <a:cs typeface="+mn-cs"/>
                        </a:rPr>
                        <a:t>$4,047</a:t>
                      </a:r>
                    </a:p>
                  </a:txBody>
                  <a:tcPr marL="54000" marR="54000" marT="36000" marB="36000" anchor="ctr">
                    <a:lnL w="3175" cap="flat" cmpd="sng" algn="ctr">
                      <a:solidFill>
                        <a:srgbClr val="D2D2D2"/>
                      </a:solidFill>
                      <a:prstDash val="solid"/>
                      <a:round/>
                      <a:headEnd type="none" w="med" len="med"/>
                      <a:tailEnd type="none" w="med" len="me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2556206"/>
                  </a:ext>
                </a:extLst>
              </a:tr>
              <a:tr h="0">
                <a:tc>
                  <a:txBody>
                    <a:bodyPr/>
                    <a:lstStyle/>
                    <a:p>
                      <a:pPr>
                        <a:lnSpc>
                          <a:spcPct val="100000"/>
                        </a:lnSpc>
                        <a:spcAft>
                          <a:spcPts val="600"/>
                        </a:spcAft>
                      </a:pPr>
                      <a:r>
                        <a:rPr lang="en-CA" sz="1050">
                          <a:solidFill>
                            <a:srgbClr val="2F2F2F"/>
                          </a:solidFill>
                          <a:effectLst/>
                          <a:latin typeface="+mj-lt"/>
                        </a:rPr>
                        <a:t>Soft Cost Savings </a:t>
                      </a:r>
                    </a:p>
                    <a:p>
                      <a:pPr>
                        <a:lnSpc>
                          <a:spcPct val="100000"/>
                        </a:lnSpc>
                        <a:spcAft>
                          <a:spcPts val="600"/>
                        </a:spcAft>
                      </a:pPr>
                      <a:r>
                        <a:rPr lang="en-CA" sz="800">
                          <a:solidFill>
                            <a:srgbClr val="2F2F2F"/>
                          </a:solidFill>
                          <a:effectLst/>
                        </a:rPr>
                        <a:t>(per device)</a:t>
                      </a:r>
                      <a:endParaRPr lang="en-CA" sz="800">
                        <a:solidFill>
                          <a:srgbClr val="2F2F2F"/>
                        </a:solidFill>
                        <a:effectLst/>
                        <a:latin typeface="Calibri" panose="020F0502020204030204" pitchFamily="34" charset="0"/>
                        <a:ea typeface="Calibri" panose="020F0502020204030204" pitchFamily="34" charset="0"/>
                        <a:cs typeface="Arial" panose="020B0604020202020204" pitchFamily="34" charset="0"/>
                      </a:endParaRPr>
                    </a:p>
                  </a:txBody>
                  <a:tcPr marL="54000" marR="54000" marT="36000" marB="36000" anchor="ctr">
                    <a:lnL w="38100" cap="flat" cmpd="sng" algn="ctr">
                      <a:no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solidFill>
                        <a:srgbClr val="D2D2D2"/>
                      </a:solidFill>
                      <a:prstDash val="solid"/>
                      <a:round/>
                      <a:headEnd type="none" w="med" len="med"/>
                      <a:tailEnd type="none" w="med" len="med"/>
                    </a:lnT>
                    <a:lnB w="3175"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600"/>
                        </a:spcAft>
                      </a:pPr>
                      <a:r>
                        <a:rPr lang="en-CA" sz="1050">
                          <a:solidFill>
                            <a:srgbClr val="2F2F2F"/>
                          </a:solidFill>
                          <a:effectLst/>
                        </a:rPr>
                        <a:t> </a:t>
                      </a:r>
                      <a:endParaRPr lang="en-CA" sz="1050">
                        <a:solidFill>
                          <a:srgbClr val="2F2F2F"/>
                        </a:solidFill>
                        <a:effectLst/>
                        <a:latin typeface="Calibri" panose="020F0502020204030204" pitchFamily="34" charset="0"/>
                        <a:ea typeface="Calibri" panose="020F0502020204030204" pitchFamily="34" charset="0"/>
                        <a:cs typeface="Arial" panose="020B0604020202020204" pitchFamily="34" charset="0"/>
                      </a:endParaRPr>
                    </a:p>
                  </a:txBody>
                  <a:tcPr marL="54000" marR="54000" marT="36000" marB="36000" anchor="ctr">
                    <a:lnL w="3175" cap="flat" cmpd="sng" algn="ctr">
                      <a:solidFill>
                        <a:srgbClr val="D2D2D2"/>
                      </a:solid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solidFill>
                        <a:srgbClr val="D2D2D2"/>
                      </a:solidFill>
                      <a:prstDash val="solid"/>
                      <a:round/>
                      <a:headEnd type="none" w="med" len="med"/>
                      <a:tailEnd type="none" w="med" len="med"/>
                    </a:lnT>
                    <a:lnB w="3175"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600"/>
                        </a:spcAft>
                      </a:pPr>
                      <a:r>
                        <a:rPr lang="en-CA" sz="1200" kern="1200">
                          <a:solidFill>
                            <a:srgbClr val="2F2F2F"/>
                          </a:solidFill>
                          <a:effectLst/>
                          <a:latin typeface="+mj-lt"/>
                          <a:ea typeface="+mn-ea"/>
                          <a:cs typeface="+mn-cs"/>
                        </a:rPr>
                        <a:t>21%</a:t>
                      </a:r>
                    </a:p>
                    <a:p>
                      <a:pPr algn="ctr">
                        <a:lnSpc>
                          <a:spcPct val="100000"/>
                        </a:lnSpc>
                        <a:spcAft>
                          <a:spcPts val="600"/>
                        </a:spcAft>
                      </a:pPr>
                      <a:r>
                        <a:rPr lang="en-CA" sz="800" kern="1200">
                          <a:solidFill>
                            <a:srgbClr val="2F2F2F"/>
                          </a:solidFill>
                          <a:effectLst/>
                          <a:latin typeface="+mj-lt"/>
                          <a:ea typeface="+mn-ea"/>
                          <a:cs typeface="+mn-cs"/>
                        </a:rPr>
                        <a:t>$42 </a:t>
                      </a:r>
                      <a:r>
                        <a:rPr lang="en-CA" sz="800">
                          <a:solidFill>
                            <a:srgbClr val="2F2F2F"/>
                          </a:solidFill>
                          <a:effectLst/>
                        </a:rPr>
                        <a:t>saved in easy                 deployment </a:t>
                      </a:r>
                      <a:endParaRPr lang="en-CA" sz="800">
                        <a:solidFill>
                          <a:srgbClr val="2F2F2F"/>
                        </a:solidFill>
                        <a:effectLst/>
                        <a:latin typeface="Calibri" panose="020F0502020204030204" pitchFamily="34" charset="0"/>
                        <a:ea typeface="Calibri" panose="020F0502020204030204" pitchFamily="34" charset="0"/>
                        <a:cs typeface="Arial" panose="020B0604020202020204" pitchFamily="34" charset="0"/>
                      </a:endParaRPr>
                    </a:p>
                  </a:txBody>
                  <a:tcPr marL="54000" marR="54000" marT="36000" marB="36000" anchor="ctr">
                    <a:lnL w="3175" cap="flat" cmpd="sng" algn="ctr">
                      <a:solidFill>
                        <a:srgbClr val="D2D2D2"/>
                      </a:solid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solidFill>
                        <a:srgbClr val="D2D2D2"/>
                      </a:solidFill>
                      <a:prstDash val="solid"/>
                      <a:round/>
                      <a:headEnd type="none" w="med" len="med"/>
                      <a:tailEnd type="none" w="med" len="med"/>
                    </a:lnT>
                    <a:lnB w="3175"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600"/>
                        </a:spcAft>
                      </a:pPr>
                      <a:r>
                        <a:rPr lang="en-CA" sz="1200" kern="1200">
                          <a:solidFill>
                            <a:srgbClr val="2F2F2F"/>
                          </a:solidFill>
                          <a:effectLst/>
                          <a:latin typeface="+mj-lt"/>
                          <a:ea typeface="+mn-ea"/>
                          <a:cs typeface="+mn-cs"/>
                        </a:rPr>
                        <a:t>40%</a:t>
                      </a:r>
                    </a:p>
                    <a:p>
                      <a:pPr algn="ctr">
                        <a:lnSpc>
                          <a:spcPct val="100000"/>
                        </a:lnSpc>
                        <a:spcAft>
                          <a:spcPts val="600"/>
                        </a:spcAft>
                      </a:pPr>
                      <a:r>
                        <a:rPr lang="en-CA" sz="800" kern="1200">
                          <a:solidFill>
                            <a:srgbClr val="2F2F2F"/>
                          </a:solidFill>
                          <a:effectLst/>
                          <a:latin typeface="+mj-lt"/>
                          <a:ea typeface="+mn-ea"/>
                          <a:cs typeface="+mn-cs"/>
                        </a:rPr>
                        <a:t>$810 </a:t>
                      </a:r>
                      <a:r>
                        <a:rPr lang="en-CA" sz="800">
                          <a:solidFill>
                            <a:srgbClr val="2F2F2F"/>
                          </a:solidFill>
                          <a:effectLst/>
                        </a:rPr>
                        <a:t>saved from lower                ongoing maintenance</a:t>
                      </a:r>
                    </a:p>
                    <a:p>
                      <a:pPr marL="0" algn="ctr" defTabSz="914400" rtl="0" eaLnBrk="1" latinLnBrk="0" hangingPunct="1">
                        <a:lnSpc>
                          <a:spcPct val="100000"/>
                        </a:lnSpc>
                        <a:spcAft>
                          <a:spcPts val="600"/>
                        </a:spcAft>
                      </a:pPr>
                      <a:r>
                        <a:rPr lang="en-US" sz="1200" kern="1200">
                          <a:solidFill>
                            <a:srgbClr val="2F2F2F"/>
                          </a:solidFill>
                          <a:effectLst/>
                          <a:latin typeface="+mj-lt"/>
                          <a:ea typeface="+mn-ea"/>
                          <a:cs typeface="+mn-cs"/>
                        </a:rPr>
                        <a:t>4%</a:t>
                      </a:r>
                    </a:p>
                    <a:p>
                      <a:pPr algn="ctr">
                        <a:lnSpc>
                          <a:spcPct val="100000"/>
                        </a:lnSpc>
                        <a:spcAft>
                          <a:spcPts val="600"/>
                        </a:spcAft>
                      </a:pPr>
                      <a:r>
                        <a:rPr lang="en-US" sz="800" kern="1200">
                          <a:solidFill>
                            <a:srgbClr val="2F2F2F"/>
                          </a:solidFill>
                          <a:effectLst/>
                          <a:latin typeface="+mj-lt"/>
                          <a:ea typeface="+mn-ea"/>
                          <a:cs typeface="+mn-cs"/>
                        </a:rPr>
                        <a:t>$105 </a:t>
                      </a:r>
                      <a:r>
                        <a:rPr lang="en-US" sz="800" kern="1200">
                          <a:solidFill>
                            <a:srgbClr val="2F2F2F"/>
                          </a:solidFill>
                          <a:effectLst/>
                          <a:latin typeface="+mn-lt"/>
                          <a:ea typeface="+mn-ea"/>
                          <a:cs typeface="+mn-cs"/>
                        </a:rPr>
                        <a:t>higher                                   employee retention</a:t>
                      </a:r>
                    </a:p>
                  </a:txBody>
                  <a:tcPr marL="54000" marR="54000" marT="36000" marB="36000" anchor="ctr">
                    <a:lnL w="3175" cap="flat" cmpd="sng" algn="ctr">
                      <a:solidFill>
                        <a:srgbClr val="D2D2D2"/>
                      </a:solid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solidFill>
                        <a:srgbClr val="D2D2D2"/>
                      </a:solidFill>
                      <a:prstDash val="solid"/>
                      <a:round/>
                      <a:headEnd type="none" w="med" len="med"/>
                      <a:tailEnd type="none" w="med" len="med"/>
                    </a:lnT>
                    <a:lnB w="3175"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600"/>
                        </a:spcAft>
                      </a:pPr>
                      <a:r>
                        <a:rPr lang="en-CA" sz="1200" kern="1200">
                          <a:solidFill>
                            <a:srgbClr val="2F2F2F"/>
                          </a:solidFill>
                          <a:effectLst/>
                          <a:latin typeface="+mj-lt"/>
                          <a:ea typeface="+mn-ea"/>
                          <a:cs typeface="+mn-cs"/>
                        </a:rPr>
                        <a:t>49%</a:t>
                      </a:r>
                    </a:p>
                    <a:p>
                      <a:pPr algn="ctr">
                        <a:lnSpc>
                          <a:spcPct val="100000"/>
                        </a:lnSpc>
                        <a:spcAft>
                          <a:spcPts val="600"/>
                        </a:spcAft>
                      </a:pPr>
                      <a:r>
                        <a:rPr lang="en-CA" sz="800" kern="1200">
                          <a:solidFill>
                            <a:srgbClr val="2F2F2F"/>
                          </a:solidFill>
                          <a:effectLst/>
                          <a:latin typeface="+mj-lt"/>
                          <a:ea typeface="+mn-ea"/>
                          <a:cs typeface="+mn-cs"/>
                        </a:rPr>
                        <a:t>$885 </a:t>
                      </a:r>
                      <a:r>
                        <a:rPr lang="en-CA" sz="800">
                          <a:solidFill>
                            <a:srgbClr val="2F2F2F"/>
                          </a:solidFill>
                          <a:effectLst/>
                        </a:rPr>
                        <a:t>saved due to                           fewer helpdesk incidents </a:t>
                      </a:r>
                    </a:p>
                    <a:p>
                      <a:pPr marL="0" algn="ctr" defTabSz="914400" rtl="0" eaLnBrk="1" latinLnBrk="0" hangingPunct="1">
                        <a:lnSpc>
                          <a:spcPct val="100000"/>
                        </a:lnSpc>
                        <a:spcAft>
                          <a:spcPts val="600"/>
                        </a:spcAft>
                      </a:pPr>
                      <a:r>
                        <a:rPr lang="en-US" sz="1200" kern="1200">
                          <a:solidFill>
                            <a:srgbClr val="2F2F2F"/>
                          </a:solidFill>
                          <a:effectLst/>
                          <a:latin typeface="+mj-lt"/>
                          <a:ea typeface="+mn-ea"/>
                          <a:cs typeface="+mn-cs"/>
                        </a:rPr>
                        <a:t>34%</a:t>
                      </a:r>
                    </a:p>
                    <a:p>
                      <a:pPr algn="ctr">
                        <a:lnSpc>
                          <a:spcPct val="100000"/>
                        </a:lnSpc>
                        <a:spcAft>
                          <a:spcPts val="600"/>
                        </a:spcAft>
                      </a:pPr>
                      <a:r>
                        <a:rPr lang="en-US" sz="800" kern="1200">
                          <a:solidFill>
                            <a:srgbClr val="2F2F2F"/>
                          </a:solidFill>
                          <a:effectLst/>
                          <a:latin typeface="+mj-lt"/>
                          <a:ea typeface="+mn-ea"/>
                          <a:cs typeface="+mn-cs"/>
                        </a:rPr>
                        <a:t>$126 </a:t>
                      </a:r>
                      <a:r>
                        <a:rPr lang="en-US" sz="800" kern="1200">
                          <a:solidFill>
                            <a:srgbClr val="2F2F2F"/>
                          </a:solidFill>
                          <a:effectLst/>
                          <a:latin typeface="+mn-lt"/>
                          <a:ea typeface="+mn-ea"/>
                          <a:cs typeface="+mn-cs"/>
                        </a:rPr>
                        <a:t>saved from fewer security incidents</a:t>
                      </a:r>
                    </a:p>
                  </a:txBody>
                  <a:tcPr marL="54000" marR="54000" marT="36000" marB="36000" anchor="ctr">
                    <a:lnL w="3175" cap="flat" cmpd="sng" algn="ctr">
                      <a:solidFill>
                        <a:srgbClr val="D2D2D2"/>
                      </a:solid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solidFill>
                        <a:srgbClr val="D2D2D2"/>
                      </a:solidFill>
                      <a:prstDash val="solid"/>
                      <a:round/>
                      <a:headEnd type="none" w="med" len="med"/>
                      <a:tailEnd type="none" w="med" len="med"/>
                    </a:lnT>
                    <a:lnB w="3175"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600"/>
                        </a:spcAft>
                      </a:pPr>
                      <a:r>
                        <a:rPr lang="en-CA" sz="1050">
                          <a:solidFill>
                            <a:srgbClr val="2F2F2F"/>
                          </a:solidFill>
                          <a:effectLst/>
                        </a:rPr>
                        <a:t> </a:t>
                      </a:r>
                      <a:endParaRPr lang="en-CA" sz="1050">
                        <a:solidFill>
                          <a:srgbClr val="2F2F2F"/>
                        </a:solidFill>
                        <a:effectLst/>
                        <a:latin typeface="Calibri" panose="020F0502020204030204" pitchFamily="34" charset="0"/>
                        <a:ea typeface="Calibri" panose="020F0502020204030204" pitchFamily="34" charset="0"/>
                        <a:cs typeface="Arial" panose="020B0604020202020204" pitchFamily="34" charset="0"/>
                      </a:endParaRPr>
                    </a:p>
                  </a:txBody>
                  <a:tcPr marL="54000" marR="54000" marT="36000" marB="36000" anchor="ctr">
                    <a:lnL w="3175" cap="flat" cmpd="sng" algn="ctr">
                      <a:solidFill>
                        <a:srgbClr val="D2D2D2"/>
                      </a:solid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solidFill>
                        <a:srgbClr val="D2D2D2"/>
                      </a:solidFill>
                      <a:prstDash val="solid"/>
                      <a:round/>
                      <a:headEnd type="none" w="med" len="med"/>
                      <a:tailEnd type="none" w="med" len="med"/>
                    </a:lnT>
                    <a:lnB w="3175"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600"/>
                        </a:spcAft>
                      </a:pPr>
                      <a:r>
                        <a:rPr lang="en-CA" sz="1200" kern="1200">
                          <a:solidFill>
                            <a:srgbClr val="2F2F2F"/>
                          </a:solidFill>
                          <a:effectLst/>
                          <a:latin typeface="+mj-lt"/>
                          <a:ea typeface="+mn-ea"/>
                          <a:cs typeface="+mn-cs"/>
                        </a:rPr>
                        <a:t>$1,968</a:t>
                      </a:r>
                    </a:p>
                  </a:txBody>
                  <a:tcPr marL="54000" marR="54000" marT="36000" marB="36000" anchor="ctr">
                    <a:lnL w="3175" cap="flat" cmpd="sng" algn="ctr">
                      <a:solidFill>
                        <a:srgbClr val="D2D2D2"/>
                      </a:solidFill>
                      <a:prstDash val="solid"/>
                      <a:round/>
                      <a:headEnd type="none" w="med" len="med"/>
                      <a:tailEnd type="none" w="med" len="med"/>
                    </a:lnL>
                    <a:lnR w="38100" cap="flat" cmpd="sng" algn="ctr">
                      <a:noFill/>
                      <a:prstDash val="solid"/>
                      <a:round/>
                      <a:headEnd type="none" w="med" len="med"/>
                      <a:tailEnd type="none" w="med" len="med"/>
                    </a:lnR>
                    <a:lnT w="3175" cap="flat" cmpd="sng" algn="ctr">
                      <a:solidFill>
                        <a:srgbClr val="D2D2D2"/>
                      </a:solidFill>
                      <a:prstDash val="solid"/>
                      <a:round/>
                      <a:headEnd type="none" w="med" len="med"/>
                      <a:tailEnd type="none" w="med" len="med"/>
                    </a:lnT>
                    <a:lnB w="3175"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0968067"/>
                  </a:ext>
                </a:extLst>
              </a:tr>
              <a:tr h="0">
                <a:tc>
                  <a:txBody>
                    <a:bodyPr/>
                    <a:lstStyle/>
                    <a:p>
                      <a:pPr>
                        <a:lnSpc>
                          <a:spcPct val="100000"/>
                        </a:lnSpc>
                        <a:spcAft>
                          <a:spcPts val="600"/>
                        </a:spcAft>
                      </a:pPr>
                      <a:r>
                        <a:rPr lang="en-CA" sz="1050">
                          <a:solidFill>
                            <a:srgbClr val="2F2F2F"/>
                          </a:solidFill>
                          <a:effectLst/>
                          <a:latin typeface="+mj-lt"/>
                        </a:rPr>
                        <a:t>Productivity Gains</a:t>
                      </a:r>
                    </a:p>
                    <a:p>
                      <a:pPr>
                        <a:lnSpc>
                          <a:spcPct val="100000"/>
                        </a:lnSpc>
                        <a:spcAft>
                          <a:spcPts val="600"/>
                        </a:spcAft>
                      </a:pPr>
                      <a:r>
                        <a:rPr lang="en-CA" sz="800">
                          <a:solidFill>
                            <a:srgbClr val="2F2F2F"/>
                          </a:solidFill>
                          <a:effectLst/>
                        </a:rPr>
                        <a:t>(per device)</a:t>
                      </a:r>
                      <a:endParaRPr lang="en-CA" sz="800">
                        <a:solidFill>
                          <a:srgbClr val="2F2F2F"/>
                        </a:solidFill>
                        <a:effectLst/>
                        <a:latin typeface="Calibri" panose="020F0502020204030204" pitchFamily="34" charset="0"/>
                        <a:ea typeface="Calibri" panose="020F0502020204030204" pitchFamily="34" charset="0"/>
                        <a:cs typeface="Arial" panose="020B0604020202020204" pitchFamily="34" charset="0"/>
                      </a:endParaRPr>
                    </a:p>
                  </a:txBody>
                  <a:tcPr marL="54000" marR="54000" marT="36000" marB="36000" anchor="ctr">
                    <a:lnL w="38100" cap="flat" cmpd="sng" algn="ctr">
                      <a:no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solidFill>
                        <a:srgbClr val="D2D2D2"/>
                      </a:solidFill>
                      <a:prstDash val="solid"/>
                      <a:round/>
                      <a:headEnd type="none" w="med" len="med"/>
                      <a:tailEnd type="none" w="med" len="med"/>
                    </a:lnT>
                    <a:lnB w="3175"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600"/>
                        </a:spcAft>
                      </a:pPr>
                      <a:r>
                        <a:rPr lang="en-CA" sz="1050">
                          <a:solidFill>
                            <a:srgbClr val="2F2F2F"/>
                          </a:solidFill>
                          <a:effectLst/>
                        </a:rPr>
                        <a:t> </a:t>
                      </a:r>
                      <a:endParaRPr lang="en-CA" sz="1050">
                        <a:solidFill>
                          <a:srgbClr val="2F2F2F"/>
                        </a:solidFill>
                        <a:effectLst/>
                        <a:latin typeface="Calibri" panose="020F0502020204030204" pitchFamily="34" charset="0"/>
                        <a:ea typeface="+mn-ea"/>
                        <a:cs typeface="Arial" panose="020B0604020202020204" pitchFamily="34" charset="0"/>
                      </a:endParaRPr>
                    </a:p>
                  </a:txBody>
                  <a:tcPr marL="54000" marR="54000" marT="36000" marB="36000" anchor="ctr">
                    <a:lnL w="3175" cap="flat" cmpd="sng" algn="ctr">
                      <a:solidFill>
                        <a:srgbClr val="D2D2D2"/>
                      </a:solid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solidFill>
                        <a:srgbClr val="D2D2D2"/>
                      </a:solidFill>
                      <a:prstDash val="solid"/>
                      <a:round/>
                      <a:headEnd type="none" w="med" len="med"/>
                      <a:tailEnd type="none" w="med" len="med"/>
                    </a:lnT>
                    <a:lnB w="3175"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600"/>
                        </a:spcAft>
                      </a:pPr>
                      <a:r>
                        <a:rPr lang="en-CA" sz="1200" kern="1200">
                          <a:solidFill>
                            <a:srgbClr val="2F2F2F"/>
                          </a:solidFill>
                          <a:effectLst/>
                          <a:latin typeface="+mj-lt"/>
                          <a:ea typeface="+mn-ea"/>
                          <a:cs typeface="+mn-cs"/>
                        </a:rPr>
                        <a:t>27%</a:t>
                      </a:r>
                    </a:p>
                    <a:p>
                      <a:pPr algn="ctr">
                        <a:lnSpc>
                          <a:spcPct val="100000"/>
                        </a:lnSpc>
                        <a:spcAft>
                          <a:spcPts val="600"/>
                        </a:spcAft>
                      </a:pPr>
                      <a:r>
                        <a:rPr lang="en-US" sz="800" kern="1200">
                          <a:solidFill>
                            <a:srgbClr val="2F2F2F"/>
                          </a:solidFill>
                          <a:effectLst/>
                          <a:latin typeface="+mj-lt"/>
                          <a:ea typeface="+mn-ea"/>
                          <a:cs typeface="+mn-cs"/>
                        </a:rPr>
                        <a:t>$60 </a:t>
                      </a:r>
                      <a:r>
                        <a:rPr lang="en-US" sz="800">
                          <a:solidFill>
                            <a:srgbClr val="2F2F2F"/>
                          </a:solidFill>
                          <a:effectLst/>
                        </a:rPr>
                        <a:t>saved through reduced employee waiting time for deployment</a:t>
                      </a:r>
                      <a:endParaRPr lang="en-CA" sz="800">
                        <a:solidFill>
                          <a:srgbClr val="2F2F2F"/>
                        </a:solidFill>
                        <a:effectLst/>
                        <a:latin typeface="Calibri" panose="020F0502020204030204" pitchFamily="34" charset="0"/>
                        <a:ea typeface="+mn-ea"/>
                        <a:cs typeface="Arial" panose="020B0604020202020204" pitchFamily="34" charset="0"/>
                      </a:endParaRPr>
                    </a:p>
                  </a:txBody>
                  <a:tcPr marL="54000" marR="54000" marT="36000" marB="36000" anchor="ctr">
                    <a:lnL w="3175" cap="flat" cmpd="sng" algn="ctr">
                      <a:solidFill>
                        <a:srgbClr val="D2D2D2"/>
                      </a:solid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solidFill>
                        <a:srgbClr val="D2D2D2"/>
                      </a:solidFill>
                      <a:prstDash val="solid"/>
                      <a:round/>
                      <a:headEnd type="none" w="med" len="med"/>
                      <a:tailEnd type="none" w="med" len="med"/>
                    </a:lnT>
                    <a:lnB w="3175"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600"/>
                        </a:spcAft>
                      </a:pPr>
                      <a:r>
                        <a:rPr lang="en-CA" sz="1200" kern="1200">
                          <a:solidFill>
                            <a:srgbClr val="2F2F2F"/>
                          </a:solidFill>
                          <a:effectLst/>
                          <a:latin typeface="+mj-lt"/>
                          <a:ea typeface="+mn-ea"/>
                          <a:cs typeface="+mn-cs"/>
                        </a:rPr>
                        <a:t>+74 hours</a:t>
                      </a:r>
                    </a:p>
                    <a:p>
                      <a:pPr marL="0" algn="ctr" defTabSz="914400" rtl="0" eaLnBrk="1" latinLnBrk="0" hangingPunct="1">
                        <a:lnSpc>
                          <a:spcPct val="100000"/>
                        </a:lnSpc>
                        <a:spcAft>
                          <a:spcPts val="600"/>
                        </a:spcAft>
                      </a:pPr>
                      <a:r>
                        <a:rPr lang="en-US" sz="800" kern="1200">
                          <a:solidFill>
                            <a:srgbClr val="2F2F2F"/>
                          </a:solidFill>
                          <a:effectLst/>
                          <a:latin typeface="+mj-lt"/>
                          <a:ea typeface="+mn-ea"/>
                          <a:cs typeface="+mn-cs"/>
                        </a:rPr>
                        <a:t>$2,773 </a:t>
                      </a:r>
                      <a:r>
                        <a:rPr lang="en-US" sz="800" kern="1200">
                          <a:solidFill>
                            <a:srgbClr val="2F2F2F"/>
                          </a:solidFill>
                          <a:effectLst/>
                          <a:latin typeface="+mn-lt"/>
                          <a:ea typeface="+mn-ea"/>
                          <a:cs typeface="+mn-cs"/>
                        </a:rPr>
                        <a:t>increase in employee productivity</a:t>
                      </a:r>
                      <a:endParaRPr lang="en-CA" sz="800" kern="1200">
                        <a:solidFill>
                          <a:srgbClr val="2F2F2F"/>
                        </a:solidFill>
                        <a:effectLst/>
                        <a:latin typeface="+mn-lt"/>
                        <a:ea typeface="+mn-ea"/>
                        <a:cs typeface="+mn-cs"/>
                      </a:endParaRPr>
                    </a:p>
                    <a:p>
                      <a:pPr marL="0" algn="ctr" defTabSz="914400" rtl="0" eaLnBrk="1" latinLnBrk="0" hangingPunct="1">
                        <a:lnSpc>
                          <a:spcPct val="100000"/>
                        </a:lnSpc>
                        <a:spcAft>
                          <a:spcPts val="600"/>
                        </a:spcAft>
                      </a:pPr>
                      <a:r>
                        <a:rPr lang="en-CA" sz="1200" kern="1200">
                          <a:solidFill>
                            <a:srgbClr val="2F2F2F"/>
                          </a:solidFill>
                          <a:effectLst/>
                          <a:latin typeface="+mj-lt"/>
                          <a:ea typeface="+mn-ea"/>
                          <a:cs typeface="+mn-cs"/>
                        </a:rPr>
                        <a:t>32%</a:t>
                      </a:r>
                    </a:p>
                    <a:p>
                      <a:pPr algn="ctr">
                        <a:lnSpc>
                          <a:spcPct val="100000"/>
                        </a:lnSpc>
                        <a:spcAft>
                          <a:spcPts val="600"/>
                        </a:spcAft>
                      </a:pPr>
                      <a:r>
                        <a:rPr lang="en-US" sz="800">
                          <a:solidFill>
                            <a:srgbClr val="2F2F2F"/>
                          </a:solidFill>
                          <a:effectLst/>
                          <a:latin typeface="+mj-lt"/>
                        </a:rPr>
                        <a:t>$81 </a:t>
                      </a:r>
                      <a:r>
                        <a:rPr lang="en-US" sz="800">
                          <a:solidFill>
                            <a:srgbClr val="2F2F2F"/>
                          </a:solidFill>
                          <a:effectLst/>
                        </a:rPr>
                        <a:t>gains from faster boot time, with 21% fewer reboots</a:t>
                      </a:r>
                      <a:endParaRPr lang="en-CA" sz="800">
                        <a:solidFill>
                          <a:srgbClr val="2F2F2F"/>
                        </a:solidFill>
                        <a:effectLst/>
                        <a:latin typeface="Calibri" panose="020F0502020204030204" pitchFamily="34" charset="0"/>
                        <a:ea typeface="Calibri" panose="020F0502020204030204" pitchFamily="34" charset="0"/>
                        <a:cs typeface="Arial" panose="020B0604020202020204" pitchFamily="34" charset="0"/>
                      </a:endParaRPr>
                    </a:p>
                  </a:txBody>
                  <a:tcPr marL="54000" marR="54000" marT="36000" marB="36000" anchor="ctr">
                    <a:lnL w="3175" cap="flat" cmpd="sng" algn="ctr">
                      <a:solidFill>
                        <a:srgbClr val="D2D2D2"/>
                      </a:solid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solidFill>
                        <a:srgbClr val="D2D2D2"/>
                      </a:solidFill>
                      <a:prstDash val="solid"/>
                      <a:round/>
                      <a:headEnd type="none" w="med" len="med"/>
                      <a:tailEnd type="none" w="med" len="med"/>
                    </a:lnT>
                    <a:lnB w="3175"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600"/>
                        </a:spcAft>
                      </a:pPr>
                      <a:r>
                        <a:rPr lang="en-US" sz="1200" kern="1200">
                          <a:solidFill>
                            <a:srgbClr val="2F2F2F"/>
                          </a:solidFill>
                          <a:effectLst/>
                          <a:latin typeface="+mj-lt"/>
                          <a:ea typeface="+mn-ea"/>
                          <a:cs typeface="+mn-cs"/>
                        </a:rPr>
                        <a:t>30%</a:t>
                      </a:r>
                    </a:p>
                    <a:p>
                      <a:pPr marL="0" algn="ctr" defTabSz="914400" rtl="0" eaLnBrk="1" latinLnBrk="0" hangingPunct="1">
                        <a:lnSpc>
                          <a:spcPct val="100000"/>
                        </a:lnSpc>
                        <a:spcAft>
                          <a:spcPts val="600"/>
                        </a:spcAft>
                      </a:pPr>
                      <a:r>
                        <a:rPr lang="en-US" sz="800" kern="1200">
                          <a:solidFill>
                            <a:srgbClr val="2F2F2F"/>
                          </a:solidFill>
                          <a:effectLst/>
                          <a:latin typeface="+mj-lt"/>
                          <a:ea typeface="+mn-ea"/>
                          <a:cs typeface="+mn-cs"/>
                        </a:rPr>
                        <a:t>$89 </a:t>
                      </a:r>
                      <a:r>
                        <a:rPr lang="en-US" sz="800" kern="1200">
                          <a:solidFill>
                            <a:srgbClr val="2F2F2F"/>
                          </a:solidFill>
                          <a:effectLst/>
                          <a:latin typeface="+mn-lt"/>
                          <a:ea typeface="+mn-ea"/>
                          <a:cs typeface="+mn-cs"/>
                        </a:rPr>
                        <a:t>savings from reduced employee time for security incident resolution</a:t>
                      </a:r>
                    </a:p>
                    <a:p>
                      <a:pPr marL="0" algn="ctr" defTabSz="914400" rtl="0" eaLnBrk="1" latinLnBrk="0" hangingPunct="1">
                        <a:lnSpc>
                          <a:spcPct val="100000"/>
                        </a:lnSpc>
                        <a:spcAft>
                          <a:spcPts val="600"/>
                        </a:spcAft>
                      </a:pPr>
                      <a:r>
                        <a:rPr lang="en-CA" sz="1200" kern="1200">
                          <a:solidFill>
                            <a:srgbClr val="2F2F2F"/>
                          </a:solidFill>
                          <a:effectLst/>
                          <a:latin typeface="+mj-lt"/>
                          <a:ea typeface="+mn-ea"/>
                          <a:cs typeface="+mn-cs"/>
                        </a:rPr>
                        <a:t>3%</a:t>
                      </a:r>
                    </a:p>
                    <a:p>
                      <a:pPr algn="ctr">
                        <a:lnSpc>
                          <a:spcPct val="100000"/>
                        </a:lnSpc>
                        <a:spcAft>
                          <a:spcPts val="600"/>
                        </a:spcAft>
                      </a:pPr>
                      <a:r>
                        <a:rPr lang="en-CA" sz="800" kern="1200">
                          <a:solidFill>
                            <a:srgbClr val="2F2F2F"/>
                          </a:solidFill>
                          <a:effectLst/>
                          <a:latin typeface="+mj-lt"/>
                          <a:ea typeface="+mn-ea"/>
                          <a:cs typeface="+mn-cs"/>
                        </a:rPr>
                        <a:t>$18</a:t>
                      </a:r>
                      <a:r>
                        <a:rPr lang="en-US" sz="800">
                          <a:solidFill>
                            <a:srgbClr val="2F2F2F"/>
                          </a:solidFill>
                          <a:effectLst/>
                        </a:rPr>
                        <a:t> less staff time                               for ongoing security</a:t>
                      </a:r>
                      <a:endParaRPr lang="en-CA" sz="800">
                        <a:solidFill>
                          <a:srgbClr val="2F2F2F"/>
                        </a:solidFill>
                        <a:effectLst/>
                        <a:latin typeface="Calibri" panose="020F0502020204030204" pitchFamily="34" charset="0"/>
                        <a:ea typeface="Calibri" panose="020F0502020204030204" pitchFamily="34" charset="0"/>
                        <a:cs typeface="Arial" panose="020B0604020202020204" pitchFamily="34" charset="0"/>
                      </a:endParaRPr>
                    </a:p>
                  </a:txBody>
                  <a:tcPr marL="54000" marR="54000" marT="36000" marB="36000" anchor="ctr">
                    <a:lnL w="3175" cap="flat" cmpd="sng" algn="ctr">
                      <a:solidFill>
                        <a:srgbClr val="D2D2D2"/>
                      </a:solid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solidFill>
                        <a:srgbClr val="D2D2D2"/>
                      </a:solidFill>
                      <a:prstDash val="solid"/>
                      <a:round/>
                      <a:headEnd type="none" w="med" len="med"/>
                      <a:tailEnd type="none" w="med" len="med"/>
                    </a:lnT>
                    <a:lnB w="3175"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600"/>
                        </a:spcAft>
                      </a:pPr>
                      <a:r>
                        <a:rPr lang="en-CA" sz="1050">
                          <a:solidFill>
                            <a:srgbClr val="2F2F2F"/>
                          </a:solidFill>
                          <a:effectLst/>
                        </a:rPr>
                        <a:t> </a:t>
                      </a:r>
                      <a:endParaRPr lang="en-CA" sz="1050">
                        <a:solidFill>
                          <a:srgbClr val="2F2F2F"/>
                        </a:solidFill>
                        <a:effectLst/>
                        <a:latin typeface="Calibri" panose="020F0502020204030204" pitchFamily="34" charset="0"/>
                        <a:ea typeface="Calibri" panose="020F0502020204030204" pitchFamily="34" charset="0"/>
                        <a:cs typeface="Arial" panose="020B0604020202020204" pitchFamily="34" charset="0"/>
                      </a:endParaRPr>
                    </a:p>
                  </a:txBody>
                  <a:tcPr marL="54000" marR="54000" marT="36000" marB="36000" anchor="ctr">
                    <a:lnL w="3175" cap="flat" cmpd="sng" algn="ctr">
                      <a:solidFill>
                        <a:srgbClr val="D2D2D2"/>
                      </a:solid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solidFill>
                        <a:srgbClr val="D2D2D2"/>
                      </a:solidFill>
                      <a:prstDash val="solid"/>
                      <a:round/>
                      <a:headEnd type="none" w="med" len="med"/>
                      <a:tailEnd type="none" w="med" len="med"/>
                    </a:lnT>
                    <a:lnB w="3175"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600"/>
                        </a:spcAft>
                      </a:pPr>
                      <a:r>
                        <a:rPr lang="en-CA" sz="1200" kern="1200">
                          <a:solidFill>
                            <a:srgbClr val="2F2F2F"/>
                          </a:solidFill>
                          <a:effectLst/>
                          <a:latin typeface="+mj-lt"/>
                          <a:ea typeface="+mn-ea"/>
                          <a:cs typeface="+mn-cs"/>
                        </a:rPr>
                        <a:t>$3,021</a:t>
                      </a:r>
                    </a:p>
                  </a:txBody>
                  <a:tcPr marL="54000" marR="54000" marT="36000" marB="36000" anchor="ctr">
                    <a:lnL w="3175" cap="flat" cmpd="sng" algn="ctr">
                      <a:solidFill>
                        <a:srgbClr val="D2D2D2"/>
                      </a:solidFill>
                      <a:prstDash val="solid"/>
                      <a:round/>
                      <a:headEnd type="none" w="med" len="med"/>
                      <a:tailEnd type="none" w="med" len="med"/>
                    </a:lnL>
                    <a:lnR w="38100" cap="flat" cmpd="sng" algn="ctr">
                      <a:noFill/>
                      <a:prstDash val="solid"/>
                      <a:round/>
                      <a:headEnd type="none" w="med" len="med"/>
                      <a:tailEnd type="none" w="med" len="med"/>
                    </a:lnR>
                    <a:lnT w="3175" cap="flat" cmpd="sng" algn="ctr">
                      <a:solidFill>
                        <a:srgbClr val="D2D2D2"/>
                      </a:solidFill>
                      <a:prstDash val="solid"/>
                      <a:round/>
                      <a:headEnd type="none" w="med" len="med"/>
                      <a:tailEnd type="none" w="med" len="med"/>
                    </a:lnT>
                    <a:lnB w="3175"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4835788"/>
                  </a:ext>
                </a:extLst>
              </a:tr>
              <a:tr h="0">
                <a:tc>
                  <a:txBody>
                    <a:bodyPr/>
                    <a:lstStyle/>
                    <a:p>
                      <a:pPr>
                        <a:lnSpc>
                          <a:spcPct val="100000"/>
                        </a:lnSpc>
                        <a:spcAft>
                          <a:spcPts val="600"/>
                        </a:spcAft>
                      </a:pPr>
                      <a:r>
                        <a:rPr lang="en-CA" sz="1050">
                          <a:solidFill>
                            <a:srgbClr val="2F2F2F"/>
                          </a:solidFill>
                          <a:effectLst/>
                          <a:latin typeface="+mj-lt"/>
                        </a:rPr>
                        <a:t>Total Benefits </a:t>
                      </a:r>
                      <a:r>
                        <a:rPr lang="en-CA" sz="800">
                          <a:solidFill>
                            <a:srgbClr val="2F2F2F"/>
                          </a:solidFill>
                          <a:effectLst/>
                        </a:rPr>
                        <a:t>(per device)</a:t>
                      </a:r>
                      <a:endParaRPr lang="en-CA" sz="800">
                        <a:solidFill>
                          <a:srgbClr val="2F2F2F"/>
                        </a:solidFill>
                        <a:effectLst/>
                        <a:latin typeface="Calibri" panose="020F0502020204030204" pitchFamily="34" charset="0"/>
                        <a:ea typeface="Calibri" panose="020F0502020204030204" pitchFamily="34" charset="0"/>
                        <a:cs typeface="Arial" panose="020B0604020202020204" pitchFamily="34" charset="0"/>
                      </a:endParaRPr>
                    </a:p>
                  </a:txBody>
                  <a:tcPr marL="54000" marR="54000" marT="36000" marB="36000" anchor="ctr">
                    <a:lnL w="38100" cap="flat" cmpd="sng" algn="ctr">
                      <a:no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solidFill>
                        <a:srgbClr val="D2D2D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Aft>
                          <a:spcPts val="600"/>
                        </a:spcAft>
                      </a:pPr>
                      <a:r>
                        <a:rPr lang="en-CA" sz="1200" kern="1200">
                          <a:solidFill>
                            <a:srgbClr val="2F2F2F"/>
                          </a:solidFill>
                          <a:effectLst/>
                          <a:latin typeface="+mj-lt"/>
                          <a:ea typeface="+mn-ea"/>
                          <a:cs typeface="+mn-cs"/>
                        </a:rPr>
                        <a:t>$3,934</a:t>
                      </a:r>
                    </a:p>
                  </a:txBody>
                  <a:tcPr marL="54000" marR="54000" marT="36000" marB="36000" anchor="ctr">
                    <a:lnL w="3175" cap="flat" cmpd="sng" algn="ctr">
                      <a:solidFill>
                        <a:srgbClr val="D2D2D2"/>
                      </a:solid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solidFill>
                        <a:srgbClr val="D2D2D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600"/>
                        </a:spcAft>
                      </a:pPr>
                      <a:r>
                        <a:rPr lang="en-CA" sz="1200" kern="1200">
                          <a:solidFill>
                            <a:srgbClr val="2F2F2F"/>
                          </a:solidFill>
                          <a:effectLst/>
                          <a:latin typeface="+mj-lt"/>
                          <a:ea typeface="+mn-ea"/>
                          <a:cs typeface="+mn-cs"/>
                        </a:rPr>
                        <a:t>$102</a:t>
                      </a:r>
                    </a:p>
                  </a:txBody>
                  <a:tcPr marL="54000" marR="54000" marT="36000" marB="36000" anchor="ctr">
                    <a:lnL w="3175" cap="flat" cmpd="sng" algn="ctr">
                      <a:solidFill>
                        <a:srgbClr val="D2D2D2"/>
                      </a:solid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solidFill>
                        <a:srgbClr val="D2D2D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600"/>
                        </a:spcAft>
                      </a:pPr>
                      <a:r>
                        <a:rPr lang="en-CA" sz="1200">
                          <a:solidFill>
                            <a:srgbClr val="2F2F2F"/>
                          </a:solidFill>
                          <a:effectLst/>
                          <a:latin typeface="+mj-lt"/>
                        </a:rPr>
                        <a:t>$3,769</a:t>
                      </a:r>
                      <a:endParaRPr lang="en-CA" sz="1200">
                        <a:solidFill>
                          <a:srgbClr val="2F2F2F"/>
                        </a:solidFill>
                        <a:effectLst/>
                        <a:latin typeface="+mj-lt"/>
                        <a:ea typeface="Calibri" panose="020F0502020204030204" pitchFamily="34" charset="0"/>
                        <a:cs typeface="Arial" panose="020B0604020202020204" pitchFamily="34" charset="0"/>
                      </a:endParaRPr>
                    </a:p>
                  </a:txBody>
                  <a:tcPr marL="54000" marR="54000" marT="36000" marB="36000" anchor="ctr">
                    <a:lnL w="3175" cap="flat" cmpd="sng" algn="ctr">
                      <a:solidFill>
                        <a:srgbClr val="D2D2D2"/>
                      </a:solid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solidFill>
                        <a:srgbClr val="D2D2D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600"/>
                        </a:spcAft>
                      </a:pPr>
                      <a:r>
                        <a:rPr lang="en-CA" sz="1200">
                          <a:solidFill>
                            <a:srgbClr val="2F2F2F"/>
                          </a:solidFill>
                          <a:effectLst/>
                          <a:latin typeface="+mj-lt"/>
                        </a:rPr>
                        <a:t>$1,116</a:t>
                      </a:r>
                      <a:endParaRPr lang="en-CA" sz="1200">
                        <a:solidFill>
                          <a:srgbClr val="2F2F2F"/>
                        </a:solidFill>
                        <a:effectLst/>
                        <a:latin typeface="+mj-lt"/>
                        <a:ea typeface="Calibri" panose="020F0502020204030204" pitchFamily="34" charset="0"/>
                        <a:cs typeface="Arial" panose="020B0604020202020204" pitchFamily="34" charset="0"/>
                      </a:endParaRPr>
                    </a:p>
                  </a:txBody>
                  <a:tcPr marL="54000" marR="54000" marT="36000" marB="36000" anchor="ctr">
                    <a:lnL w="3175" cap="flat" cmpd="sng" algn="ctr">
                      <a:solidFill>
                        <a:srgbClr val="D2D2D2"/>
                      </a:solid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solidFill>
                        <a:srgbClr val="D2D2D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600"/>
                        </a:spcAft>
                      </a:pPr>
                      <a:r>
                        <a:rPr lang="en-CA" sz="1200">
                          <a:solidFill>
                            <a:srgbClr val="2F2F2F"/>
                          </a:solidFill>
                          <a:effectLst/>
                          <a:latin typeface="+mj-lt"/>
                        </a:rPr>
                        <a:t>$115</a:t>
                      </a:r>
                      <a:endParaRPr lang="en-CA" sz="1200">
                        <a:solidFill>
                          <a:srgbClr val="2F2F2F"/>
                        </a:solidFill>
                        <a:effectLst/>
                        <a:latin typeface="+mj-lt"/>
                        <a:ea typeface="Calibri" panose="020F0502020204030204" pitchFamily="34" charset="0"/>
                        <a:cs typeface="Arial" panose="020B0604020202020204" pitchFamily="34" charset="0"/>
                      </a:endParaRPr>
                    </a:p>
                  </a:txBody>
                  <a:tcPr marL="54000" marR="54000" marT="36000" marB="36000" anchor="ctr">
                    <a:lnL w="3175" cap="flat" cmpd="sng" algn="ctr">
                      <a:solidFill>
                        <a:srgbClr val="D2D2D2"/>
                      </a:solidFill>
                      <a:prstDash val="solid"/>
                      <a:round/>
                      <a:headEnd type="none" w="med" len="med"/>
                      <a:tailEnd type="none" w="med" len="med"/>
                    </a:lnL>
                    <a:lnR w="3175" cap="flat" cmpd="sng" algn="ctr">
                      <a:solidFill>
                        <a:srgbClr val="D2D2D2"/>
                      </a:solidFill>
                      <a:prstDash val="solid"/>
                      <a:round/>
                      <a:headEnd type="none" w="med" len="med"/>
                      <a:tailEnd type="none" w="med" len="med"/>
                    </a:lnR>
                    <a:lnT w="3175" cap="flat" cmpd="sng" algn="ctr">
                      <a:solidFill>
                        <a:srgbClr val="D2D2D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600"/>
                        </a:spcAft>
                      </a:pPr>
                      <a:r>
                        <a:rPr lang="en-CA" sz="1200" kern="1200">
                          <a:solidFill>
                            <a:srgbClr val="2F2F2F"/>
                          </a:solidFill>
                          <a:effectLst/>
                          <a:latin typeface="+mj-lt"/>
                          <a:ea typeface="+mn-ea"/>
                          <a:cs typeface="+mn-cs"/>
                        </a:rPr>
                        <a:t>~$9,036</a:t>
                      </a:r>
                    </a:p>
                  </a:txBody>
                  <a:tcPr marL="54000" marR="54000" marT="36000" marB="36000" anchor="ctr">
                    <a:lnL w="3175" cap="flat" cmpd="sng" algn="ctr">
                      <a:solidFill>
                        <a:srgbClr val="D2D2D2"/>
                      </a:solidFill>
                      <a:prstDash val="solid"/>
                      <a:round/>
                      <a:headEnd type="none" w="med" len="med"/>
                      <a:tailEnd type="none" w="med" len="med"/>
                    </a:lnL>
                    <a:lnR w="38100" cap="flat" cmpd="sng" algn="ctr">
                      <a:noFill/>
                      <a:prstDash val="solid"/>
                      <a:round/>
                      <a:headEnd type="none" w="med" len="med"/>
                      <a:tailEnd type="none" w="med" len="med"/>
                    </a:lnR>
                    <a:lnT w="3175" cap="flat" cmpd="sng" algn="ctr">
                      <a:solidFill>
                        <a:srgbClr val="D2D2D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7237350"/>
                  </a:ext>
                </a:extLst>
              </a:tr>
            </a:tbl>
          </a:graphicData>
        </a:graphic>
      </p:graphicFrame>
      <p:cxnSp>
        <p:nvCxnSpPr>
          <p:cNvPr id="7" name="Straight Arrow Connector 6">
            <a:extLst>
              <a:ext uri="{FF2B5EF4-FFF2-40B4-BE49-F238E27FC236}">
                <a16:creationId xmlns:a16="http://schemas.microsoft.com/office/drawing/2014/main" id="{9275D2CE-D0E8-4426-A826-9C1E251DDA39}"/>
              </a:ext>
            </a:extLst>
          </p:cNvPr>
          <p:cNvCxnSpPr>
            <a:cxnSpLocks/>
          </p:cNvCxnSpPr>
          <p:nvPr/>
        </p:nvCxnSpPr>
        <p:spPr>
          <a:xfrm>
            <a:off x="1504335" y="1557317"/>
            <a:ext cx="9173497" cy="0"/>
          </a:xfrm>
          <a:prstGeom prst="straightConnector1">
            <a:avLst/>
          </a:prstGeom>
          <a:ln w="9525">
            <a:solidFill>
              <a:srgbClr val="D2D2D2"/>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2254479-1355-4C2A-AC57-60B30685E8C3}"/>
              </a:ext>
            </a:extLst>
          </p:cNvPr>
          <p:cNvCxnSpPr>
            <a:cxnSpLocks/>
          </p:cNvCxnSpPr>
          <p:nvPr/>
        </p:nvCxnSpPr>
        <p:spPr>
          <a:xfrm>
            <a:off x="2657322" y="1737231"/>
            <a:ext cx="0" cy="140352"/>
          </a:xfrm>
          <a:prstGeom prst="straightConnector1">
            <a:avLst/>
          </a:prstGeom>
          <a:ln w="9525">
            <a:solidFill>
              <a:srgbClr val="D2D2D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BB372D3-EC69-4BA2-98BB-6F9CB00D4B3C}"/>
              </a:ext>
            </a:extLst>
          </p:cNvPr>
          <p:cNvCxnSpPr>
            <a:cxnSpLocks/>
          </p:cNvCxnSpPr>
          <p:nvPr/>
        </p:nvCxnSpPr>
        <p:spPr>
          <a:xfrm>
            <a:off x="2657322" y="2185465"/>
            <a:ext cx="0" cy="140352"/>
          </a:xfrm>
          <a:prstGeom prst="straightConnector1">
            <a:avLst/>
          </a:prstGeom>
          <a:ln w="9525">
            <a:solidFill>
              <a:srgbClr val="D2D2D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B766E1F-222E-4D86-B1A6-9D2F8C0E6650}"/>
              </a:ext>
            </a:extLst>
          </p:cNvPr>
          <p:cNvCxnSpPr>
            <a:cxnSpLocks/>
          </p:cNvCxnSpPr>
          <p:nvPr/>
        </p:nvCxnSpPr>
        <p:spPr>
          <a:xfrm>
            <a:off x="2657322" y="2638218"/>
            <a:ext cx="0" cy="140352"/>
          </a:xfrm>
          <a:prstGeom prst="straightConnector1">
            <a:avLst/>
          </a:prstGeom>
          <a:ln w="9525">
            <a:solidFill>
              <a:srgbClr val="D2D2D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4D5FD26-F1DA-4142-BCF3-AC4F384A2629}"/>
              </a:ext>
            </a:extLst>
          </p:cNvPr>
          <p:cNvCxnSpPr>
            <a:cxnSpLocks/>
          </p:cNvCxnSpPr>
          <p:nvPr/>
        </p:nvCxnSpPr>
        <p:spPr>
          <a:xfrm>
            <a:off x="4553083" y="3388209"/>
            <a:ext cx="0" cy="140352"/>
          </a:xfrm>
          <a:prstGeom prst="straightConnector1">
            <a:avLst/>
          </a:prstGeom>
          <a:ln w="9525">
            <a:solidFill>
              <a:srgbClr val="D2D2D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4FE70E8-3941-4282-9CEC-6BAD8161E611}"/>
              </a:ext>
            </a:extLst>
          </p:cNvPr>
          <p:cNvCxnSpPr>
            <a:cxnSpLocks/>
          </p:cNvCxnSpPr>
          <p:nvPr/>
        </p:nvCxnSpPr>
        <p:spPr>
          <a:xfrm>
            <a:off x="4553083" y="4546858"/>
            <a:ext cx="0" cy="140352"/>
          </a:xfrm>
          <a:prstGeom prst="straightConnector1">
            <a:avLst/>
          </a:prstGeom>
          <a:ln w="9525">
            <a:solidFill>
              <a:srgbClr val="D2D2D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A37EB56-9F40-4CA5-B8AB-9829F2EB38BA}"/>
              </a:ext>
            </a:extLst>
          </p:cNvPr>
          <p:cNvCxnSpPr>
            <a:cxnSpLocks/>
          </p:cNvCxnSpPr>
          <p:nvPr/>
        </p:nvCxnSpPr>
        <p:spPr>
          <a:xfrm>
            <a:off x="6478697" y="3085165"/>
            <a:ext cx="0" cy="140352"/>
          </a:xfrm>
          <a:prstGeom prst="straightConnector1">
            <a:avLst/>
          </a:prstGeom>
          <a:ln w="9525">
            <a:solidFill>
              <a:srgbClr val="D2D2D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5DD51E1-10A7-4483-B327-1173AB682B6E}"/>
              </a:ext>
            </a:extLst>
          </p:cNvPr>
          <p:cNvCxnSpPr>
            <a:cxnSpLocks/>
          </p:cNvCxnSpPr>
          <p:nvPr/>
        </p:nvCxnSpPr>
        <p:spPr>
          <a:xfrm>
            <a:off x="8340665" y="4829578"/>
            <a:ext cx="0" cy="140352"/>
          </a:xfrm>
          <a:prstGeom prst="straightConnector1">
            <a:avLst/>
          </a:prstGeom>
          <a:ln w="9525">
            <a:solidFill>
              <a:srgbClr val="D2D2D2">
                <a:alpha val="90000"/>
              </a:srgb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D15BB6E-2BD4-46AB-A2C3-967F57C28249}"/>
              </a:ext>
            </a:extLst>
          </p:cNvPr>
          <p:cNvCxnSpPr>
            <a:cxnSpLocks/>
          </p:cNvCxnSpPr>
          <p:nvPr/>
        </p:nvCxnSpPr>
        <p:spPr>
          <a:xfrm>
            <a:off x="8385269" y="3085165"/>
            <a:ext cx="0" cy="140352"/>
          </a:xfrm>
          <a:prstGeom prst="straightConnector1">
            <a:avLst/>
          </a:prstGeom>
          <a:ln w="9525">
            <a:solidFill>
              <a:srgbClr val="D2D2D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6FE63D1-72A8-467F-B9CE-349EFD6121CD}"/>
              </a:ext>
            </a:extLst>
          </p:cNvPr>
          <p:cNvCxnSpPr>
            <a:cxnSpLocks/>
          </p:cNvCxnSpPr>
          <p:nvPr/>
        </p:nvCxnSpPr>
        <p:spPr>
          <a:xfrm flipV="1">
            <a:off x="10277651" y="2118476"/>
            <a:ext cx="0" cy="140352"/>
          </a:xfrm>
          <a:prstGeom prst="straightConnector1">
            <a:avLst/>
          </a:prstGeom>
          <a:ln w="9525">
            <a:solidFill>
              <a:srgbClr val="D2D2D2"/>
            </a:solidFill>
            <a:tailEnd type="triangle" w="med" len="sm"/>
          </a:ln>
        </p:spPr>
        <p:style>
          <a:lnRef idx="1">
            <a:schemeClr val="accent1"/>
          </a:lnRef>
          <a:fillRef idx="0">
            <a:schemeClr val="accent1"/>
          </a:fillRef>
          <a:effectRef idx="0">
            <a:schemeClr val="accent1"/>
          </a:effectRef>
          <a:fontRef idx="minor">
            <a:schemeClr val="tx1"/>
          </a:fontRef>
        </p:style>
      </p:cxnSp>
      <p:sp>
        <p:nvSpPr>
          <p:cNvPr id="54" name="FolderHorizontal_F12B" title="Icon of a folder">
            <a:extLst>
              <a:ext uri="{FF2B5EF4-FFF2-40B4-BE49-F238E27FC236}">
                <a16:creationId xmlns:a16="http://schemas.microsoft.com/office/drawing/2014/main" id="{A2157B6A-0F8B-414A-A916-A432800BBF7D}"/>
              </a:ext>
            </a:extLst>
          </p:cNvPr>
          <p:cNvSpPr>
            <a:spLocks noChangeAspect="1" noEditPoints="1"/>
          </p:cNvSpPr>
          <p:nvPr/>
        </p:nvSpPr>
        <p:spPr bwMode="auto">
          <a:xfrm>
            <a:off x="1745386" y="1145691"/>
            <a:ext cx="252000" cy="184922"/>
          </a:xfrm>
          <a:custGeom>
            <a:avLst/>
            <a:gdLst>
              <a:gd name="T0" fmla="*/ 0 w 3758"/>
              <a:gd name="T1" fmla="*/ 126 h 2756"/>
              <a:gd name="T2" fmla="*/ 126 w 3758"/>
              <a:gd name="T3" fmla="*/ 0 h 2756"/>
              <a:gd name="T4" fmla="*/ 1065 w 3758"/>
              <a:gd name="T5" fmla="*/ 0 h 2756"/>
              <a:gd name="T6" fmla="*/ 1378 w 3758"/>
              <a:gd name="T7" fmla="*/ 126 h 2756"/>
              <a:gd name="T8" fmla="*/ 1691 w 3758"/>
              <a:gd name="T9" fmla="*/ 251 h 2756"/>
              <a:gd name="T10" fmla="*/ 3633 w 3758"/>
              <a:gd name="T11" fmla="*/ 251 h 2756"/>
              <a:gd name="T12" fmla="*/ 3758 w 3758"/>
              <a:gd name="T13" fmla="*/ 376 h 2756"/>
              <a:gd name="T14" fmla="*/ 3758 w 3758"/>
              <a:gd name="T15" fmla="*/ 2756 h 2756"/>
              <a:gd name="T16" fmla="*/ 0 w 3758"/>
              <a:gd name="T17" fmla="*/ 2756 h 2756"/>
              <a:gd name="T18" fmla="*/ 0 w 3758"/>
              <a:gd name="T19" fmla="*/ 126 h 2756"/>
              <a:gd name="T20" fmla="*/ 0 w 3758"/>
              <a:gd name="T21" fmla="*/ 501 h 2756"/>
              <a:gd name="T22" fmla="*/ 1065 w 3758"/>
              <a:gd name="T23" fmla="*/ 501 h 2756"/>
              <a:gd name="T24" fmla="*/ 1378 w 3758"/>
              <a:gd name="T25" fmla="*/ 376 h 2756"/>
              <a:gd name="T26" fmla="*/ 1691 w 3758"/>
              <a:gd name="T27" fmla="*/ 251 h 2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8" h="2756">
                <a:moveTo>
                  <a:pt x="0" y="126"/>
                </a:moveTo>
                <a:cubicBezTo>
                  <a:pt x="0" y="56"/>
                  <a:pt x="56" y="0"/>
                  <a:pt x="126" y="0"/>
                </a:cubicBezTo>
                <a:cubicBezTo>
                  <a:pt x="1065" y="0"/>
                  <a:pt x="1065" y="0"/>
                  <a:pt x="1065" y="0"/>
                </a:cubicBezTo>
                <a:cubicBezTo>
                  <a:pt x="1187" y="0"/>
                  <a:pt x="1298" y="48"/>
                  <a:pt x="1378" y="126"/>
                </a:cubicBezTo>
                <a:cubicBezTo>
                  <a:pt x="1458" y="203"/>
                  <a:pt x="1569" y="251"/>
                  <a:pt x="1691" y="251"/>
                </a:cubicBezTo>
                <a:cubicBezTo>
                  <a:pt x="3633" y="251"/>
                  <a:pt x="3633" y="251"/>
                  <a:pt x="3633" y="251"/>
                </a:cubicBezTo>
                <a:cubicBezTo>
                  <a:pt x="3702" y="251"/>
                  <a:pt x="3758" y="307"/>
                  <a:pt x="3758" y="376"/>
                </a:cubicBezTo>
                <a:cubicBezTo>
                  <a:pt x="3758" y="2756"/>
                  <a:pt x="3758" y="2756"/>
                  <a:pt x="3758" y="2756"/>
                </a:cubicBezTo>
                <a:cubicBezTo>
                  <a:pt x="0" y="2756"/>
                  <a:pt x="0" y="2756"/>
                  <a:pt x="0" y="2756"/>
                </a:cubicBezTo>
                <a:lnTo>
                  <a:pt x="0" y="126"/>
                </a:lnTo>
                <a:close/>
                <a:moveTo>
                  <a:pt x="0" y="501"/>
                </a:moveTo>
                <a:cubicBezTo>
                  <a:pt x="1065" y="501"/>
                  <a:pt x="1065" y="501"/>
                  <a:pt x="1065" y="501"/>
                </a:cubicBezTo>
                <a:cubicBezTo>
                  <a:pt x="1187" y="501"/>
                  <a:pt x="1298" y="453"/>
                  <a:pt x="1378" y="376"/>
                </a:cubicBezTo>
                <a:cubicBezTo>
                  <a:pt x="1458" y="299"/>
                  <a:pt x="1569" y="251"/>
                  <a:pt x="1691" y="251"/>
                </a:cubicBezTo>
              </a:path>
            </a:pathLst>
          </a:custGeom>
          <a:noFill/>
          <a:ln w="9525"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56" name="tool" title="Icon of a skrewdriver and wrench">
            <a:extLst>
              <a:ext uri="{FF2B5EF4-FFF2-40B4-BE49-F238E27FC236}">
                <a16:creationId xmlns:a16="http://schemas.microsoft.com/office/drawing/2014/main" id="{0303D974-D94D-4DD5-A989-8F6DC4CF8830}"/>
              </a:ext>
            </a:extLst>
          </p:cNvPr>
          <p:cNvSpPr>
            <a:spLocks noChangeAspect="1" noEditPoints="1"/>
          </p:cNvSpPr>
          <p:nvPr/>
        </p:nvSpPr>
        <p:spPr bwMode="auto">
          <a:xfrm>
            <a:off x="7212107" y="1112152"/>
            <a:ext cx="178901" cy="252000"/>
          </a:xfrm>
          <a:custGeom>
            <a:avLst/>
            <a:gdLst>
              <a:gd name="T0" fmla="*/ 196 w 256"/>
              <a:gd name="T1" fmla="*/ 0 h 360"/>
              <a:gd name="T2" fmla="*/ 256 w 256"/>
              <a:gd name="T3" fmla="*/ 60 h 360"/>
              <a:gd name="T4" fmla="*/ 230 w 256"/>
              <a:gd name="T5" fmla="*/ 110 h 360"/>
              <a:gd name="T6" fmla="*/ 222 w 256"/>
              <a:gd name="T7" fmla="*/ 114 h 360"/>
              <a:gd name="T8" fmla="*/ 222 w 256"/>
              <a:gd name="T9" fmla="*/ 334 h 360"/>
              <a:gd name="T10" fmla="*/ 196 w 256"/>
              <a:gd name="T11" fmla="*/ 360 h 360"/>
              <a:gd name="T12" fmla="*/ 170 w 256"/>
              <a:gd name="T13" fmla="*/ 334 h 360"/>
              <a:gd name="T14" fmla="*/ 170 w 256"/>
              <a:gd name="T15" fmla="*/ 114 h 360"/>
              <a:gd name="T16" fmla="*/ 162 w 256"/>
              <a:gd name="T17" fmla="*/ 110 h 360"/>
              <a:gd name="T18" fmla="*/ 136 w 256"/>
              <a:gd name="T19" fmla="*/ 60 h 360"/>
              <a:gd name="T20" fmla="*/ 196 w 256"/>
              <a:gd name="T21" fmla="*/ 0 h 360"/>
              <a:gd name="T22" fmla="*/ 0 w 256"/>
              <a:gd name="T23" fmla="*/ 193 h 360"/>
              <a:gd name="T24" fmla="*/ 0 w 256"/>
              <a:gd name="T25" fmla="*/ 219 h 360"/>
              <a:gd name="T26" fmla="*/ 0 w 256"/>
              <a:gd name="T27" fmla="*/ 287 h 360"/>
              <a:gd name="T28" fmla="*/ 0 w 256"/>
              <a:gd name="T29" fmla="*/ 334 h 360"/>
              <a:gd name="T30" fmla="*/ 26 w 256"/>
              <a:gd name="T31" fmla="*/ 360 h 360"/>
              <a:gd name="T32" fmla="*/ 53 w 256"/>
              <a:gd name="T33" fmla="*/ 334 h 360"/>
              <a:gd name="T34" fmla="*/ 53 w 256"/>
              <a:gd name="T35" fmla="*/ 287 h 360"/>
              <a:gd name="T36" fmla="*/ 53 w 256"/>
              <a:gd name="T37" fmla="*/ 219 h 360"/>
              <a:gd name="T38" fmla="*/ 53 w 256"/>
              <a:gd name="T39" fmla="*/ 193 h 360"/>
              <a:gd name="T40" fmla="*/ 26 w 256"/>
              <a:gd name="T41" fmla="*/ 193 h 360"/>
              <a:gd name="T42" fmla="*/ 0 w 256"/>
              <a:gd name="T43" fmla="*/ 193 h 360"/>
              <a:gd name="T44" fmla="*/ 53 w 256"/>
              <a:gd name="T45" fmla="*/ 0 h 360"/>
              <a:gd name="T46" fmla="*/ 0 w 256"/>
              <a:gd name="T47" fmla="*/ 0 h 360"/>
              <a:gd name="T48" fmla="*/ 0 w 256"/>
              <a:gd name="T49" fmla="*/ 42 h 360"/>
              <a:gd name="T50" fmla="*/ 26 w 256"/>
              <a:gd name="T51" fmla="*/ 68 h 360"/>
              <a:gd name="T52" fmla="*/ 53 w 256"/>
              <a:gd name="T53" fmla="*/ 42 h 360"/>
              <a:gd name="T54" fmla="*/ 53 w 256"/>
              <a:gd name="T55" fmla="*/ 0 h 360"/>
              <a:gd name="T56" fmla="*/ 26 w 256"/>
              <a:gd name="T57" fmla="*/ 68 h 360"/>
              <a:gd name="T58" fmla="*/ 26 w 256"/>
              <a:gd name="T59" fmla="*/ 193 h 360"/>
              <a:gd name="T60" fmla="*/ 193 w 256"/>
              <a:gd name="T61" fmla="*/ 0 h 360"/>
              <a:gd name="T62" fmla="*/ 193 w 256"/>
              <a:gd name="T63" fmla="*/ 5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6" h="360">
                <a:moveTo>
                  <a:pt x="196" y="0"/>
                </a:moveTo>
                <a:cubicBezTo>
                  <a:pt x="229" y="0"/>
                  <a:pt x="256" y="27"/>
                  <a:pt x="256" y="60"/>
                </a:cubicBezTo>
                <a:cubicBezTo>
                  <a:pt x="256" y="81"/>
                  <a:pt x="246" y="99"/>
                  <a:pt x="230" y="110"/>
                </a:cubicBezTo>
                <a:cubicBezTo>
                  <a:pt x="222" y="114"/>
                  <a:pt x="222" y="114"/>
                  <a:pt x="222" y="114"/>
                </a:cubicBezTo>
                <a:cubicBezTo>
                  <a:pt x="222" y="334"/>
                  <a:pt x="222" y="334"/>
                  <a:pt x="222" y="334"/>
                </a:cubicBezTo>
                <a:cubicBezTo>
                  <a:pt x="222" y="348"/>
                  <a:pt x="210" y="360"/>
                  <a:pt x="196" y="360"/>
                </a:cubicBezTo>
                <a:cubicBezTo>
                  <a:pt x="182" y="360"/>
                  <a:pt x="170" y="348"/>
                  <a:pt x="170" y="334"/>
                </a:cubicBezTo>
                <a:cubicBezTo>
                  <a:pt x="170" y="114"/>
                  <a:pt x="170" y="114"/>
                  <a:pt x="170" y="114"/>
                </a:cubicBezTo>
                <a:cubicBezTo>
                  <a:pt x="162" y="110"/>
                  <a:pt x="162" y="110"/>
                  <a:pt x="162" y="110"/>
                </a:cubicBezTo>
                <a:cubicBezTo>
                  <a:pt x="147" y="99"/>
                  <a:pt x="136" y="81"/>
                  <a:pt x="136" y="60"/>
                </a:cubicBezTo>
                <a:cubicBezTo>
                  <a:pt x="136" y="27"/>
                  <a:pt x="163" y="0"/>
                  <a:pt x="196" y="0"/>
                </a:cubicBezTo>
                <a:close/>
                <a:moveTo>
                  <a:pt x="0" y="193"/>
                </a:moveTo>
                <a:cubicBezTo>
                  <a:pt x="0" y="219"/>
                  <a:pt x="0" y="219"/>
                  <a:pt x="0" y="219"/>
                </a:cubicBezTo>
                <a:cubicBezTo>
                  <a:pt x="0" y="287"/>
                  <a:pt x="0" y="287"/>
                  <a:pt x="0" y="287"/>
                </a:cubicBezTo>
                <a:cubicBezTo>
                  <a:pt x="0" y="334"/>
                  <a:pt x="0" y="334"/>
                  <a:pt x="0" y="334"/>
                </a:cubicBezTo>
                <a:cubicBezTo>
                  <a:pt x="0" y="348"/>
                  <a:pt x="12" y="360"/>
                  <a:pt x="26" y="360"/>
                </a:cubicBezTo>
                <a:cubicBezTo>
                  <a:pt x="41" y="360"/>
                  <a:pt x="53" y="348"/>
                  <a:pt x="53" y="334"/>
                </a:cubicBezTo>
                <a:cubicBezTo>
                  <a:pt x="53" y="287"/>
                  <a:pt x="53" y="287"/>
                  <a:pt x="53" y="287"/>
                </a:cubicBezTo>
                <a:cubicBezTo>
                  <a:pt x="53" y="219"/>
                  <a:pt x="53" y="219"/>
                  <a:pt x="53" y="219"/>
                </a:cubicBezTo>
                <a:cubicBezTo>
                  <a:pt x="53" y="193"/>
                  <a:pt x="53" y="193"/>
                  <a:pt x="53" y="193"/>
                </a:cubicBezTo>
                <a:cubicBezTo>
                  <a:pt x="26" y="193"/>
                  <a:pt x="26" y="193"/>
                  <a:pt x="26" y="193"/>
                </a:cubicBezTo>
                <a:cubicBezTo>
                  <a:pt x="0" y="193"/>
                  <a:pt x="0" y="193"/>
                  <a:pt x="0" y="193"/>
                </a:cubicBezTo>
                <a:close/>
                <a:moveTo>
                  <a:pt x="53" y="0"/>
                </a:moveTo>
                <a:cubicBezTo>
                  <a:pt x="0" y="0"/>
                  <a:pt x="0" y="0"/>
                  <a:pt x="0" y="0"/>
                </a:cubicBezTo>
                <a:cubicBezTo>
                  <a:pt x="0" y="42"/>
                  <a:pt x="0" y="42"/>
                  <a:pt x="0" y="42"/>
                </a:cubicBezTo>
                <a:cubicBezTo>
                  <a:pt x="26" y="68"/>
                  <a:pt x="26" y="68"/>
                  <a:pt x="26" y="68"/>
                </a:cubicBezTo>
                <a:cubicBezTo>
                  <a:pt x="53" y="42"/>
                  <a:pt x="53" y="42"/>
                  <a:pt x="53" y="42"/>
                </a:cubicBezTo>
                <a:cubicBezTo>
                  <a:pt x="53" y="0"/>
                  <a:pt x="53" y="0"/>
                  <a:pt x="53" y="0"/>
                </a:cubicBezTo>
                <a:close/>
                <a:moveTo>
                  <a:pt x="26" y="68"/>
                </a:moveTo>
                <a:cubicBezTo>
                  <a:pt x="26" y="193"/>
                  <a:pt x="26" y="193"/>
                  <a:pt x="26" y="193"/>
                </a:cubicBezTo>
                <a:moveTo>
                  <a:pt x="193" y="0"/>
                </a:moveTo>
                <a:cubicBezTo>
                  <a:pt x="193" y="57"/>
                  <a:pt x="193" y="57"/>
                  <a:pt x="193" y="57"/>
                </a:cubicBezTo>
              </a:path>
            </a:pathLst>
          </a:custGeom>
          <a:noFill/>
          <a:ln w="9525"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57" name="gear" title="Icon of a gear surrounded by a circle with lines of varying length">
            <a:extLst>
              <a:ext uri="{FF2B5EF4-FFF2-40B4-BE49-F238E27FC236}">
                <a16:creationId xmlns:a16="http://schemas.microsoft.com/office/drawing/2014/main" id="{EBE1D8C8-13F3-4B39-8694-7D565E30EA7E}"/>
              </a:ext>
            </a:extLst>
          </p:cNvPr>
          <p:cNvSpPr>
            <a:spLocks noChangeAspect="1" noEditPoints="1"/>
          </p:cNvSpPr>
          <p:nvPr/>
        </p:nvSpPr>
        <p:spPr bwMode="auto">
          <a:xfrm>
            <a:off x="5450100" y="1112152"/>
            <a:ext cx="253096" cy="252000"/>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9525"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58" name="transform_2" title="Icon of a circle and a square with a curved arrow between them">
            <a:extLst>
              <a:ext uri="{FF2B5EF4-FFF2-40B4-BE49-F238E27FC236}">
                <a16:creationId xmlns:a16="http://schemas.microsoft.com/office/drawing/2014/main" id="{D3AAAC79-5003-4CDD-8E05-174892899F3D}"/>
              </a:ext>
            </a:extLst>
          </p:cNvPr>
          <p:cNvSpPr>
            <a:spLocks noChangeAspect="1" noEditPoints="1"/>
          </p:cNvSpPr>
          <p:nvPr/>
        </p:nvSpPr>
        <p:spPr bwMode="auto">
          <a:xfrm>
            <a:off x="9416970" y="1112152"/>
            <a:ext cx="272071" cy="252000"/>
          </a:xfrm>
          <a:custGeom>
            <a:avLst/>
            <a:gdLst>
              <a:gd name="T0" fmla="*/ 31 w 337"/>
              <a:gd name="T1" fmla="*/ 210 h 311"/>
              <a:gd name="T2" fmla="*/ 185 w 337"/>
              <a:gd name="T3" fmla="*/ 56 h 311"/>
              <a:gd name="T4" fmla="*/ 142 w 337"/>
              <a:gd name="T5" fmla="*/ 108 h 311"/>
              <a:gd name="T6" fmla="*/ 185 w 337"/>
              <a:gd name="T7" fmla="*/ 56 h 311"/>
              <a:gd name="T8" fmla="*/ 133 w 337"/>
              <a:gd name="T9" fmla="*/ 13 h 311"/>
              <a:gd name="T10" fmla="*/ 37 w 337"/>
              <a:gd name="T11" fmla="*/ 311 h 311"/>
              <a:gd name="T12" fmla="*/ 73 w 337"/>
              <a:gd name="T13" fmla="*/ 274 h 311"/>
              <a:gd name="T14" fmla="*/ 37 w 337"/>
              <a:gd name="T15" fmla="*/ 238 h 311"/>
              <a:gd name="T16" fmla="*/ 0 w 337"/>
              <a:gd name="T17" fmla="*/ 274 h 311"/>
              <a:gd name="T18" fmla="*/ 37 w 337"/>
              <a:gd name="T19" fmla="*/ 311 h 311"/>
              <a:gd name="T20" fmla="*/ 337 w 337"/>
              <a:gd name="T21" fmla="*/ 0 h 311"/>
              <a:gd name="T22" fmla="*/ 219 w 337"/>
              <a:gd name="T23" fmla="*/ 0 h 311"/>
              <a:gd name="T24" fmla="*/ 219 w 337"/>
              <a:gd name="T25" fmla="*/ 118 h 311"/>
              <a:gd name="T26" fmla="*/ 337 w 337"/>
              <a:gd name="T27" fmla="*/ 118 h 311"/>
              <a:gd name="T28" fmla="*/ 337 w 337"/>
              <a:gd name="T29"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311">
                <a:moveTo>
                  <a:pt x="31" y="210"/>
                </a:moveTo>
                <a:cubicBezTo>
                  <a:pt x="31" y="125"/>
                  <a:pt x="100" y="56"/>
                  <a:pt x="185" y="56"/>
                </a:cubicBezTo>
                <a:moveTo>
                  <a:pt x="142" y="108"/>
                </a:moveTo>
                <a:cubicBezTo>
                  <a:pt x="185" y="56"/>
                  <a:pt x="185" y="56"/>
                  <a:pt x="185" y="56"/>
                </a:cubicBezTo>
                <a:cubicBezTo>
                  <a:pt x="133" y="13"/>
                  <a:pt x="133" y="13"/>
                  <a:pt x="133" y="13"/>
                </a:cubicBezTo>
                <a:moveTo>
                  <a:pt x="37" y="311"/>
                </a:moveTo>
                <a:cubicBezTo>
                  <a:pt x="56" y="311"/>
                  <a:pt x="73" y="294"/>
                  <a:pt x="73" y="274"/>
                </a:cubicBezTo>
                <a:cubicBezTo>
                  <a:pt x="73" y="254"/>
                  <a:pt x="56" y="238"/>
                  <a:pt x="37" y="238"/>
                </a:cubicBezTo>
                <a:cubicBezTo>
                  <a:pt x="17" y="238"/>
                  <a:pt x="0" y="254"/>
                  <a:pt x="0" y="274"/>
                </a:cubicBezTo>
                <a:cubicBezTo>
                  <a:pt x="0" y="294"/>
                  <a:pt x="17" y="311"/>
                  <a:pt x="37" y="311"/>
                </a:cubicBezTo>
                <a:close/>
                <a:moveTo>
                  <a:pt x="337" y="0"/>
                </a:moveTo>
                <a:cubicBezTo>
                  <a:pt x="219" y="0"/>
                  <a:pt x="219" y="0"/>
                  <a:pt x="219" y="0"/>
                </a:cubicBezTo>
                <a:cubicBezTo>
                  <a:pt x="219" y="118"/>
                  <a:pt x="219" y="118"/>
                  <a:pt x="219" y="118"/>
                </a:cubicBezTo>
                <a:cubicBezTo>
                  <a:pt x="337" y="118"/>
                  <a:pt x="337" y="118"/>
                  <a:pt x="337" y="118"/>
                </a:cubicBezTo>
                <a:lnTo>
                  <a:pt x="337" y="0"/>
                </a:lnTo>
                <a:close/>
              </a:path>
            </a:pathLst>
          </a:custGeom>
          <a:noFill/>
          <a:ln w="9525"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cxnSp>
        <p:nvCxnSpPr>
          <p:cNvPr id="27" name="Straight Arrow Connector 26">
            <a:extLst>
              <a:ext uri="{FF2B5EF4-FFF2-40B4-BE49-F238E27FC236}">
                <a16:creationId xmlns:a16="http://schemas.microsoft.com/office/drawing/2014/main" id="{8669754F-9E33-4729-A367-21B3E35B75F5}"/>
              </a:ext>
            </a:extLst>
          </p:cNvPr>
          <p:cNvCxnSpPr>
            <a:cxnSpLocks/>
          </p:cNvCxnSpPr>
          <p:nvPr/>
        </p:nvCxnSpPr>
        <p:spPr>
          <a:xfrm>
            <a:off x="8385269" y="3679185"/>
            <a:ext cx="0" cy="140352"/>
          </a:xfrm>
          <a:prstGeom prst="straightConnector1">
            <a:avLst/>
          </a:prstGeom>
          <a:ln w="9525">
            <a:solidFill>
              <a:srgbClr val="D2D2D2"/>
            </a:solidFill>
            <a:tailEnd type="triangle" w="med" len="sm"/>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D743B2B-B700-4FA2-982D-F403F381A80E}"/>
              </a:ext>
            </a:extLst>
          </p:cNvPr>
          <p:cNvSpPr txBox="1"/>
          <p:nvPr/>
        </p:nvSpPr>
        <p:spPr>
          <a:xfrm>
            <a:off x="8229600" y="502365"/>
            <a:ext cx="4074891" cy="252441"/>
          </a:xfrm>
          <a:prstGeom prst="rect">
            <a:avLst/>
          </a:prstGeom>
          <a:noFill/>
        </p:spPr>
        <p:txBody>
          <a:bodyPr wrap="square">
            <a:spAutoFit/>
          </a:bodyPr>
          <a:lstStyle/>
          <a:p>
            <a:pPr>
              <a:lnSpc>
                <a:spcPct val="107000"/>
              </a:lnSpc>
              <a:spcAft>
                <a:spcPts val="800"/>
              </a:spcAft>
            </a:pPr>
            <a:r>
              <a:rPr lang="en-US" sz="1050">
                <a:solidFill>
                  <a:srgbClr val="0078D4"/>
                </a:solidFill>
                <a:latin typeface="+mj-lt"/>
                <a:ea typeface="+mj-ea"/>
                <a:cs typeface="Segoe UI Semibold" panose="020B0702040204020203" pitchFamily="34" charset="0"/>
              </a:rPr>
              <a:t>Read the study at </a:t>
            </a:r>
            <a:r>
              <a:rPr lang="en-US" sz="1050">
                <a:solidFill>
                  <a:srgbClr val="0078D4"/>
                </a:solidFill>
                <a:latin typeface="+mj-lt"/>
                <a:ea typeface="+mj-ea"/>
                <a:cs typeface="Segoe UI Semibold" panose="020B0702040204020203" pitchFamily="34" charset="0"/>
                <a:hlinkClick r:id="rId3">
                  <a:extLst>
                    <a:ext uri="{A12FA001-AC4F-418D-AE19-62706E023703}">
                      <ahyp:hlinkClr xmlns:ahyp="http://schemas.microsoft.com/office/drawing/2018/hyperlinkcolor" val="tx"/>
                    </a:ext>
                  </a:extLst>
                </a:hlinkClick>
              </a:rPr>
              <a:t>www.aka.ms/SurfaceIDCWhitepaper</a:t>
            </a:r>
            <a:r>
              <a:rPr lang="en-US" sz="1050">
                <a:solidFill>
                  <a:srgbClr val="0078D4"/>
                </a:solidFill>
                <a:latin typeface="+mj-lt"/>
                <a:ea typeface="+mj-ea"/>
                <a:cs typeface="Segoe UI Semibold" panose="020B0702040204020203" pitchFamily="34" charset="0"/>
              </a:rPr>
              <a:t> </a:t>
            </a:r>
          </a:p>
        </p:txBody>
      </p:sp>
      <p:cxnSp>
        <p:nvCxnSpPr>
          <p:cNvPr id="31" name="Straight Arrow Connector 30">
            <a:extLst>
              <a:ext uri="{FF2B5EF4-FFF2-40B4-BE49-F238E27FC236}">
                <a16:creationId xmlns:a16="http://schemas.microsoft.com/office/drawing/2014/main" id="{2C97777C-7B8E-4CE6-9539-753706AEF63B}"/>
              </a:ext>
            </a:extLst>
          </p:cNvPr>
          <p:cNvCxnSpPr>
            <a:cxnSpLocks/>
          </p:cNvCxnSpPr>
          <p:nvPr/>
        </p:nvCxnSpPr>
        <p:spPr>
          <a:xfrm>
            <a:off x="8385269" y="4235463"/>
            <a:ext cx="0" cy="140352"/>
          </a:xfrm>
          <a:prstGeom prst="straightConnector1">
            <a:avLst/>
          </a:prstGeom>
          <a:ln w="9525">
            <a:solidFill>
              <a:srgbClr val="D2D2D2">
                <a:alpha val="90000"/>
              </a:srgb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33" name="send" title="Icon of a paper airplane">
            <a:extLst>
              <a:ext uri="{FF2B5EF4-FFF2-40B4-BE49-F238E27FC236}">
                <a16:creationId xmlns:a16="http://schemas.microsoft.com/office/drawing/2014/main" id="{388C65DF-65D4-4A88-8BD7-E00C30AE6187}"/>
              </a:ext>
            </a:extLst>
          </p:cNvPr>
          <p:cNvSpPr>
            <a:spLocks noChangeAspect="1" noEditPoints="1"/>
          </p:cNvSpPr>
          <p:nvPr/>
        </p:nvSpPr>
        <p:spPr bwMode="auto">
          <a:xfrm>
            <a:off x="3657524" y="1148961"/>
            <a:ext cx="266400" cy="178382"/>
          </a:xfrm>
          <a:custGeom>
            <a:avLst/>
            <a:gdLst>
              <a:gd name="T0" fmla="*/ 18 w 227"/>
              <a:gd name="T1" fmla="*/ 5 h 152"/>
              <a:gd name="T2" fmla="*/ 227 w 227"/>
              <a:gd name="T3" fmla="*/ 76 h 152"/>
              <a:gd name="T4" fmla="*/ 0 w 227"/>
              <a:gd name="T5" fmla="*/ 152 h 152"/>
              <a:gd name="T6" fmla="*/ 26 w 227"/>
              <a:gd name="T7" fmla="*/ 76 h 152"/>
              <a:gd name="T8" fmla="*/ 5 w 227"/>
              <a:gd name="T9" fmla="*/ 17 h 152"/>
              <a:gd name="T10" fmla="*/ 5 w 227"/>
              <a:gd name="T11" fmla="*/ 17 h 152"/>
              <a:gd name="T12" fmla="*/ 0 w 227"/>
              <a:gd name="T13" fmla="*/ 0 h 152"/>
              <a:gd name="T14" fmla="*/ 18 w 227"/>
              <a:gd name="T15" fmla="*/ 5 h 152"/>
              <a:gd name="T16" fmla="*/ 26 w 227"/>
              <a:gd name="T17" fmla="*/ 76 h 152"/>
              <a:gd name="T18" fmla="*/ 227 w 227"/>
              <a:gd name="T19" fmla="*/ 7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52">
                <a:moveTo>
                  <a:pt x="18" y="5"/>
                </a:moveTo>
                <a:lnTo>
                  <a:pt x="227" y="76"/>
                </a:lnTo>
                <a:lnTo>
                  <a:pt x="0" y="152"/>
                </a:lnTo>
                <a:lnTo>
                  <a:pt x="26" y="76"/>
                </a:lnTo>
                <a:lnTo>
                  <a:pt x="5" y="17"/>
                </a:lnTo>
                <a:moveTo>
                  <a:pt x="5" y="17"/>
                </a:moveTo>
                <a:lnTo>
                  <a:pt x="0" y="0"/>
                </a:lnTo>
                <a:lnTo>
                  <a:pt x="18" y="5"/>
                </a:lnTo>
                <a:moveTo>
                  <a:pt x="26" y="76"/>
                </a:moveTo>
                <a:lnTo>
                  <a:pt x="227" y="76"/>
                </a:lnTo>
              </a:path>
            </a:pathLst>
          </a:custGeom>
          <a:noFill/>
          <a:ln w="9525"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35" name="Title 1">
            <a:extLst>
              <a:ext uri="{FF2B5EF4-FFF2-40B4-BE49-F238E27FC236}">
                <a16:creationId xmlns:a16="http://schemas.microsoft.com/office/drawing/2014/main" id="{D903455D-B400-49FF-A4C8-F9BF2034B6AD}"/>
              </a:ext>
            </a:extLst>
          </p:cNvPr>
          <p:cNvSpPr txBox="1">
            <a:spLocks/>
          </p:cNvSpPr>
          <p:nvPr/>
        </p:nvSpPr>
        <p:spPr>
          <a:xfrm>
            <a:off x="456784" y="6010159"/>
            <a:ext cx="11302292" cy="618631"/>
          </a:xfrm>
          <a:prstGeom prst="rect">
            <a:avLst/>
          </a:prstGeom>
        </p:spPr>
        <p:txBody>
          <a:bodyPr vert="horz" wrap="square" lIns="91440" tIns="45720" rIns="91440" bIns="45720" rtlCol="0" anchor="b"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kumimoji="0" lang="en-US" sz="600" b="0" i="0" u="none" strike="noStrike" kern="1200" cap="none" spc="0" normalizeH="0" baseline="30000" noProof="0">
              <a:ln>
                <a:noFill/>
              </a:ln>
              <a:effectLst/>
              <a:uLnTx/>
              <a:uFillTx/>
              <a:latin typeface="Segoe UI" panose="020B0502040204020203" pitchFamily="34" charset="0"/>
              <a:cs typeface="Segoe UI" panose="020B0502040204020203" pitchFamily="34" charset="0"/>
            </a:endParaRPr>
          </a:p>
          <a:p>
            <a:pPr algn="l">
              <a:defRPr/>
            </a:pPr>
            <a:r>
              <a:rPr kumimoji="0" lang="en-US" sz="600" b="0" i="0" u="none" strike="noStrike" kern="1200" cap="none" spc="0" normalizeH="0" baseline="30000" noProof="0">
                <a:ln>
                  <a:noFill/>
                </a:ln>
                <a:effectLst/>
                <a:uLnTx/>
                <a:uFillTx/>
                <a:latin typeface="Segoe UI" panose="020B0502040204020203" pitchFamily="34" charset="0"/>
                <a:cs typeface="Segoe UI" panose="020B0502040204020203" pitchFamily="34" charset="0"/>
              </a:rPr>
              <a:t>1</a:t>
            </a:r>
            <a:r>
              <a:rPr lang="en-US" sz="600">
                <a:solidFill>
                  <a:srgbClr val="000000"/>
                </a:solidFill>
                <a:latin typeface="Segoe UI" panose="020B0502040204020203" pitchFamily="34" charset="0"/>
              </a:rPr>
              <a:t>A Business Value White Paper, commissioned by Microsoft September 2022 | Doc. #US49453722</a:t>
            </a:r>
            <a:endParaRPr lang="en-CA" sz="600">
              <a:solidFill>
                <a:srgbClr val="000000"/>
              </a:solidFill>
              <a:latin typeface="Segoe UI" panose="020B0502040204020203" pitchFamily="34" charset="0"/>
            </a:endParaRPr>
          </a:p>
          <a:p>
            <a:pPr algn="l">
              <a:defRPr/>
            </a:pPr>
            <a:endParaRPr kumimoji="0" lang="en-US" sz="600" b="0" i="0" u="none" strike="noStrike" kern="1200" cap="none" spc="0" normalizeH="0" baseline="30000" noProof="0">
              <a:ln>
                <a:noFill/>
              </a:ln>
              <a:effectLst/>
              <a:uLnTx/>
              <a:uFillTx/>
              <a:latin typeface="Segoe UI" panose="020B0502040204020203" pitchFamily="34" charset="0"/>
              <a:cs typeface="Segoe UI" panose="020B0502040204020203" pitchFamily="34" charset="0"/>
            </a:endParaRPr>
          </a:p>
          <a:p>
            <a:pPr algn="l">
              <a:defRPr/>
            </a:pP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IDC Research Study conducted from surveys and interviews between December 2021 – February 2022. All respondents were IT decision-makers at large organizations (250-5000+ employees) representing organizations from the United States, Australia, India, Spain, France, United Kingdom, New Zealand, and Germany. Cost &amp; Savings findings based on average cost and time estimates provided directly by respondents; actual costs and savings may vary based on your specific Device Mix and deployment.</a:t>
            </a:r>
          </a:p>
          <a:p>
            <a:pPr algn="l">
              <a:defRPr/>
            </a:pP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For the detailed </a:t>
            </a:r>
            <a:r>
              <a:rPr lang="en-US" sz="600">
                <a:latin typeface="Segoe UI" panose="020B0502040204020203" pitchFamily="34" charset="0"/>
                <a:cs typeface="Segoe UI" panose="020B0502040204020203" pitchFamily="34" charset="0"/>
              </a:rPr>
              <a:t>study</a:t>
            </a: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 </a:t>
            </a:r>
            <a:r>
              <a:rPr lang="en-US" sz="600">
                <a:latin typeface="Segoe UI" panose="020B0502040204020203" pitchFamily="34" charset="0"/>
                <a:cs typeface="Segoe UI" panose="020B0502040204020203" pitchFamily="34" charset="0"/>
              </a:rPr>
              <a:t>click </a:t>
            </a:r>
            <a:r>
              <a:rPr lang="en-US" sz="60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here</a:t>
            </a:r>
            <a:r>
              <a:rPr lang="en-US" sz="600">
                <a:latin typeface="Segoe UI" panose="020B0502040204020203" pitchFamily="34" charset="0"/>
                <a:cs typeface="Segoe UI" panose="020B0502040204020203" pitchFamily="34" charset="0"/>
              </a:rPr>
              <a:t>.</a:t>
            </a:r>
          </a:p>
          <a:p>
            <a:pPr algn="l">
              <a:defRPr/>
            </a:pP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*Data point derived from 17 in-depth interviews. All other data points derived from 800 survey results (700 Surface organizations with at least 150 Surface Laptop and 2-in-1 Tablets available since 2019, 100 non-Surface organizations). Surface Residual Value adjusted by IDC to reflect average after 36 months.</a:t>
            </a:r>
          </a:p>
        </p:txBody>
      </p:sp>
      <p:cxnSp>
        <p:nvCxnSpPr>
          <p:cNvPr id="30" name="Straight Arrow Connector 29">
            <a:extLst>
              <a:ext uri="{FF2B5EF4-FFF2-40B4-BE49-F238E27FC236}">
                <a16:creationId xmlns:a16="http://schemas.microsoft.com/office/drawing/2014/main" id="{94BAEFC4-0DD5-92CB-9723-F54BBB095F56}"/>
              </a:ext>
            </a:extLst>
          </p:cNvPr>
          <p:cNvCxnSpPr>
            <a:cxnSpLocks/>
          </p:cNvCxnSpPr>
          <p:nvPr/>
        </p:nvCxnSpPr>
        <p:spPr>
          <a:xfrm>
            <a:off x="6471731" y="4829578"/>
            <a:ext cx="0" cy="140352"/>
          </a:xfrm>
          <a:prstGeom prst="straightConnector1">
            <a:avLst/>
          </a:prstGeom>
          <a:ln w="9525">
            <a:solidFill>
              <a:srgbClr val="D2D2D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57861B4-5D1B-58EA-C67A-0A4088B81D14}"/>
              </a:ext>
            </a:extLst>
          </p:cNvPr>
          <p:cNvCxnSpPr>
            <a:cxnSpLocks/>
          </p:cNvCxnSpPr>
          <p:nvPr/>
        </p:nvCxnSpPr>
        <p:spPr>
          <a:xfrm flipV="1">
            <a:off x="6448601" y="3679185"/>
            <a:ext cx="0" cy="140352"/>
          </a:xfrm>
          <a:prstGeom prst="straightConnector1">
            <a:avLst/>
          </a:prstGeom>
          <a:ln w="9525">
            <a:solidFill>
              <a:srgbClr val="D2D2D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73C4EC5-B87A-7DFE-E4FD-76FB01F40314}"/>
              </a:ext>
            </a:extLst>
          </p:cNvPr>
          <p:cNvCxnSpPr>
            <a:cxnSpLocks/>
          </p:cNvCxnSpPr>
          <p:nvPr/>
        </p:nvCxnSpPr>
        <p:spPr>
          <a:xfrm flipV="1">
            <a:off x="6686726" y="4235463"/>
            <a:ext cx="0" cy="140352"/>
          </a:xfrm>
          <a:prstGeom prst="straightConnector1">
            <a:avLst/>
          </a:prstGeom>
          <a:ln w="9525">
            <a:solidFill>
              <a:srgbClr val="D2D2D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2F8192A-B145-B351-9E93-AF14166FFB90}"/>
              </a:ext>
            </a:extLst>
          </p:cNvPr>
          <p:cNvCxnSpPr>
            <a:cxnSpLocks/>
          </p:cNvCxnSpPr>
          <p:nvPr/>
        </p:nvCxnSpPr>
        <p:spPr>
          <a:xfrm flipV="1">
            <a:off x="8344076" y="2118476"/>
            <a:ext cx="0" cy="140352"/>
          </a:xfrm>
          <a:prstGeom prst="straightConnector1">
            <a:avLst/>
          </a:prstGeom>
          <a:ln w="9525">
            <a:solidFill>
              <a:srgbClr val="D2D2D2"/>
            </a:solidFill>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381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251A799-26E9-464E-9DA6-EF6298D1EDA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03" y="514"/>
            <a:ext cx="12190532" cy="6856971"/>
          </a:xfrm>
          <a:prstGeom prst="rect">
            <a:avLst/>
          </a:prstGeom>
        </p:spPr>
      </p:pic>
      <p:sp>
        <p:nvSpPr>
          <p:cNvPr id="8" name="Title 1">
            <a:extLst>
              <a:ext uri="{FF2B5EF4-FFF2-40B4-BE49-F238E27FC236}">
                <a16:creationId xmlns:a16="http://schemas.microsoft.com/office/drawing/2014/main" id="{3412007D-2A23-4FE0-A970-25F3F3BB6004}"/>
              </a:ext>
            </a:extLst>
          </p:cNvPr>
          <p:cNvSpPr txBox="1">
            <a:spLocks/>
          </p:cNvSpPr>
          <p:nvPr/>
        </p:nvSpPr>
        <p:spPr>
          <a:xfrm>
            <a:off x="7422090" y="1654608"/>
            <a:ext cx="4424555" cy="1815882"/>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400">
                <a:cs typeface="Segoe UI Semibold" panose="020B0702040204020203" pitchFamily="34" charset="0"/>
              </a:rPr>
              <a:t>Surface devices are greater than the sum of </a:t>
            </a:r>
          </a:p>
          <a:p>
            <a:pPr algn="l">
              <a:lnSpc>
                <a:spcPct val="100000"/>
              </a:lnSpc>
            </a:pPr>
            <a:r>
              <a:rPr lang="en-US" sz="1400">
                <a:cs typeface="Segoe UI Semibold" panose="020B0702040204020203" pitchFamily="34" charset="0"/>
              </a:rPr>
              <a:t>their cost.</a:t>
            </a:r>
          </a:p>
          <a:p>
            <a:pPr algn="l">
              <a:lnSpc>
                <a:spcPct val="100000"/>
              </a:lnSpc>
            </a:pPr>
            <a:endParaRPr lang="en-US" sz="1050">
              <a:latin typeface="+mn-lt"/>
              <a:cs typeface="Segoe UI Semibold" panose="020B0702040204020203" pitchFamily="34" charset="0"/>
            </a:endParaRPr>
          </a:p>
          <a:p>
            <a:pPr algn="l">
              <a:lnSpc>
                <a:spcPct val="100000"/>
              </a:lnSpc>
            </a:pPr>
            <a:r>
              <a:rPr lang="en-US" sz="1050">
                <a:latin typeface="+mn-lt"/>
                <a:cs typeface="Segoe UI Semibold" panose="020B0702040204020203" pitchFamily="34" charset="0"/>
              </a:rPr>
              <a:t>It’s much more than just speeds and feeds. Laptops designed by Microsoft empower employees to feel and do their best work—from anywhere. At the same time, they simplify device management and IT support.</a:t>
            </a:r>
          </a:p>
          <a:p>
            <a:pPr algn="l">
              <a:lnSpc>
                <a:spcPct val="100000"/>
              </a:lnSpc>
            </a:pPr>
            <a:endParaRPr lang="en-US" sz="1050">
              <a:latin typeface="+mn-lt"/>
              <a:cs typeface="Segoe UI Semibold" panose="020B0702040204020203" pitchFamily="34" charset="0"/>
            </a:endParaRPr>
          </a:p>
          <a:p>
            <a:pPr algn="l">
              <a:lnSpc>
                <a:spcPct val="100000"/>
              </a:lnSpc>
            </a:pPr>
            <a:r>
              <a:rPr lang="en-US" sz="1050">
                <a:latin typeface="+mn-lt"/>
                <a:cs typeface="Segoe UI Semibold" panose="020B0702040204020203" pitchFamily="34" charset="0"/>
              </a:rPr>
              <a:t>Over three years, your business could create new value that more than doubles your investment per device.</a:t>
            </a:r>
          </a:p>
        </p:txBody>
      </p:sp>
      <p:sp>
        <p:nvSpPr>
          <p:cNvPr id="11" name="Title 1">
            <a:extLst>
              <a:ext uri="{FF2B5EF4-FFF2-40B4-BE49-F238E27FC236}">
                <a16:creationId xmlns:a16="http://schemas.microsoft.com/office/drawing/2014/main" id="{7094D737-70C7-455D-A290-323C5A504BA9}"/>
              </a:ext>
            </a:extLst>
          </p:cNvPr>
          <p:cNvSpPr txBox="1">
            <a:spLocks/>
          </p:cNvSpPr>
          <p:nvPr/>
        </p:nvSpPr>
        <p:spPr>
          <a:xfrm>
            <a:off x="7422090" y="3611696"/>
            <a:ext cx="4424555" cy="1946687"/>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100">
                <a:cs typeface="Segoe UI Semibold" panose="020B0702040204020203" pitchFamily="34" charset="0"/>
              </a:rPr>
              <a:t>What’s next?</a:t>
            </a:r>
          </a:p>
          <a:p>
            <a:pPr algn="l">
              <a:lnSpc>
                <a:spcPct val="100000"/>
              </a:lnSpc>
            </a:pPr>
            <a:endParaRPr lang="en-US" sz="1050">
              <a:cs typeface="Segoe UI Semibold" panose="020B0702040204020203" pitchFamily="34" charset="0"/>
            </a:endParaRPr>
          </a:p>
          <a:p>
            <a:pPr marL="171450" indent="-171450" algn="l">
              <a:lnSpc>
                <a:spcPct val="100000"/>
              </a:lnSpc>
              <a:spcAft>
                <a:spcPts val="600"/>
              </a:spcAft>
              <a:buFont typeface="Arial" panose="020B0604020202020204" pitchFamily="34" charset="0"/>
              <a:buChar char="•"/>
            </a:pPr>
            <a:r>
              <a:rPr lang="en-US" sz="1050">
                <a:cs typeface="Segoe UI Semibold"/>
              </a:rPr>
              <a:t>Read the executive summary</a:t>
            </a:r>
            <a:r>
              <a:rPr lang="en-US" sz="1050">
                <a:latin typeface="+mn-lt"/>
                <a:cs typeface="Segoe UI Semibold"/>
              </a:rPr>
              <a:t> of IDC’s study </a:t>
            </a:r>
            <a:r>
              <a:rPr lang="en-US" sz="1050">
                <a:latin typeface="+mn-lt"/>
                <a:cs typeface="Segoe UI Semibold" panose="020B0702040204020203" pitchFamily="34" charset="0"/>
              </a:rPr>
              <a:t>at </a:t>
            </a:r>
            <a:r>
              <a:rPr lang="en-US" sz="1050">
                <a:latin typeface="+mn-lt"/>
                <a:cs typeface="Segoe UI Semibold" panose="020B0702040204020203" pitchFamily="34" charset="0"/>
                <a:hlinkClick r:id="rId4">
                  <a:extLst>
                    <a:ext uri="{A12FA001-AC4F-418D-AE19-62706E023703}">
                      <ahyp:hlinkClr xmlns:ahyp="http://schemas.microsoft.com/office/drawing/2018/hyperlinkcolor" val="tx"/>
                    </a:ext>
                  </a:extLst>
                </a:hlinkClick>
              </a:rPr>
              <a:t>www.aka.ms/SurfaceIDCExecsummary</a:t>
            </a:r>
            <a:r>
              <a:rPr lang="en-US" sz="1050">
                <a:latin typeface="+mn-lt"/>
                <a:cs typeface="Segoe UI Semibold" panose="020B0702040204020203" pitchFamily="34" charset="0"/>
              </a:rPr>
              <a:t> </a:t>
            </a:r>
            <a:r>
              <a:rPr lang="en-US" sz="1050">
                <a:latin typeface="+mn-lt"/>
                <a:cs typeface="Segoe UI Semibold"/>
              </a:rPr>
              <a:t>to get the full picture.</a:t>
            </a:r>
          </a:p>
          <a:p>
            <a:pPr marL="171450" indent="-171450" algn="l">
              <a:lnSpc>
                <a:spcPct val="100000"/>
              </a:lnSpc>
              <a:spcAft>
                <a:spcPts val="600"/>
              </a:spcAft>
              <a:buFont typeface="Arial" panose="020B0604020202020204" pitchFamily="34" charset="0"/>
              <a:buChar char="•"/>
            </a:pPr>
            <a:r>
              <a:rPr lang="en-US" sz="1050">
                <a:cs typeface="Segoe UI Semibold" panose="020B0702040204020203" pitchFamily="34" charset="0"/>
              </a:rPr>
              <a:t>Connect with your Surface sales team </a:t>
            </a:r>
            <a:r>
              <a:rPr lang="en-US" sz="1050">
                <a:latin typeface="+mn-lt"/>
                <a:cs typeface="Segoe UI Semibold" panose="020B0702040204020203" pitchFamily="34" charset="0"/>
              </a:rPr>
              <a:t>to get more information on what Surface can do for you.</a:t>
            </a:r>
          </a:p>
          <a:p>
            <a:pPr marL="171450" indent="-171450" algn="l">
              <a:lnSpc>
                <a:spcPct val="100000"/>
              </a:lnSpc>
              <a:spcAft>
                <a:spcPts val="600"/>
              </a:spcAft>
              <a:buFont typeface="Arial" panose="020B0604020202020204" pitchFamily="34" charset="0"/>
              <a:buChar char="•"/>
            </a:pPr>
            <a:r>
              <a:rPr lang="en-US" sz="1050">
                <a:cs typeface="Segoe UI Semibold" panose="020B0702040204020203" pitchFamily="34" charset="0"/>
              </a:rPr>
              <a:t>Work with us to evaluate Surface’s total cost of ownership </a:t>
            </a:r>
            <a:r>
              <a:rPr lang="en-US" sz="1050">
                <a:latin typeface="+mn-lt"/>
                <a:cs typeface="Segoe UI Semibold" panose="020B0702040204020203" pitchFamily="34" charset="0"/>
              </a:rPr>
              <a:t>and understand the ROI for your business.</a:t>
            </a:r>
          </a:p>
          <a:p>
            <a:pPr marL="171450" indent="-171450" algn="l">
              <a:lnSpc>
                <a:spcPct val="100000"/>
              </a:lnSpc>
              <a:spcAft>
                <a:spcPts val="600"/>
              </a:spcAft>
              <a:buFont typeface="Arial" panose="020B0604020202020204" pitchFamily="34" charset="0"/>
              <a:buChar char="•"/>
            </a:pPr>
            <a:r>
              <a:rPr lang="en-US" sz="1050">
                <a:cs typeface="Segoe UI Semibold" panose="020B0702040204020203" pitchFamily="34" charset="0"/>
              </a:rPr>
              <a:t>Empower employees to redefine what’s possible </a:t>
            </a:r>
            <a:r>
              <a:rPr lang="en-US" sz="1050">
                <a:latin typeface="+mn-lt"/>
                <a:cs typeface="Segoe UI Semibold" panose="020B0702040204020203" pitchFamily="34" charset="0"/>
              </a:rPr>
              <a:t>with devices that simplify your IT spend.</a:t>
            </a:r>
          </a:p>
        </p:txBody>
      </p:sp>
      <p:sp>
        <p:nvSpPr>
          <p:cNvPr id="15" name="Title 1">
            <a:extLst>
              <a:ext uri="{FF2B5EF4-FFF2-40B4-BE49-F238E27FC236}">
                <a16:creationId xmlns:a16="http://schemas.microsoft.com/office/drawing/2014/main" id="{64CF1AF7-0906-4E01-AD0E-D3465298F444}"/>
              </a:ext>
            </a:extLst>
          </p:cNvPr>
          <p:cNvSpPr txBox="1">
            <a:spLocks/>
          </p:cNvSpPr>
          <p:nvPr/>
        </p:nvSpPr>
        <p:spPr>
          <a:xfrm>
            <a:off x="7388681" y="477242"/>
            <a:ext cx="4646352" cy="535531"/>
          </a:xfrm>
          <a:prstGeom prst="rect">
            <a:avLst/>
          </a:prstGeom>
        </p:spPr>
        <p:txBody>
          <a:bodyPr vert="horz" wrap="square" lIns="91440" tIns="45720" rIns="91440" bIns="45720" rtlCol="0" anchor="b"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a:latin typeface="Segoe UI Semibold" panose="020B0702040204020203" pitchFamily="34" charset="0"/>
                <a:cs typeface="Segoe UI Semibold" panose="020B0702040204020203" pitchFamily="34" charset="0"/>
              </a:rPr>
              <a:t>Power what’s possible</a:t>
            </a:r>
          </a:p>
        </p:txBody>
      </p:sp>
      <p:pic>
        <p:nvPicPr>
          <p:cNvPr id="6" name="Picture 5">
            <a:extLst>
              <a:ext uri="{FF2B5EF4-FFF2-40B4-BE49-F238E27FC236}">
                <a16:creationId xmlns:a16="http://schemas.microsoft.com/office/drawing/2014/main" id="{BF918C47-8C02-4369-91F6-B1D3F6367C9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3482119" y="375746"/>
            <a:ext cx="10856012" cy="6106507"/>
          </a:xfrm>
          <a:prstGeom prst="rect">
            <a:avLst/>
          </a:prstGeom>
        </p:spPr>
      </p:pic>
    </p:spTree>
    <p:extLst>
      <p:ext uri="{BB962C8B-B14F-4D97-AF65-F5344CB8AC3E}">
        <p14:creationId xmlns:p14="http://schemas.microsoft.com/office/powerpoint/2010/main" val="109638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5EDE91-15E8-41B1-BD76-9148EBA3AB1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324347" y="375746"/>
            <a:ext cx="10856012" cy="6106507"/>
          </a:xfrm>
          <a:prstGeom prst="rect">
            <a:avLst/>
          </a:prstGeom>
        </p:spPr>
      </p:pic>
      <p:sp>
        <p:nvSpPr>
          <p:cNvPr id="15" name="Title 1">
            <a:extLst>
              <a:ext uri="{FF2B5EF4-FFF2-40B4-BE49-F238E27FC236}">
                <a16:creationId xmlns:a16="http://schemas.microsoft.com/office/drawing/2014/main" id="{64CF1AF7-0906-4E01-AD0E-D3465298F444}"/>
              </a:ext>
            </a:extLst>
          </p:cNvPr>
          <p:cNvSpPr txBox="1">
            <a:spLocks/>
          </p:cNvSpPr>
          <p:nvPr/>
        </p:nvSpPr>
        <p:spPr>
          <a:xfrm>
            <a:off x="1023759" y="2773436"/>
            <a:ext cx="4338756" cy="1117229"/>
          </a:xfrm>
          <a:prstGeom prst="rect">
            <a:avLst/>
          </a:prstGeom>
        </p:spPr>
        <p:txBody>
          <a:bodyPr vert="horz" wrap="square" lIns="91440" tIns="45720" rIns="91440" bIns="45720" rtlCol="0" anchor="b"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a:solidFill>
                  <a:srgbClr val="2F2F2F"/>
                </a:solidFill>
                <a:latin typeface="Segoe UI Semibold" panose="020B0702040204020203" pitchFamily="34" charset="0"/>
                <a:cs typeface="Segoe UI Semibold" panose="020B0702040204020203" pitchFamily="34" charset="0"/>
              </a:rPr>
              <a:t>Appendix</a:t>
            </a:r>
          </a:p>
          <a:p>
            <a:pPr algn="l">
              <a:defRPr/>
            </a:pPr>
            <a:endParaRPr lang="en-US" sz="1400">
              <a:solidFill>
                <a:srgbClr val="2F2F2F"/>
              </a:solidFill>
              <a:latin typeface="Segoe UI Semibold" panose="020B0702040204020203" pitchFamily="34" charset="0"/>
              <a:cs typeface="Segoe UI Semibold" panose="020B0702040204020203" pitchFamily="34" charset="0"/>
            </a:endParaRPr>
          </a:p>
          <a:p>
            <a:pPr algn="l">
              <a:defRPr/>
            </a:pPr>
            <a:r>
              <a:rPr lang="en-US" sz="1400">
                <a:solidFill>
                  <a:srgbClr val="2F2F2F"/>
                </a:solidFill>
                <a:latin typeface="+mn-lt"/>
                <a:cs typeface="Segoe UI Semibold" panose="020B0702040204020203" pitchFamily="34" charset="0"/>
              </a:rPr>
              <a:t>Evaluating the business case of Surface with Microsoft 365</a:t>
            </a:r>
          </a:p>
        </p:txBody>
      </p:sp>
    </p:spTree>
    <p:extLst>
      <p:ext uri="{BB962C8B-B14F-4D97-AF65-F5344CB8AC3E}">
        <p14:creationId xmlns:p14="http://schemas.microsoft.com/office/powerpoint/2010/main" val="3834362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4" name="Group 3" hidden="1">
            <a:extLst>
              <a:ext uri="{FF2B5EF4-FFF2-40B4-BE49-F238E27FC236}">
                <a16:creationId xmlns:a16="http://schemas.microsoft.com/office/drawing/2014/main" id="{61D31970-889D-43F1-A5CB-21775B4CDEDB}"/>
              </a:ext>
            </a:extLst>
          </p:cNvPr>
          <p:cNvGrpSpPr/>
          <p:nvPr/>
        </p:nvGrpSpPr>
        <p:grpSpPr>
          <a:xfrm>
            <a:off x="4283693" y="1619777"/>
            <a:ext cx="3624613" cy="3618446"/>
            <a:chOff x="4283693" y="1619777"/>
            <a:chExt cx="3624613" cy="3618446"/>
          </a:xfrm>
        </p:grpSpPr>
        <p:sp>
          <p:nvSpPr>
            <p:cNvPr id="14" name="Rectangle 13">
              <a:extLst>
                <a:ext uri="{FF2B5EF4-FFF2-40B4-BE49-F238E27FC236}">
                  <a16:creationId xmlns:a16="http://schemas.microsoft.com/office/drawing/2014/main" id="{8D0DC9F0-BFF2-4FB3-9B83-90B5FA0B7E2C}"/>
                </a:ext>
              </a:extLst>
            </p:cNvPr>
            <p:cNvSpPr/>
            <p:nvPr/>
          </p:nvSpPr>
          <p:spPr>
            <a:xfrm>
              <a:off x="4283693" y="1619777"/>
              <a:ext cx="1745100" cy="1745329"/>
            </a:xfrm>
            <a:prstGeom prst="rect">
              <a:avLst/>
            </a:prstGeom>
            <a:solidFill>
              <a:srgbClr val="2F2F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A95EE91A-0DB4-45B3-8DDB-811711A11FF4}"/>
                </a:ext>
              </a:extLst>
            </p:cNvPr>
            <p:cNvSpPr/>
            <p:nvPr/>
          </p:nvSpPr>
          <p:spPr>
            <a:xfrm>
              <a:off x="6163206" y="1619777"/>
              <a:ext cx="1745100" cy="1745329"/>
            </a:xfrm>
            <a:prstGeom prst="rect">
              <a:avLst/>
            </a:prstGeom>
            <a:solidFill>
              <a:srgbClr val="2F2F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18124803-5E08-4E85-88DA-9331C8383B87}"/>
                </a:ext>
              </a:extLst>
            </p:cNvPr>
            <p:cNvSpPr/>
            <p:nvPr/>
          </p:nvSpPr>
          <p:spPr>
            <a:xfrm>
              <a:off x="6163206" y="3492894"/>
              <a:ext cx="1745100" cy="1745329"/>
            </a:xfrm>
            <a:prstGeom prst="rect">
              <a:avLst/>
            </a:prstGeom>
            <a:solidFill>
              <a:srgbClr val="2F2F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B6686FEE-DCF7-42BD-BBCF-0A2F8D2B522E}"/>
                </a:ext>
              </a:extLst>
            </p:cNvPr>
            <p:cNvSpPr/>
            <p:nvPr/>
          </p:nvSpPr>
          <p:spPr>
            <a:xfrm>
              <a:off x="4283693" y="3492894"/>
              <a:ext cx="1745100" cy="1745329"/>
            </a:xfrm>
            <a:prstGeom prst="rect">
              <a:avLst/>
            </a:prstGeom>
            <a:solidFill>
              <a:srgbClr val="2F2F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3" name="Rectangle: Rounded Corners 22">
            <a:extLst>
              <a:ext uri="{FF2B5EF4-FFF2-40B4-BE49-F238E27FC236}">
                <a16:creationId xmlns:a16="http://schemas.microsoft.com/office/drawing/2014/main" id="{8FCD2F52-1645-48C7-B63A-1C7100B5EC22}"/>
              </a:ext>
            </a:extLst>
          </p:cNvPr>
          <p:cNvSpPr/>
          <p:nvPr/>
        </p:nvSpPr>
        <p:spPr>
          <a:xfrm>
            <a:off x="1223888" y="2537973"/>
            <a:ext cx="2700000" cy="2700000"/>
          </a:xfrm>
          <a:prstGeom prst="roundRect">
            <a:avLst>
              <a:gd name="adj" fmla="val 0"/>
            </a:avLst>
          </a:prstGeom>
          <a:solidFill>
            <a:schemeClr val="bg1">
              <a:alpha val="75000"/>
            </a:schemeClr>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sp>
        <p:nvSpPr>
          <p:cNvPr id="10" name="TextBox 9">
            <a:extLst>
              <a:ext uri="{FF2B5EF4-FFF2-40B4-BE49-F238E27FC236}">
                <a16:creationId xmlns:a16="http://schemas.microsoft.com/office/drawing/2014/main" id="{AA1C0F54-17D1-448E-AFE1-F796824E296C}"/>
              </a:ext>
            </a:extLst>
          </p:cNvPr>
          <p:cNvSpPr txBox="1"/>
          <p:nvPr/>
        </p:nvSpPr>
        <p:spPr>
          <a:xfrm>
            <a:off x="1437528" y="4544194"/>
            <a:ext cx="2272721" cy="546303"/>
          </a:xfrm>
          <a:prstGeom prst="rect">
            <a:avLst/>
          </a:prstGeom>
          <a:noFill/>
        </p:spPr>
        <p:txBody>
          <a:bodyPr wrap="square" rtlCol="0">
            <a:spAutoFit/>
          </a:bodyPr>
          <a:lstStyle/>
          <a:p>
            <a:pPr algn="ctr"/>
            <a:r>
              <a:rPr lang="en-US" sz="1400">
                <a:solidFill>
                  <a:srgbClr val="2F2F2F"/>
                </a:solidFill>
                <a:latin typeface="Segoe UI Semibold" panose="020B0702040204020203" pitchFamily="34" charset="0"/>
                <a:cs typeface="Segoe UI Semibold" panose="020B0702040204020203" pitchFamily="34" charset="0"/>
              </a:rPr>
              <a:t>Employee Experience </a:t>
            </a:r>
          </a:p>
          <a:p>
            <a:pPr algn="ctr">
              <a:spcBef>
                <a:spcPts val="600"/>
              </a:spcBef>
            </a:pPr>
            <a:r>
              <a:rPr lang="en-US" sz="1050">
                <a:solidFill>
                  <a:srgbClr val="2F2F2F"/>
                </a:solidFill>
                <a:latin typeface="Segoe UI "/>
                <a:cs typeface="Segoe UI Semibold" panose="020B0702040204020203" pitchFamily="34" charset="0"/>
              </a:rPr>
              <a:t>Additional benefits</a:t>
            </a:r>
          </a:p>
        </p:txBody>
      </p:sp>
      <p:pic>
        <p:nvPicPr>
          <p:cNvPr id="6" name="Picture 5">
            <a:extLst>
              <a:ext uri="{FF2B5EF4-FFF2-40B4-BE49-F238E27FC236}">
                <a16:creationId xmlns:a16="http://schemas.microsoft.com/office/drawing/2014/main" id="{FCC19BF3-486C-4550-8CE0-6FF621BE76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9"/>
          <a:stretch/>
        </p:blipFill>
        <p:spPr>
          <a:xfrm>
            <a:off x="832013" y="1620027"/>
            <a:ext cx="2700000" cy="2700000"/>
          </a:xfrm>
          <a:prstGeom prst="rect">
            <a:avLst/>
          </a:prstGeom>
          <a:effectLst>
            <a:outerShdw blurRad="139700" sx="102000" sy="102000" algn="ctr" rotWithShape="0">
              <a:prstClr val="black">
                <a:alpha val="10000"/>
              </a:prstClr>
            </a:outerShdw>
          </a:effectLst>
        </p:spPr>
      </p:pic>
      <p:sp>
        <p:nvSpPr>
          <p:cNvPr id="26" name="Rectangle: Rounded Corners 25">
            <a:extLst>
              <a:ext uri="{FF2B5EF4-FFF2-40B4-BE49-F238E27FC236}">
                <a16:creationId xmlns:a16="http://schemas.microsoft.com/office/drawing/2014/main" id="{59563ACA-5D1F-40FF-A42F-46E203F9FEB4}"/>
              </a:ext>
            </a:extLst>
          </p:cNvPr>
          <p:cNvSpPr/>
          <p:nvPr/>
        </p:nvSpPr>
        <p:spPr>
          <a:xfrm>
            <a:off x="4941938" y="2537973"/>
            <a:ext cx="2700000" cy="2700000"/>
          </a:xfrm>
          <a:prstGeom prst="roundRect">
            <a:avLst>
              <a:gd name="adj" fmla="val 0"/>
            </a:avLst>
          </a:prstGeom>
          <a:solidFill>
            <a:schemeClr val="bg1">
              <a:alpha val="50000"/>
            </a:schemeClr>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sp>
        <p:nvSpPr>
          <p:cNvPr id="27" name="TextBox 26">
            <a:extLst>
              <a:ext uri="{FF2B5EF4-FFF2-40B4-BE49-F238E27FC236}">
                <a16:creationId xmlns:a16="http://schemas.microsoft.com/office/drawing/2014/main" id="{402C1B0F-5DC1-479A-9455-84CF3C093E4B}"/>
              </a:ext>
            </a:extLst>
          </p:cNvPr>
          <p:cNvSpPr txBox="1"/>
          <p:nvPr/>
        </p:nvSpPr>
        <p:spPr>
          <a:xfrm>
            <a:off x="5288762" y="4544194"/>
            <a:ext cx="2006352" cy="546303"/>
          </a:xfrm>
          <a:prstGeom prst="rect">
            <a:avLst/>
          </a:prstGeom>
          <a:noFill/>
        </p:spPr>
        <p:txBody>
          <a:bodyPr wrap="square" rtlCol="0">
            <a:spAutoFit/>
          </a:bodyPr>
          <a:lstStyle/>
          <a:p>
            <a:pPr algn="ctr"/>
            <a:r>
              <a:rPr lang="en-US" sz="1400">
                <a:solidFill>
                  <a:srgbClr val="2F2F2F"/>
                </a:solidFill>
                <a:latin typeface="Segoe UI Semibold" panose="020B0702040204020203" pitchFamily="34" charset="0"/>
                <a:cs typeface="Segoe UI Semibold" panose="020B0702040204020203" pitchFamily="34" charset="0"/>
              </a:rPr>
              <a:t>Direct Savings</a:t>
            </a:r>
          </a:p>
          <a:p>
            <a:pPr algn="ctr">
              <a:spcBef>
                <a:spcPts val="600"/>
              </a:spcBef>
            </a:pPr>
            <a:r>
              <a:rPr lang="en-US" sz="1050">
                <a:solidFill>
                  <a:srgbClr val="2F2F2F"/>
                </a:solidFill>
                <a:latin typeface="Segoe UI "/>
                <a:cs typeface="Segoe UI Semibold" panose="020B0702040204020203" pitchFamily="34" charset="0"/>
              </a:rPr>
              <a:t>Direct cost savings</a:t>
            </a:r>
          </a:p>
        </p:txBody>
      </p:sp>
      <p:sp>
        <p:nvSpPr>
          <p:cNvPr id="30" name="Rectangle: Rounded Corners 29">
            <a:extLst>
              <a:ext uri="{FF2B5EF4-FFF2-40B4-BE49-F238E27FC236}">
                <a16:creationId xmlns:a16="http://schemas.microsoft.com/office/drawing/2014/main" id="{D4D09264-7BE7-4A30-B213-87933B223059}"/>
              </a:ext>
            </a:extLst>
          </p:cNvPr>
          <p:cNvSpPr/>
          <p:nvPr/>
        </p:nvSpPr>
        <p:spPr>
          <a:xfrm>
            <a:off x="8659987" y="2537973"/>
            <a:ext cx="2700000" cy="2700000"/>
          </a:xfrm>
          <a:prstGeom prst="roundRect">
            <a:avLst>
              <a:gd name="adj" fmla="val 0"/>
            </a:avLst>
          </a:prstGeom>
          <a:solidFill>
            <a:schemeClr val="bg1">
              <a:alpha val="50000"/>
            </a:schemeClr>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sp>
        <p:nvSpPr>
          <p:cNvPr id="31" name="TextBox 30">
            <a:extLst>
              <a:ext uri="{FF2B5EF4-FFF2-40B4-BE49-F238E27FC236}">
                <a16:creationId xmlns:a16="http://schemas.microsoft.com/office/drawing/2014/main" id="{DD014E18-49EC-4F03-B505-CCF8EA2C7B2B}"/>
              </a:ext>
            </a:extLst>
          </p:cNvPr>
          <p:cNvSpPr txBox="1"/>
          <p:nvPr/>
        </p:nvSpPr>
        <p:spPr>
          <a:xfrm>
            <a:off x="8833399" y="4544194"/>
            <a:ext cx="2353176" cy="546303"/>
          </a:xfrm>
          <a:prstGeom prst="rect">
            <a:avLst/>
          </a:prstGeom>
          <a:noFill/>
        </p:spPr>
        <p:txBody>
          <a:bodyPr wrap="square" rtlCol="0">
            <a:spAutoFit/>
          </a:bodyPr>
          <a:lstStyle/>
          <a:p>
            <a:pPr algn="ctr"/>
            <a:r>
              <a:rPr lang="en-US" sz="1400">
                <a:solidFill>
                  <a:srgbClr val="2F2F2F"/>
                </a:solidFill>
                <a:latin typeface="Segoe UI Semibold" panose="020B0702040204020203" pitchFamily="34" charset="0"/>
                <a:cs typeface="Segoe UI Semibold" panose="020B0702040204020203" pitchFamily="34" charset="0"/>
              </a:rPr>
              <a:t>IT Efficiency</a:t>
            </a:r>
          </a:p>
          <a:p>
            <a:pPr algn="ctr">
              <a:spcBef>
                <a:spcPts val="600"/>
              </a:spcBef>
            </a:pPr>
            <a:r>
              <a:rPr lang="en-US" sz="1050">
                <a:solidFill>
                  <a:srgbClr val="2F2F2F"/>
                </a:solidFill>
                <a:latin typeface="Segoe UI "/>
                <a:cs typeface="Segoe UI Semibold" panose="020B0702040204020203" pitchFamily="34" charset="0"/>
              </a:rPr>
              <a:t>Additional benefits and cost savings</a:t>
            </a:r>
          </a:p>
        </p:txBody>
      </p:sp>
      <p:sp>
        <p:nvSpPr>
          <p:cNvPr id="21" name="Rectangle: Rounded Corners 20">
            <a:extLst>
              <a:ext uri="{FF2B5EF4-FFF2-40B4-BE49-F238E27FC236}">
                <a16:creationId xmlns:a16="http://schemas.microsoft.com/office/drawing/2014/main" id="{DF4994D9-4C39-4C99-BE7E-863B5B52A9D3}"/>
              </a:ext>
            </a:extLst>
          </p:cNvPr>
          <p:cNvSpPr/>
          <p:nvPr/>
        </p:nvSpPr>
        <p:spPr>
          <a:xfrm>
            <a:off x="4941938" y="2537973"/>
            <a:ext cx="2700000" cy="2700000"/>
          </a:xfrm>
          <a:prstGeom prst="roundRect">
            <a:avLst>
              <a:gd name="adj" fmla="val 0"/>
            </a:avLst>
          </a:prstGeom>
          <a:solidFill>
            <a:srgbClr val="F2F2F2">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pic>
        <p:nvPicPr>
          <p:cNvPr id="28" name="Picture 27">
            <a:extLst>
              <a:ext uri="{FF2B5EF4-FFF2-40B4-BE49-F238E27FC236}">
                <a16:creationId xmlns:a16="http://schemas.microsoft.com/office/drawing/2014/main" id="{A908EBCD-96CE-441C-91EC-0A5897B43A5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550063" y="1620027"/>
            <a:ext cx="2700000" cy="2700000"/>
          </a:xfrm>
          <a:prstGeom prst="rect">
            <a:avLst/>
          </a:prstGeom>
          <a:effectLst>
            <a:outerShdw blurRad="139700" sx="102000" sy="102000" algn="ctr" rotWithShape="0">
              <a:prstClr val="black">
                <a:alpha val="10000"/>
              </a:prstClr>
            </a:outerShdw>
          </a:effectLst>
        </p:spPr>
      </p:pic>
      <p:sp>
        <p:nvSpPr>
          <p:cNvPr id="18" name="Rectangle: Rounded Corners 17">
            <a:extLst>
              <a:ext uri="{FF2B5EF4-FFF2-40B4-BE49-F238E27FC236}">
                <a16:creationId xmlns:a16="http://schemas.microsoft.com/office/drawing/2014/main" id="{805A5803-0284-4735-83DF-7BE4DDE0336B}"/>
              </a:ext>
            </a:extLst>
          </p:cNvPr>
          <p:cNvSpPr/>
          <p:nvPr/>
        </p:nvSpPr>
        <p:spPr>
          <a:xfrm>
            <a:off x="4550063" y="1620027"/>
            <a:ext cx="2700000" cy="2700000"/>
          </a:xfrm>
          <a:prstGeom prst="roundRect">
            <a:avLst>
              <a:gd name="adj" fmla="val 0"/>
            </a:avLst>
          </a:prstGeom>
          <a:solidFill>
            <a:srgbClr val="F2F2F2">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sp>
        <p:nvSpPr>
          <p:cNvPr id="22" name="Rectangle: Rounded Corners 21">
            <a:extLst>
              <a:ext uri="{FF2B5EF4-FFF2-40B4-BE49-F238E27FC236}">
                <a16:creationId xmlns:a16="http://schemas.microsoft.com/office/drawing/2014/main" id="{3672BABC-1033-4270-A944-4AB766EE319B}"/>
              </a:ext>
            </a:extLst>
          </p:cNvPr>
          <p:cNvSpPr/>
          <p:nvPr/>
        </p:nvSpPr>
        <p:spPr>
          <a:xfrm>
            <a:off x="8659987" y="2537973"/>
            <a:ext cx="2700000" cy="2700000"/>
          </a:xfrm>
          <a:prstGeom prst="roundRect">
            <a:avLst>
              <a:gd name="adj" fmla="val 0"/>
            </a:avLst>
          </a:prstGeom>
          <a:solidFill>
            <a:srgbClr val="F2F2F2">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pic>
        <p:nvPicPr>
          <p:cNvPr id="32" name="Picture 31">
            <a:extLst>
              <a:ext uri="{FF2B5EF4-FFF2-40B4-BE49-F238E27FC236}">
                <a16:creationId xmlns:a16="http://schemas.microsoft.com/office/drawing/2014/main" id="{2B5D8CEC-0B84-4E5D-B3F2-731E602D313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268112" y="1620027"/>
            <a:ext cx="2700000" cy="2700000"/>
          </a:xfrm>
          <a:prstGeom prst="rect">
            <a:avLst/>
          </a:prstGeom>
          <a:effectLst>
            <a:outerShdw blurRad="139700" sx="102000" sy="102000" algn="ctr" rotWithShape="0">
              <a:prstClr val="black">
                <a:alpha val="10000"/>
              </a:prstClr>
            </a:outerShdw>
          </a:effectLst>
        </p:spPr>
      </p:pic>
      <p:sp>
        <p:nvSpPr>
          <p:cNvPr id="19" name="Rectangle: Rounded Corners 18">
            <a:extLst>
              <a:ext uri="{FF2B5EF4-FFF2-40B4-BE49-F238E27FC236}">
                <a16:creationId xmlns:a16="http://schemas.microsoft.com/office/drawing/2014/main" id="{27ACC061-9AB9-414E-AFDE-7935FD36CB3E}"/>
              </a:ext>
            </a:extLst>
          </p:cNvPr>
          <p:cNvSpPr/>
          <p:nvPr/>
        </p:nvSpPr>
        <p:spPr>
          <a:xfrm>
            <a:off x="8268112" y="1620027"/>
            <a:ext cx="2700000" cy="2700000"/>
          </a:xfrm>
          <a:prstGeom prst="roundRect">
            <a:avLst>
              <a:gd name="adj" fmla="val 0"/>
            </a:avLst>
          </a:prstGeom>
          <a:solidFill>
            <a:srgbClr val="F2F2F2">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spTree>
    <p:extLst>
      <p:ext uri="{BB962C8B-B14F-4D97-AF65-F5344CB8AC3E}">
        <p14:creationId xmlns:p14="http://schemas.microsoft.com/office/powerpoint/2010/main" val="1365019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750"/>
                                        <p:tgtEl>
                                          <p:spTgt spid="1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750"/>
                                        <p:tgtEl>
                                          <p:spTgt spid="2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22"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E8AC0A-F812-4B53-B8DB-E74E348F7274}"/>
              </a:ext>
            </a:extLst>
          </p:cNvPr>
          <p:cNvSpPr txBox="1">
            <a:spLocks/>
          </p:cNvSpPr>
          <p:nvPr/>
        </p:nvSpPr>
        <p:spPr>
          <a:xfrm>
            <a:off x="459842" y="492898"/>
            <a:ext cx="5057556" cy="978729"/>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a:solidFill>
                  <a:srgbClr val="2F2F2F"/>
                </a:solidFill>
                <a:latin typeface="Segoe UI Semibold" panose="020B0702040204020203" pitchFamily="34" charset="0"/>
                <a:cs typeface="Segoe UI Semibold" panose="020B0702040204020203" pitchFamily="34" charset="0"/>
              </a:rPr>
              <a:t>Engaged employees power what’s possible</a:t>
            </a:r>
          </a:p>
        </p:txBody>
      </p:sp>
      <p:sp>
        <p:nvSpPr>
          <p:cNvPr id="5" name="Title 1">
            <a:extLst>
              <a:ext uri="{FF2B5EF4-FFF2-40B4-BE49-F238E27FC236}">
                <a16:creationId xmlns:a16="http://schemas.microsoft.com/office/drawing/2014/main" id="{B0A2539A-66C9-41D2-9192-27777F0AA382}"/>
              </a:ext>
            </a:extLst>
          </p:cNvPr>
          <p:cNvSpPr txBox="1">
            <a:spLocks/>
          </p:cNvSpPr>
          <p:nvPr/>
        </p:nvSpPr>
        <p:spPr>
          <a:xfrm>
            <a:off x="459842" y="2001725"/>
            <a:ext cx="3631711" cy="523220"/>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400">
                <a:solidFill>
                  <a:srgbClr val="2F2F2F"/>
                </a:solidFill>
                <a:latin typeface="+mn-lt"/>
                <a:cs typeface="Segoe UI Semibold" panose="020B0702040204020203" pitchFamily="34" charset="0"/>
              </a:rPr>
              <a:t>Surface has the highest product satisfaction of any Windows 10 or 11 device</a:t>
            </a:r>
          </a:p>
        </p:txBody>
      </p:sp>
      <p:sp>
        <p:nvSpPr>
          <p:cNvPr id="6" name="Title 1">
            <a:extLst>
              <a:ext uri="{FF2B5EF4-FFF2-40B4-BE49-F238E27FC236}">
                <a16:creationId xmlns:a16="http://schemas.microsoft.com/office/drawing/2014/main" id="{DD0A4625-2102-43BF-81CE-07289FF3D4DF}"/>
              </a:ext>
            </a:extLst>
          </p:cNvPr>
          <p:cNvSpPr txBox="1">
            <a:spLocks/>
          </p:cNvSpPr>
          <p:nvPr/>
        </p:nvSpPr>
        <p:spPr>
          <a:xfrm>
            <a:off x="459843" y="2667815"/>
            <a:ext cx="3171600" cy="415498"/>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050">
                <a:solidFill>
                  <a:srgbClr val="0078D4"/>
                </a:solidFill>
                <a:cs typeface="Segoe UI Semibold" panose="020B0702040204020203" pitchFamily="34" charset="0"/>
              </a:rPr>
              <a:t>Optimal display real estate </a:t>
            </a:r>
            <a:r>
              <a:rPr lang="en-US" sz="1050">
                <a:solidFill>
                  <a:srgbClr val="2F2F2F"/>
                </a:solidFill>
                <a:latin typeface="+mn-lt"/>
                <a:cs typeface="Segoe UI Semibold" panose="020B0702040204020203" pitchFamily="34" charset="0"/>
              </a:rPr>
              <a:t>with 3:2 aspect ratio, high-resolution PixelSense</a:t>
            </a:r>
            <a:r>
              <a:rPr lang="en-US" sz="1050" baseline="30000">
                <a:solidFill>
                  <a:srgbClr val="2F2F2F"/>
                </a:solidFill>
                <a:latin typeface="+mn-lt"/>
                <a:cs typeface="Segoe UI Semibold" panose="020B0702040204020203" pitchFamily="34" charset="0"/>
              </a:rPr>
              <a:t>™</a:t>
            </a:r>
            <a:r>
              <a:rPr lang="en-US" sz="1050">
                <a:solidFill>
                  <a:srgbClr val="2F2F2F"/>
                </a:solidFill>
                <a:latin typeface="+mn-lt"/>
                <a:cs typeface="Segoe UI Semibold" panose="020B0702040204020203" pitchFamily="34" charset="0"/>
              </a:rPr>
              <a:t> displays.</a:t>
            </a:r>
            <a:endParaRPr lang="en-US" sz="1050" baseline="30000">
              <a:solidFill>
                <a:srgbClr val="2F2F2F"/>
              </a:solidFill>
              <a:latin typeface="+mn-lt"/>
              <a:cs typeface="Segoe UI Semibold" panose="020B0702040204020203" pitchFamily="34" charset="0"/>
            </a:endParaRPr>
          </a:p>
        </p:txBody>
      </p:sp>
      <p:sp>
        <p:nvSpPr>
          <p:cNvPr id="7" name="Title 1">
            <a:extLst>
              <a:ext uri="{FF2B5EF4-FFF2-40B4-BE49-F238E27FC236}">
                <a16:creationId xmlns:a16="http://schemas.microsoft.com/office/drawing/2014/main" id="{20E972C5-216C-440A-8670-9ADF448A5707}"/>
              </a:ext>
            </a:extLst>
          </p:cNvPr>
          <p:cNvSpPr txBox="1">
            <a:spLocks/>
          </p:cNvSpPr>
          <p:nvPr/>
        </p:nvSpPr>
        <p:spPr>
          <a:xfrm>
            <a:off x="459843" y="3226183"/>
            <a:ext cx="3171600" cy="415498"/>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050">
                <a:solidFill>
                  <a:srgbClr val="0078D4"/>
                </a:solidFill>
                <a:cs typeface="Segoe UI Semibold" panose="020B0702040204020203" pitchFamily="34" charset="0"/>
              </a:rPr>
              <a:t>Whiteboard and edit effortlessly </a:t>
            </a:r>
            <a:r>
              <a:rPr lang="en-US" sz="1050">
                <a:solidFill>
                  <a:srgbClr val="2F2F2F"/>
                </a:solidFill>
                <a:latin typeface="+mn-lt"/>
                <a:cs typeface="Segoe UI Semibold" panose="020B0702040204020203" pitchFamily="34" charset="0"/>
              </a:rPr>
              <a:t>with the low latency Surface pen</a:t>
            </a:r>
            <a:r>
              <a:rPr lang="en-US" sz="1050" baseline="30000">
                <a:solidFill>
                  <a:srgbClr val="2F2F2F"/>
                </a:solidFill>
                <a:latin typeface="+mn-lt"/>
                <a:cs typeface="Segoe UI Semibold" panose="020B0702040204020203" pitchFamily="34" charset="0"/>
              </a:rPr>
              <a:t>1</a:t>
            </a:r>
            <a:r>
              <a:rPr lang="en-US" sz="1050">
                <a:solidFill>
                  <a:srgbClr val="2F2F2F"/>
                </a:solidFill>
                <a:latin typeface="+mn-lt"/>
                <a:cs typeface="Segoe UI Semibold" panose="020B0702040204020203" pitchFamily="34" charset="0"/>
              </a:rPr>
              <a:t>, featuring 4,096 pressure.</a:t>
            </a:r>
          </a:p>
        </p:txBody>
      </p:sp>
      <p:sp>
        <p:nvSpPr>
          <p:cNvPr id="8" name="Title 1">
            <a:extLst>
              <a:ext uri="{FF2B5EF4-FFF2-40B4-BE49-F238E27FC236}">
                <a16:creationId xmlns:a16="http://schemas.microsoft.com/office/drawing/2014/main" id="{FB02DFDA-683F-461C-8329-5F41983B51E9}"/>
              </a:ext>
            </a:extLst>
          </p:cNvPr>
          <p:cNvSpPr txBox="1">
            <a:spLocks/>
          </p:cNvSpPr>
          <p:nvPr/>
        </p:nvSpPr>
        <p:spPr>
          <a:xfrm>
            <a:off x="459842" y="3784551"/>
            <a:ext cx="3355621" cy="415498"/>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050">
                <a:solidFill>
                  <a:srgbClr val="0078D4"/>
                </a:solidFill>
                <a:cs typeface="Segoe UI Semibold" panose="020B0702040204020203" pitchFamily="34" charset="0"/>
              </a:rPr>
              <a:t>Lightweight with all-day battery life </a:t>
            </a:r>
            <a:r>
              <a:rPr lang="en-US" sz="1050">
                <a:solidFill>
                  <a:srgbClr val="2F2F2F"/>
                </a:solidFill>
                <a:latin typeface="+mn-lt"/>
                <a:cs typeface="Segoe UI Semibold" panose="020B0702040204020203" pitchFamily="34" charset="0"/>
              </a:rPr>
              <a:t>to enhance mobility and increase round-the-clock productivity.</a:t>
            </a:r>
            <a:r>
              <a:rPr lang="en-US" sz="1050" baseline="30000">
                <a:solidFill>
                  <a:srgbClr val="2F2F2F"/>
                </a:solidFill>
                <a:latin typeface="+mn-lt"/>
                <a:cs typeface="Segoe UI Semibold" panose="020B0702040204020203" pitchFamily="34" charset="0"/>
              </a:rPr>
              <a:t>2</a:t>
            </a:r>
          </a:p>
        </p:txBody>
      </p:sp>
      <p:sp>
        <p:nvSpPr>
          <p:cNvPr id="24" name="Title 1">
            <a:extLst>
              <a:ext uri="{FF2B5EF4-FFF2-40B4-BE49-F238E27FC236}">
                <a16:creationId xmlns:a16="http://schemas.microsoft.com/office/drawing/2014/main" id="{7DB4F78C-A843-45D1-B54E-883D4A752FF4}"/>
              </a:ext>
            </a:extLst>
          </p:cNvPr>
          <p:cNvSpPr txBox="1">
            <a:spLocks/>
          </p:cNvSpPr>
          <p:nvPr/>
        </p:nvSpPr>
        <p:spPr>
          <a:xfrm>
            <a:off x="459842" y="5635086"/>
            <a:ext cx="3769082" cy="978729"/>
          </a:xfrm>
          <a:prstGeom prst="rect">
            <a:avLst/>
          </a:prstGeom>
        </p:spPr>
        <p:txBody>
          <a:bodyPr vert="horz" wrap="square" lIns="91440" tIns="45720" rIns="91440" bIns="45720" rtlCol="0" anchor="b"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kumimoji="0" lang="en-US" sz="600" b="0" i="0" u="none" strike="noStrike" kern="1200" cap="none" spc="0" normalizeH="0" baseline="30000" noProof="0">
              <a:ln>
                <a:noFill/>
              </a:ln>
              <a:effectLst/>
              <a:uLnTx/>
              <a:uFillTx/>
              <a:latin typeface="Segoe UI" panose="020B0502040204020203" pitchFamily="34" charset="0"/>
              <a:cs typeface="Segoe UI" panose="020B0502040204020203" pitchFamily="34" charset="0"/>
            </a:endParaRPr>
          </a:p>
          <a:p>
            <a:pPr algn="l">
              <a:defRPr/>
            </a:pPr>
            <a:r>
              <a:rPr kumimoji="0" lang="en-US" sz="600" b="0" i="0" u="none" strike="noStrike" kern="1200" cap="none" spc="0" normalizeH="0" baseline="30000" noProof="0">
                <a:ln>
                  <a:noFill/>
                </a:ln>
                <a:effectLst/>
                <a:uLnTx/>
                <a:uFillTx/>
                <a:latin typeface="Segoe UI" panose="020B0502040204020203" pitchFamily="34" charset="0"/>
                <a:cs typeface="Segoe UI" panose="020B0502040204020203" pitchFamily="34" charset="0"/>
              </a:rPr>
              <a:t>1</a:t>
            </a: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Software license required for some features. Sold separately.</a:t>
            </a:r>
          </a:p>
          <a:p>
            <a:pPr algn="l">
              <a:defRPr/>
            </a:pPr>
            <a:r>
              <a:rPr kumimoji="0" lang="en-US" sz="600" b="0" i="0" u="none" strike="noStrike" kern="1200" cap="none" spc="0" normalizeH="0" baseline="30000" noProof="0">
                <a:ln>
                  <a:noFill/>
                </a:ln>
                <a:effectLst/>
                <a:uLnTx/>
                <a:uFillTx/>
                <a:latin typeface="Segoe UI" panose="020B0502040204020203" pitchFamily="34" charset="0"/>
                <a:cs typeface="Segoe UI" panose="020B0502040204020203" pitchFamily="34" charset="0"/>
              </a:rPr>
              <a:t>2</a:t>
            </a: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Battery life varies significantly with settings, usage and other factors.</a:t>
            </a:r>
            <a:endParaRPr lang="en-CA" sz="600" b="0" i="0" u="none" strike="noStrike">
              <a:effectLst/>
              <a:latin typeface="Segoe UI" panose="020B0502040204020203" pitchFamily="34" charset="0"/>
            </a:endParaRPr>
          </a:p>
          <a:p>
            <a:pPr algn="l">
              <a:defRPr/>
            </a:pPr>
            <a:r>
              <a:rPr lang="en-CA" sz="600" b="0" i="0" u="none" strike="noStrike" baseline="30000">
                <a:effectLst/>
                <a:latin typeface="Segoe UI" panose="020B0502040204020203" pitchFamily="34" charset="0"/>
              </a:rPr>
              <a:t>3</a:t>
            </a:r>
            <a:r>
              <a:rPr lang="en-US" sz="600">
                <a:solidFill>
                  <a:srgbClr val="000000"/>
                </a:solidFill>
                <a:latin typeface="Segoe UI" panose="020B0502040204020203" pitchFamily="34" charset="0"/>
              </a:rPr>
              <a:t>A Business Value White Paper, commissioned by Microsoft September 2022 | Doc. #US49453722</a:t>
            </a:r>
            <a:endParaRPr lang="en-CA" sz="600">
              <a:solidFill>
                <a:srgbClr val="000000"/>
              </a:solidFill>
              <a:latin typeface="Segoe UI" panose="020B0502040204020203" pitchFamily="34" charset="0"/>
            </a:endParaRPr>
          </a:p>
          <a:p>
            <a:pPr algn="l">
              <a:defRPr/>
            </a:pPr>
            <a:endPar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endParaRPr>
          </a:p>
          <a:p>
            <a:pPr algn="l">
              <a:defRPr/>
            </a:pP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IDC Research Study conducted from surveys and interviews between December 2021 – February 2022. All respondents were IT decision-makers at large organizations (250-5000+ employees) representing organizations from the United States, Australia, India, Spain, France, United Kingdom, New Zealand, and Germany. Cost &amp; Savings findings based on average cost and time estimates provided directly by respondents; actual costs and savings may vary based on your specific Device Mix and deployment.</a:t>
            </a:r>
          </a:p>
          <a:p>
            <a:pPr algn="l">
              <a:defRPr/>
            </a:pP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For the detailed </a:t>
            </a:r>
            <a:r>
              <a:rPr lang="en-US" sz="600">
                <a:latin typeface="Segoe UI" panose="020B0502040204020203" pitchFamily="34" charset="0"/>
                <a:cs typeface="Segoe UI" panose="020B0502040204020203" pitchFamily="34" charset="0"/>
              </a:rPr>
              <a:t>study</a:t>
            </a: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 </a:t>
            </a:r>
            <a:r>
              <a:rPr lang="en-US" sz="600">
                <a:latin typeface="Segoe UI" panose="020B0502040204020203" pitchFamily="34" charset="0"/>
                <a:cs typeface="Segoe UI" panose="020B0502040204020203" pitchFamily="34" charset="0"/>
              </a:rPr>
              <a:t>click </a:t>
            </a:r>
            <a:r>
              <a:rPr lang="en-US" sz="600">
                <a:latin typeface="Segoe UI" panose="020B0502040204020203" pitchFamily="34" charset="0"/>
                <a:cs typeface="Segoe UI" panose="020B0502040204020203" pitchFamily="34" charset="0"/>
                <a:hlinkClick r:id="" action="ppaction://noaction">
                  <a:extLst>
                    <a:ext uri="{A12FA001-AC4F-418D-AE19-62706E023703}">
                      <ahyp:hlinkClr xmlns:ahyp="http://schemas.microsoft.com/office/drawing/2018/hyperlinkcolor" val="tx"/>
                    </a:ext>
                  </a:extLst>
                </a:hlinkClick>
              </a:rPr>
              <a:t>here</a:t>
            </a:r>
            <a:r>
              <a:rPr lang="en-US" sz="600">
                <a:latin typeface="Segoe UI" panose="020B0502040204020203" pitchFamily="34" charset="0"/>
                <a:cs typeface="Segoe UI" panose="020B0502040204020203" pitchFamily="34" charset="0"/>
              </a:rPr>
              <a:t>.</a:t>
            </a:r>
          </a:p>
        </p:txBody>
      </p:sp>
      <p:sp>
        <p:nvSpPr>
          <p:cNvPr id="29" name="Title 1">
            <a:extLst>
              <a:ext uri="{FF2B5EF4-FFF2-40B4-BE49-F238E27FC236}">
                <a16:creationId xmlns:a16="http://schemas.microsoft.com/office/drawing/2014/main" id="{FB53458D-90AC-4F27-BCFD-6BD442C73DA1}"/>
              </a:ext>
            </a:extLst>
          </p:cNvPr>
          <p:cNvSpPr txBox="1">
            <a:spLocks/>
          </p:cNvSpPr>
          <p:nvPr/>
        </p:nvSpPr>
        <p:spPr>
          <a:xfrm>
            <a:off x="459842" y="4342919"/>
            <a:ext cx="3355621" cy="577081"/>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050">
                <a:solidFill>
                  <a:srgbClr val="0078D4"/>
                </a:solidFill>
                <a:cs typeface="Segoe UI Semibold" panose="020B0702040204020203" pitchFamily="34" charset="0"/>
              </a:rPr>
              <a:t>Be heard </a:t>
            </a:r>
            <a:r>
              <a:rPr lang="en-US" sz="1050">
                <a:solidFill>
                  <a:srgbClr val="2F2F2F"/>
                </a:solidFill>
                <a:latin typeface="+mn-lt"/>
                <a:cs typeface="Segoe UI Semibold" panose="020B0702040204020203" pitchFamily="34" charset="0"/>
              </a:rPr>
              <a:t>with enhanced dual far-field mics and crystal-clear speakers with immersive Dolby</a:t>
            </a:r>
            <a:r>
              <a:rPr lang="en-US" sz="1050" baseline="30000">
                <a:solidFill>
                  <a:srgbClr val="2F2F2F"/>
                </a:solidFill>
                <a:latin typeface="+mn-lt"/>
                <a:cs typeface="Segoe UI Semibold" panose="020B0702040204020203" pitchFamily="34" charset="0"/>
              </a:rPr>
              <a:t>™</a:t>
            </a:r>
            <a:r>
              <a:rPr lang="en-US" sz="1050">
                <a:solidFill>
                  <a:srgbClr val="2F2F2F"/>
                </a:solidFill>
                <a:latin typeface="+mn-lt"/>
                <a:cs typeface="Segoe UI Semibold" panose="020B0702040204020203" pitchFamily="34" charset="0"/>
              </a:rPr>
              <a:t> Audio</a:t>
            </a:r>
            <a:r>
              <a:rPr lang="en-US" sz="1050" baseline="30000">
                <a:solidFill>
                  <a:srgbClr val="2F2F2F"/>
                </a:solidFill>
                <a:latin typeface="+mn-lt"/>
                <a:cs typeface="Segoe UI Semibold" panose="020B0702040204020203" pitchFamily="34" charset="0"/>
              </a:rPr>
              <a:t>™</a:t>
            </a:r>
            <a:r>
              <a:rPr lang="en-US" sz="1050">
                <a:solidFill>
                  <a:srgbClr val="2F2F2F"/>
                </a:solidFill>
                <a:latin typeface="+mn-lt"/>
                <a:cs typeface="Segoe UI Semibold" panose="020B0702040204020203" pitchFamily="34" charset="0"/>
              </a:rPr>
              <a:t> Premium sound for virtual meetings.</a:t>
            </a:r>
          </a:p>
        </p:txBody>
      </p:sp>
      <p:sp>
        <p:nvSpPr>
          <p:cNvPr id="34" name="Title 1">
            <a:extLst>
              <a:ext uri="{FF2B5EF4-FFF2-40B4-BE49-F238E27FC236}">
                <a16:creationId xmlns:a16="http://schemas.microsoft.com/office/drawing/2014/main" id="{55739A87-B5C9-4CA0-9CFE-C04B12D56199}"/>
              </a:ext>
            </a:extLst>
          </p:cNvPr>
          <p:cNvSpPr txBox="1">
            <a:spLocks/>
          </p:cNvSpPr>
          <p:nvPr/>
        </p:nvSpPr>
        <p:spPr>
          <a:xfrm>
            <a:off x="459842" y="5062870"/>
            <a:ext cx="3355621" cy="415498"/>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050">
                <a:solidFill>
                  <a:srgbClr val="0078D4"/>
                </a:solidFill>
                <a:cs typeface="Segoe UI Semibold" panose="020B0702040204020203" pitchFamily="34" charset="0"/>
              </a:rPr>
              <a:t>Be present </a:t>
            </a:r>
            <a:r>
              <a:rPr lang="en-US" sz="1050">
                <a:solidFill>
                  <a:srgbClr val="2F2F2F"/>
                </a:solidFill>
                <a:latin typeface="+mn-lt"/>
                <a:cs typeface="Segoe UI Semibold" panose="020B0702040204020203" pitchFamily="34" charset="0"/>
              </a:rPr>
              <a:t>with front and rear facing HD cameras that show your best on Microsoft Teams video calls.</a:t>
            </a:r>
            <a:r>
              <a:rPr lang="en-US" sz="1050" baseline="30000">
                <a:solidFill>
                  <a:srgbClr val="2F2F2F"/>
                </a:solidFill>
                <a:latin typeface="+mn-lt"/>
                <a:cs typeface="Segoe UI Semibold" panose="020B0702040204020203" pitchFamily="34" charset="0"/>
              </a:rPr>
              <a:t>1</a:t>
            </a:r>
          </a:p>
        </p:txBody>
      </p:sp>
      <p:grpSp>
        <p:nvGrpSpPr>
          <p:cNvPr id="2" name="Group 1">
            <a:extLst>
              <a:ext uri="{FF2B5EF4-FFF2-40B4-BE49-F238E27FC236}">
                <a16:creationId xmlns:a16="http://schemas.microsoft.com/office/drawing/2014/main" id="{E5833535-4D48-48F2-B19F-10388B2AF987}"/>
              </a:ext>
            </a:extLst>
          </p:cNvPr>
          <p:cNvGrpSpPr/>
          <p:nvPr/>
        </p:nvGrpSpPr>
        <p:grpSpPr>
          <a:xfrm>
            <a:off x="4998570" y="1509035"/>
            <a:ext cx="7193430" cy="5161817"/>
            <a:chOff x="4998570" y="1509035"/>
            <a:chExt cx="7193430" cy="5161817"/>
          </a:xfrm>
        </p:grpSpPr>
        <p:sp>
          <p:nvSpPr>
            <p:cNvPr id="35" name="Freeform: Shape 34">
              <a:extLst>
                <a:ext uri="{FF2B5EF4-FFF2-40B4-BE49-F238E27FC236}">
                  <a16:creationId xmlns:a16="http://schemas.microsoft.com/office/drawing/2014/main" id="{54CC0EAD-21EB-4E18-A1D1-0222C79F25CA}"/>
                </a:ext>
              </a:extLst>
            </p:cNvPr>
            <p:cNvSpPr/>
            <p:nvPr/>
          </p:nvSpPr>
          <p:spPr>
            <a:xfrm>
              <a:off x="4998570" y="1509035"/>
              <a:ext cx="7193430" cy="5161817"/>
            </a:xfrm>
            <a:custGeom>
              <a:avLst/>
              <a:gdLst>
                <a:gd name="connsiteX0" fmla="*/ 546946 w 7193430"/>
                <a:gd name="connsiteY0" fmla="*/ 0 h 5161817"/>
                <a:gd name="connsiteX1" fmla="*/ 7193430 w 7193430"/>
                <a:gd name="connsiteY1" fmla="*/ 0 h 5161817"/>
                <a:gd name="connsiteX2" fmla="*/ 7193430 w 7193430"/>
                <a:gd name="connsiteY2" fmla="*/ 5161817 h 5161817"/>
                <a:gd name="connsiteX3" fmla="*/ 546946 w 7193430"/>
                <a:gd name="connsiteY3" fmla="*/ 5161817 h 5161817"/>
                <a:gd name="connsiteX4" fmla="*/ 0 w 7193430"/>
                <a:gd name="connsiteY4" fmla="*/ 4614871 h 5161817"/>
                <a:gd name="connsiteX5" fmla="*/ 0 w 7193430"/>
                <a:gd name="connsiteY5" fmla="*/ 546946 h 5161817"/>
                <a:gd name="connsiteX6" fmla="*/ 546946 w 7193430"/>
                <a:gd name="connsiteY6" fmla="*/ 0 h 516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3430" h="5161817">
                  <a:moveTo>
                    <a:pt x="546946" y="0"/>
                  </a:moveTo>
                  <a:lnTo>
                    <a:pt x="7193430" y="0"/>
                  </a:lnTo>
                  <a:lnTo>
                    <a:pt x="7193430" y="5161817"/>
                  </a:lnTo>
                  <a:lnTo>
                    <a:pt x="546946" y="5161817"/>
                  </a:lnTo>
                  <a:cubicBezTo>
                    <a:pt x="244876" y="5161817"/>
                    <a:pt x="0" y="4916941"/>
                    <a:pt x="0" y="4614871"/>
                  </a:cubicBezTo>
                  <a:lnTo>
                    <a:pt x="0" y="546946"/>
                  </a:lnTo>
                  <a:cubicBezTo>
                    <a:pt x="0" y="244876"/>
                    <a:pt x="244876" y="0"/>
                    <a:pt x="546946" y="0"/>
                  </a:cubicBezTo>
                  <a:close/>
                </a:path>
              </a:pathLst>
            </a:custGeom>
            <a:solidFill>
              <a:srgbClr val="F2F2F2"/>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CA"/>
            </a:p>
          </p:txBody>
        </p:sp>
        <p:sp>
          <p:nvSpPr>
            <p:cNvPr id="28" name="Title 1">
              <a:extLst>
                <a:ext uri="{FF2B5EF4-FFF2-40B4-BE49-F238E27FC236}">
                  <a16:creationId xmlns:a16="http://schemas.microsoft.com/office/drawing/2014/main" id="{7C17966A-7C4B-4854-930E-F43CCFFB324C}"/>
                </a:ext>
              </a:extLst>
            </p:cNvPr>
            <p:cNvSpPr txBox="1">
              <a:spLocks/>
            </p:cNvSpPr>
            <p:nvPr/>
          </p:nvSpPr>
          <p:spPr>
            <a:xfrm>
              <a:off x="9443801" y="5580752"/>
              <a:ext cx="2360850" cy="307777"/>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400">
                  <a:solidFill>
                    <a:srgbClr val="2F2F2F"/>
                  </a:solidFill>
                  <a:latin typeface="+mn-lt"/>
                  <a:cs typeface="Segoe UI Semibold" panose="020B0702040204020203" pitchFamily="34" charset="0"/>
                </a:rPr>
                <a:t>Meeting time saved</a:t>
              </a:r>
              <a:endParaRPr lang="en-US" sz="1400" baseline="30000">
                <a:solidFill>
                  <a:srgbClr val="2F2F2F"/>
                </a:solidFill>
                <a:latin typeface="+mn-lt"/>
                <a:cs typeface="Segoe UI Semibold" panose="020B0702040204020203" pitchFamily="34" charset="0"/>
              </a:endParaRPr>
            </a:p>
          </p:txBody>
        </p:sp>
        <p:sp>
          <p:nvSpPr>
            <p:cNvPr id="30" name="Trackers_EADF_bidi" title="Icon of a clipboard with a checklist on it">
              <a:extLst>
                <a:ext uri="{FF2B5EF4-FFF2-40B4-BE49-F238E27FC236}">
                  <a16:creationId xmlns:a16="http://schemas.microsoft.com/office/drawing/2014/main" id="{7237FDE9-51DD-4197-A1D5-E949C8C54374}"/>
                </a:ext>
              </a:extLst>
            </p:cNvPr>
            <p:cNvSpPr>
              <a:spLocks noChangeAspect="1" noEditPoints="1"/>
            </p:cNvSpPr>
            <p:nvPr/>
          </p:nvSpPr>
          <p:spPr bwMode="auto">
            <a:xfrm>
              <a:off x="9038526" y="5590640"/>
              <a:ext cx="211214" cy="288000"/>
            </a:xfrm>
            <a:custGeom>
              <a:avLst/>
              <a:gdLst>
                <a:gd name="T0" fmla="*/ 1000 w 2750"/>
                <a:gd name="T1" fmla="*/ 375 h 3750"/>
                <a:gd name="T2" fmla="*/ 1375 w 2750"/>
                <a:gd name="T3" fmla="*/ 0 h 3750"/>
                <a:gd name="T4" fmla="*/ 1750 w 2750"/>
                <a:gd name="T5" fmla="*/ 375 h 3750"/>
                <a:gd name="T6" fmla="*/ 1750 w 2750"/>
                <a:gd name="T7" fmla="*/ 500 h 3750"/>
                <a:gd name="T8" fmla="*/ 2250 w 2750"/>
                <a:gd name="T9" fmla="*/ 500 h 3750"/>
                <a:gd name="T10" fmla="*/ 2250 w 2750"/>
                <a:gd name="T11" fmla="*/ 1000 h 3750"/>
                <a:gd name="T12" fmla="*/ 500 w 2750"/>
                <a:gd name="T13" fmla="*/ 1000 h 3750"/>
                <a:gd name="T14" fmla="*/ 500 w 2750"/>
                <a:gd name="T15" fmla="*/ 500 h 3750"/>
                <a:gd name="T16" fmla="*/ 1000 w 2750"/>
                <a:gd name="T17" fmla="*/ 500 h 3750"/>
                <a:gd name="T18" fmla="*/ 1000 w 2750"/>
                <a:gd name="T19" fmla="*/ 375 h 3750"/>
                <a:gd name="T20" fmla="*/ 500 w 2750"/>
                <a:gd name="T21" fmla="*/ 500 h 3750"/>
                <a:gd name="T22" fmla="*/ 0 w 2750"/>
                <a:gd name="T23" fmla="*/ 500 h 3750"/>
                <a:gd name="T24" fmla="*/ 0 w 2750"/>
                <a:gd name="T25" fmla="*/ 3750 h 3750"/>
                <a:gd name="T26" fmla="*/ 2750 w 2750"/>
                <a:gd name="T27" fmla="*/ 3750 h 3750"/>
                <a:gd name="T28" fmla="*/ 2750 w 2750"/>
                <a:gd name="T29" fmla="*/ 500 h 3750"/>
                <a:gd name="T30" fmla="*/ 2250 w 2750"/>
                <a:gd name="T31" fmla="*/ 500 h 3750"/>
                <a:gd name="T32" fmla="*/ 500 w 2750"/>
                <a:gd name="T33" fmla="*/ 1750 h 3750"/>
                <a:gd name="T34" fmla="*/ 1500 w 2750"/>
                <a:gd name="T35" fmla="*/ 1750 h 3750"/>
                <a:gd name="T36" fmla="*/ 1500 w 2750"/>
                <a:gd name="T37" fmla="*/ 2500 h 3750"/>
                <a:gd name="T38" fmla="*/ 500 w 2750"/>
                <a:gd name="T39" fmla="*/ 2500 h 3750"/>
                <a:gd name="T40" fmla="*/ 1500 w 2750"/>
                <a:gd name="T41" fmla="*/ 3250 h 3750"/>
                <a:gd name="T42" fmla="*/ 500 w 2750"/>
                <a:gd name="T43" fmla="*/ 3250 h 3750"/>
                <a:gd name="T44" fmla="*/ 1750 w 2750"/>
                <a:gd name="T45" fmla="*/ 1500 h 3750"/>
                <a:gd name="T46" fmla="*/ 2000 w 2750"/>
                <a:gd name="T47" fmla="*/ 1750 h 3750"/>
                <a:gd name="T48" fmla="*/ 2375 w 2750"/>
                <a:gd name="T49" fmla="*/ 1375 h 3750"/>
                <a:gd name="T50" fmla="*/ 1750 w 2750"/>
                <a:gd name="T51" fmla="*/ 2250 h 3750"/>
                <a:gd name="T52" fmla="*/ 2000 w 2750"/>
                <a:gd name="T53" fmla="*/ 2500 h 3750"/>
                <a:gd name="T54" fmla="*/ 2375 w 2750"/>
                <a:gd name="T55" fmla="*/ 2125 h 3750"/>
                <a:gd name="T56" fmla="*/ 1750 w 2750"/>
                <a:gd name="T57" fmla="*/ 3000 h 3750"/>
                <a:gd name="T58" fmla="*/ 2000 w 2750"/>
                <a:gd name="T59" fmla="*/ 3250 h 3750"/>
                <a:gd name="T60" fmla="*/ 2375 w 2750"/>
                <a:gd name="T61" fmla="*/ 28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50" h="3750">
                  <a:moveTo>
                    <a:pt x="1000" y="375"/>
                  </a:moveTo>
                  <a:cubicBezTo>
                    <a:pt x="1000" y="168"/>
                    <a:pt x="1168" y="0"/>
                    <a:pt x="1375" y="0"/>
                  </a:cubicBezTo>
                  <a:cubicBezTo>
                    <a:pt x="1582" y="0"/>
                    <a:pt x="1750" y="168"/>
                    <a:pt x="1750" y="375"/>
                  </a:cubicBezTo>
                  <a:cubicBezTo>
                    <a:pt x="1750" y="500"/>
                    <a:pt x="1750" y="500"/>
                    <a:pt x="1750" y="500"/>
                  </a:cubicBezTo>
                  <a:cubicBezTo>
                    <a:pt x="2250" y="500"/>
                    <a:pt x="2250" y="500"/>
                    <a:pt x="2250" y="500"/>
                  </a:cubicBezTo>
                  <a:cubicBezTo>
                    <a:pt x="2250" y="1000"/>
                    <a:pt x="2250" y="1000"/>
                    <a:pt x="2250" y="1000"/>
                  </a:cubicBezTo>
                  <a:cubicBezTo>
                    <a:pt x="500" y="1000"/>
                    <a:pt x="500" y="1000"/>
                    <a:pt x="500" y="1000"/>
                  </a:cubicBezTo>
                  <a:cubicBezTo>
                    <a:pt x="500" y="500"/>
                    <a:pt x="500" y="500"/>
                    <a:pt x="500" y="500"/>
                  </a:cubicBezTo>
                  <a:cubicBezTo>
                    <a:pt x="1000" y="500"/>
                    <a:pt x="1000" y="500"/>
                    <a:pt x="1000" y="500"/>
                  </a:cubicBezTo>
                  <a:lnTo>
                    <a:pt x="1000" y="375"/>
                  </a:lnTo>
                  <a:close/>
                  <a:moveTo>
                    <a:pt x="500" y="500"/>
                  </a:moveTo>
                  <a:cubicBezTo>
                    <a:pt x="0" y="500"/>
                    <a:pt x="0" y="500"/>
                    <a:pt x="0" y="500"/>
                  </a:cubicBezTo>
                  <a:cubicBezTo>
                    <a:pt x="0" y="3750"/>
                    <a:pt x="0" y="3750"/>
                    <a:pt x="0" y="3750"/>
                  </a:cubicBezTo>
                  <a:cubicBezTo>
                    <a:pt x="2750" y="3750"/>
                    <a:pt x="2750" y="3750"/>
                    <a:pt x="2750" y="3750"/>
                  </a:cubicBezTo>
                  <a:cubicBezTo>
                    <a:pt x="2750" y="500"/>
                    <a:pt x="2750" y="500"/>
                    <a:pt x="2750" y="500"/>
                  </a:cubicBezTo>
                  <a:cubicBezTo>
                    <a:pt x="2250" y="500"/>
                    <a:pt x="2250" y="500"/>
                    <a:pt x="2250" y="500"/>
                  </a:cubicBezTo>
                  <a:moveTo>
                    <a:pt x="500" y="1750"/>
                  </a:moveTo>
                  <a:cubicBezTo>
                    <a:pt x="1500" y="1750"/>
                    <a:pt x="1500" y="1750"/>
                    <a:pt x="1500" y="1750"/>
                  </a:cubicBezTo>
                  <a:moveTo>
                    <a:pt x="1500" y="2500"/>
                  </a:moveTo>
                  <a:cubicBezTo>
                    <a:pt x="500" y="2500"/>
                    <a:pt x="500" y="2500"/>
                    <a:pt x="500" y="2500"/>
                  </a:cubicBezTo>
                  <a:moveTo>
                    <a:pt x="1500" y="3250"/>
                  </a:moveTo>
                  <a:cubicBezTo>
                    <a:pt x="500" y="3250"/>
                    <a:pt x="500" y="3250"/>
                    <a:pt x="500" y="3250"/>
                  </a:cubicBezTo>
                  <a:moveTo>
                    <a:pt x="1750" y="1500"/>
                  </a:moveTo>
                  <a:cubicBezTo>
                    <a:pt x="2000" y="1750"/>
                    <a:pt x="2000" y="1750"/>
                    <a:pt x="2000" y="1750"/>
                  </a:cubicBezTo>
                  <a:cubicBezTo>
                    <a:pt x="2375" y="1375"/>
                    <a:pt x="2375" y="1375"/>
                    <a:pt x="2375" y="1375"/>
                  </a:cubicBezTo>
                  <a:moveTo>
                    <a:pt x="1750" y="2250"/>
                  </a:moveTo>
                  <a:cubicBezTo>
                    <a:pt x="2000" y="2500"/>
                    <a:pt x="2000" y="2500"/>
                    <a:pt x="2000" y="2500"/>
                  </a:cubicBezTo>
                  <a:cubicBezTo>
                    <a:pt x="2375" y="2125"/>
                    <a:pt x="2375" y="2125"/>
                    <a:pt x="2375" y="2125"/>
                  </a:cubicBezTo>
                  <a:moveTo>
                    <a:pt x="1750" y="3000"/>
                  </a:moveTo>
                  <a:cubicBezTo>
                    <a:pt x="2000" y="3250"/>
                    <a:pt x="2000" y="3250"/>
                    <a:pt x="2000" y="3250"/>
                  </a:cubicBezTo>
                  <a:cubicBezTo>
                    <a:pt x="2375" y="2875"/>
                    <a:pt x="2375" y="2875"/>
                    <a:pt x="2375" y="2875"/>
                  </a:cubicBezTo>
                </a:path>
              </a:pathLst>
            </a:custGeom>
            <a:noFill/>
            <a:ln w="11430"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gradFill>
                  <a:gsLst>
                    <a:gs pos="0">
                      <a:srgbClr val="505050"/>
                    </a:gs>
                    <a:gs pos="100000">
                      <a:srgbClr val="505050"/>
                    </a:gs>
                  </a:gsLst>
                </a:gradFill>
              </a:endParaRPr>
            </a:p>
          </p:txBody>
        </p:sp>
        <p:sp>
          <p:nvSpPr>
            <p:cNvPr id="27" name="Title 1">
              <a:extLst>
                <a:ext uri="{FF2B5EF4-FFF2-40B4-BE49-F238E27FC236}">
                  <a16:creationId xmlns:a16="http://schemas.microsoft.com/office/drawing/2014/main" id="{69765824-22F4-4059-8F73-43308C1CFE0F}"/>
                </a:ext>
              </a:extLst>
            </p:cNvPr>
            <p:cNvSpPr txBox="1">
              <a:spLocks/>
            </p:cNvSpPr>
            <p:nvPr/>
          </p:nvSpPr>
          <p:spPr>
            <a:xfrm>
              <a:off x="9443801" y="4029754"/>
              <a:ext cx="2360850" cy="307777"/>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400">
                  <a:solidFill>
                    <a:srgbClr val="2F2F2F"/>
                  </a:solidFill>
                  <a:latin typeface="+mn-lt"/>
                  <a:cs typeface="Segoe UI Semibold" panose="020B0702040204020203" pitchFamily="34" charset="0"/>
                </a:rPr>
                <a:t>Increased productivity</a:t>
              </a:r>
              <a:endParaRPr lang="en-US" sz="1400" baseline="30000">
                <a:solidFill>
                  <a:srgbClr val="2F2F2F"/>
                </a:solidFill>
                <a:latin typeface="+mn-lt"/>
                <a:cs typeface="Segoe UI Semibold" panose="020B0702040204020203" pitchFamily="34" charset="0"/>
              </a:endParaRPr>
            </a:p>
          </p:txBody>
        </p:sp>
        <p:sp>
          <p:nvSpPr>
            <p:cNvPr id="31" name="speedometer_2" title="Icon of a spedometer showing fast speed">
              <a:extLst>
                <a:ext uri="{FF2B5EF4-FFF2-40B4-BE49-F238E27FC236}">
                  <a16:creationId xmlns:a16="http://schemas.microsoft.com/office/drawing/2014/main" id="{5FFB14BA-0710-414D-953F-99EEC03AEDA8}"/>
                </a:ext>
              </a:extLst>
            </p:cNvPr>
            <p:cNvSpPr>
              <a:spLocks noChangeAspect="1" noEditPoints="1"/>
            </p:cNvSpPr>
            <p:nvPr/>
          </p:nvSpPr>
          <p:spPr bwMode="auto">
            <a:xfrm>
              <a:off x="9000133" y="4039642"/>
              <a:ext cx="288000" cy="288000"/>
            </a:xfrm>
            <a:custGeom>
              <a:avLst/>
              <a:gdLst>
                <a:gd name="T0" fmla="*/ 155 w 281"/>
                <a:gd name="T1" fmla="*/ 155 h 281"/>
                <a:gd name="T2" fmla="*/ 126 w 281"/>
                <a:gd name="T3" fmla="*/ 155 h 281"/>
                <a:gd name="T4" fmla="*/ 126 w 281"/>
                <a:gd name="T5" fmla="*/ 126 h 281"/>
                <a:gd name="T6" fmla="*/ 155 w 281"/>
                <a:gd name="T7" fmla="*/ 126 h 281"/>
                <a:gd name="T8" fmla="*/ 155 w 281"/>
                <a:gd name="T9" fmla="*/ 155 h 281"/>
                <a:gd name="T10" fmla="*/ 140 w 281"/>
                <a:gd name="T11" fmla="*/ 0 h 281"/>
                <a:gd name="T12" fmla="*/ 0 w 281"/>
                <a:gd name="T13" fmla="*/ 141 h 281"/>
                <a:gd name="T14" fmla="*/ 140 w 281"/>
                <a:gd name="T15" fmla="*/ 281 h 281"/>
                <a:gd name="T16" fmla="*/ 281 w 281"/>
                <a:gd name="T17" fmla="*/ 141 h 281"/>
                <a:gd name="T18" fmla="*/ 140 w 281"/>
                <a:gd name="T19" fmla="*/ 0 h 281"/>
                <a:gd name="T20" fmla="*/ 214 w 281"/>
                <a:gd name="T21" fmla="*/ 210 h 281"/>
                <a:gd name="T22" fmla="*/ 241 w 281"/>
                <a:gd name="T23" fmla="*/ 141 h 281"/>
                <a:gd name="T24" fmla="*/ 235 w 281"/>
                <a:gd name="T25" fmla="*/ 105 h 281"/>
                <a:gd name="T26" fmla="*/ 174 w 281"/>
                <a:gd name="T27" fmla="*/ 45 h 281"/>
                <a:gd name="T28" fmla="*/ 140 w 281"/>
                <a:gd name="T29" fmla="*/ 40 h 281"/>
                <a:gd name="T30" fmla="*/ 40 w 281"/>
                <a:gd name="T31" fmla="*/ 141 h 281"/>
                <a:gd name="T32" fmla="*/ 67 w 281"/>
                <a:gd name="T33" fmla="*/ 210 h 281"/>
                <a:gd name="T34" fmla="*/ 212 w 281"/>
                <a:gd name="T35" fmla="*/ 69 h 281"/>
                <a:gd name="T36" fmla="*/ 157 w 281"/>
                <a:gd name="T37" fmla="*/ 12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1" h="281">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w="11430"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gradFill>
                  <a:gsLst>
                    <a:gs pos="0">
                      <a:srgbClr val="505050"/>
                    </a:gs>
                    <a:gs pos="100000">
                      <a:srgbClr val="505050"/>
                    </a:gs>
                  </a:gsLst>
                </a:gradFill>
              </a:endParaRPr>
            </a:p>
          </p:txBody>
        </p:sp>
        <p:sp>
          <p:nvSpPr>
            <p:cNvPr id="26" name="Title 1">
              <a:extLst>
                <a:ext uri="{FF2B5EF4-FFF2-40B4-BE49-F238E27FC236}">
                  <a16:creationId xmlns:a16="http://schemas.microsoft.com/office/drawing/2014/main" id="{752F147A-8AE1-4957-994B-645CC834B6EB}"/>
                </a:ext>
              </a:extLst>
            </p:cNvPr>
            <p:cNvSpPr txBox="1">
              <a:spLocks/>
            </p:cNvSpPr>
            <p:nvPr/>
          </p:nvSpPr>
          <p:spPr>
            <a:xfrm>
              <a:off x="9443801" y="2478757"/>
              <a:ext cx="2360850" cy="307777"/>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400">
                  <a:solidFill>
                    <a:srgbClr val="2F2F2F"/>
                  </a:solidFill>
                  <a:latin typeface="+mn-lt"/>
                  <a:cs typeface="Segoe UI Semibold" panose="020B0702040204020203" pitchFamily="34" charset="0"/>
                </a:rPr>
                <a:t>Uptime reliability</a:t>
              </a:r>
              <a:endParaRPr lang="en-US" sz="1400" baseline="30000">
                <a:solidFill>
                  <a:srgbClr val="2F2F2F"/>
                </a:solidFill>
                <a:latin typeface="+mn-lt"/>
                <a:cs typeface="Segoe UI Semibold" panose="020B0702040204020203" pitchFamily="34" charset="0"/>
              </a:endParaRPr>
            </a:p>
          </p:txBody>
        </p:sp>
        <p:sp>
          <p:nvSpPr>
            <p:cNvPr id="32" name="check 3" title="Icon of a checkmark with a circle around it">
              <a:extLst>
                <a:ext uri="{FF2B5EF4-FFF2-40B4-BE49-F238E27FC236}">
                  <a16:creationId xmlns:a16="http://schemas.microsoft.com/office/drawing/2014/main" id="{F1F4CAB1-7853-4EA2-AC7B-FDDA8197D9C2}"/>
                </a:ext>
              </a:extLst>
            </p:cNvPr>
            <p:cNvSpPr>
              <a:spLocks noChangeAspect="1" noEditPoints="1"/>
            </p:cNvSpPr>
            <p:nvPr/>
          </p:nvSpPr>
          <p:spPr bwMode="auto">
            <a:xfrm>
              <a:off x="8999293" y="2488645"/>
              <a:ext cx="289680" cy="288000"/>
            </a:xfrm>
            <a:custGeom>
              <a:avLst/>
              <a:gdLst>
                <a:gd name="T0" fmla="*/ 250 w 250"/>
                <a:gd name="T1" fmla="*/ 125 h 250"/>
                <a:gd name="T2" fmla="*/ 125 w 250"/>
                <a:gd name="T3" fmla="*/ 250 h 250"/>
                <a:gd name="T4" fmla="*/ 0 w 250"/>
                <a:gd name="T5" fmla="*/ 125 h 250"/>
                <a:gd name="T6" fmla="*/ 125 w 250"/>
                <a:gd name="T7" fmla="*/ 0 h 250"/>
                <a:gd name="T8" fmla="*/ 250 w 250"/>
                <a:gd name="T9" fmla="*/ 125 h 250"/>
                <a:gd name="T10" fmla="*/ 60 w 250"/>
                <a:gd name="T11" fmla="*/ 125 h 250"/>
                <a:gd name="T12" fmla="*/ 100 w 250"/>
                <a:gd name="T13" fmla="*/ 165 h 250"/>
                <a:gd name="T14" fmla="*/ 190 w 250"/>
                <a:gd name="T15" fmla="*/ 74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250">
                  <a:moveTo>
                    <a:pt x="250" y="125"/>
                  </a:moveTo>
                  <a:cubicBezTo>
                    <a:pt x="250" y="194"/>
                    <a:pt x="194" y="250"/>
                    <a:pt x="125" y="250"/>
                  </a:cubicBezTo>
                  <a:cubicBezTo>
                    <a:pt x="56" y="250"/>
                    <a:pt x="0" y="194"/>
                    <a:pt x="0" y="125"/>
                  </a:cubicBezTo>
                  <a:cubicBezTo>
                    <a:pt x="0" y="56"/>
                    <a:pt x="56" y="0"/>
                    <a:pt x="125" y="0"/>
                  </a:cubicBezTo>
                  <a:cubicBezTo>
                    <a:pt x="194" y="0"/>
                    <a:pt x="250" y="56"/>
                    <a:pt x="250" y="125"/>
                  </a:cubicBezTo>
                  <a:close/>
                  <a:moveTo>
                    <a:pt x="60" y="125"/>
                  </a:moveTo>
                  <a:cubicBezTo>
                    <a:pt x="100" y="165"/>
                    <a:pt x="100" y="165"/>
                    <a:pt x="100" y="165"/>
                  </a:cubicBezTo>
                  <a:cubicBezTo>
                    <a:pt x="190" y="74"/>
                    <a:pt x="190" y="74"/>
                    <a:pt x="190" y="74"/>
                  </a:cubicBezTo>
                </a:path>
              </a:pathLst>
            </a:custGeom>
            <a:noFill/>
            <a:ln w="11430"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gradFill>
                  <a:gsLst>
                    <a:gs pos="0">
                      <a:srgbClr val="505050"/>
                    </a:gs>
                    <a:gs pos="100000">
                      <a:srgbClr val="505050"/>
                    </a:gs>
                  </a:gsLst>
                </a:gradFill>
              </a:endParaRPr>
            </a:p>
          </p:txBody>
        </p:sp>
        <p:cxnSp>
          <p:nvCxnSpPr>
            <p:cNvPr id="33" name="Straight Connector 32">
              <a:extLst>
                <a:ext uri="{FF2B5EF4-FFF2-40B4-BE49-F238E27FC236}">
                  <a16:creationId xmlns:a16="http://schemas.microsoft.com/office/drawing/2014/main" id="{57CB7D71-3F6E-4C5B-B2CB-0CC6B3908608}"/>
                </a:ext>
              </a:extLst>
            </p:cNvPr>
            <p:cNvCxnSpPr>
              <a:cxnSpLocks/>
            </p:cNvCxnSpPr>
            <p:nvPr/>
          </p:nvCxnSpPr>
          <p:spPr>
            <a:xfrm flipV="1">
              <a:off x="5584704" y="3402782"/>
              <a:ext cx="6048000" cy="0"/>
            </a:xfrm>
            <a:prstGeom prst="line">
              <a:avLst/>
            </a:prstGeom>
            <a:ln w="3175">
              <a:solidFill>
                <a:srgbClr val="505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B6D00FD-C9AF-4EF7-B4F8-24A8452C25B5}"/>
                </a:ext>
              </a:extLst>
            </p:cNvPr>
            <p:cNvCxnSpPr>
              <a:cxnSpLocks/>
            </p:cNvCxnSpPr>
            <p:nvPr/>
          </p:nvCxnSpPr>
          <p:spPr>
            <a:xfrm flipV="1">
              <a:off x="5584704" y="4953779"/>
              <a:ext cx="6048000" cy="0"/>
            </a:xfrm>
            <a:prstGeom prst="line">
              <a:avLst/>
            </a:prstGeom>
            <a:ln w="3175">
              <a:solidFill>
                <a:srgbClr val="505050"/>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9BBEBCE3-4DF5-4876-AE4B-E6EABAD42B94}"/>
                </a:ext>
              </a:extLst>
            </p:cNvPr>
            <p:cNvGrpSpPr/>
            <p:nvPr/>
          </p:nvGrpSpPr>
          <p:grpSpPr>
            <a:xfrm>
              <a:off x="5557810" y="2371035"/>
              <a:ext cx="3244868" cy="523220"/>
              <a:chOff x="5557810" y="3164627"/>
              <a:chExt cx="3244868" cy="523220"/>
            </a:xfrm>
          </p:grpSpPr>
          <p:sp>
            <p:nvSpPr>
              <p:cNvPr id="42" name="TextBox 41">
                <a:extLst>
                  <a:ext uri="{FF2B5EF4-FFF2-40B4-BE49-F238E27FC236}">
                    <a16:creationId xmlns:a16="http://schemas.microsoft.com/office/drawing/2014/main" id="{4FD038F9-8E7C-4680-BA79-EBB773F53983}"/>
                  </a:ext>
                </a:extLst>
              </p:cNvPr>
              <p:cNvSpPr txBox="1"/>
              <p:nvPr/>
            </p:nvSpPr>
            <p:spPr>
              <a:xfrm>
                <a:off x="5557810" y="3164627"/>
                <a:ext cx="1147354" cy="523220"/>
              </a:xfrm>
              <a:prstGeom prst="rect">
                <a:avLst/>
              </a:prstGeom>
              <a:noFill/>
            </p:spPr>
            <p:txBody>
              <a:bodyPr wrap="square" rtlCol="0" anchor="ctr">
                <a:spAutoFit/>
              </a:bodyPr>
              <a:lstStyle/>
              <a:p>
                <a:pPr algn="ctr"/>
                <a:r>
                  <a:rPr lang="en-CA" sz="2800" spc="-100">
                    <a:solidFill>
                      <a:srgbClr val="2F2F2F"/>
                    </a:solidFill>
                    <a:latin typeface="+mj-lt"/>
                  </a:rPr>
                  <a:t>5.5 </a:t>
                </a:r>
                <a:r>
                  <a:rPr lang="en-CA" spc="-100">
                    <a:solidFill>
                      <a:srgbClr val="2F2F2F"/>
                    </a:solidFill>
                    <a:latin typeface="+mj-lt"/>
                  </a:rPr>
                  <a:t>HRS</a:t>
                </a:r>
                <a:endParaRPr lang="en-CA" sz="4800" spc="-100">
                  <a:solidFill>
                    <a:srgbClr val="2F2F2F"/>
                  </a:solidFill>
                  <a:latin typeface="+mj-lt"/>
                </a:endParaRPr>
              </a:p>
            </p:txBody>
          </p:sp>
          <p:sp>
            <p:nvSpPr>
              <p:cNvPr id="43" name="Rectangle 42">
                <a:extLst>
                  <a:ext uri="{FF2B5EF4-FFF2-40B4-BE49-F238E27FC236}">
                    <a16:creationId xmlns:a16="http://schemas.microsoft.com/office/drawing/2014/main" id="{13438737-9F6E-443C-84E0-A4F40D562ACC}"/>
                  </a:ext>
                </a:extLst>
              </p:cNvPr>
              <p:cNvSpPr/>
              <p:nvPr/>
            </p:nvSpPr>
            <p:spPr>
              <a:xfrm>
                <a:off x="6966678" y="3218488"/>
                <a:ext cx="1836000" cy="415498"/>
              </a:xfrm>
              <a:prstGeom prst="rect">
                <a:avLst/>
              </a:prstGeom>
            </p:spPr>
            <p:txBody>
              <a:bodyPr wrap="square" anchor="ctr">
                <a:spAutoFit/>
              </a:bodyPr>
              <a:lstStyle/>
              <a:p>
                <a:pPr fontAlgn="t"/>
                <a:r>
                  <a:rPr lang="en-US" sz="1050">
                    <a:solidFill>
                      <a:srgbClr val="2F2F2F"/>
                    </a:solidFill>
                  </a:rPr>
                  <a:t>gained from reduced helpdesk calls</a:t>
                </a:r>
                <a:r>
                  <a:rPr lang="en-US" sz="1050" baseline="5000">
                    <a:solidFill>
                      <a:srgbClr val="2F2F2F"/>
                    </a:solidFill>
                  </a:rPr>
                  <a:t>3</a:t>
                </a:r>
              </a:p>
            </p:txBody>
          </p:sp>
        </p:grpSp>
        <p:grpSp>
          <p:nvGrpSpPr>
            <p:cNvPr id="44" name="Group 43">
              <a:extLst>
                <a:ext uri="{FF2B5EF4-FFF2-40B4-BE49-F238E27FC236}">
                  <a16:creationId xmlns:a16="http://schemas.microsoft.com/office/drawing/2014/main" id="{4B1ABB09-60D6-4FDA-8454-12FAD743F755}"/>
                </a:ext>
              </a:extLst>
            </p:cNvPr>
            <p:cNvGrpSpPr/>
            <p:nvPr/>
          </p:nvGrpSpPr>
          <p:grpSpPr>
            <a:xfrm>
              <a:off x="5557810" y="3922032"/>
              <a:ext cx="3244868" cy="523220"/>
              <a:chOff x="5557810" y="3164627"/>
              <a:chExt cx="3244868" cy="523220"/>
            </a:xfrm>
          </p:grpSpPr>
          <p:sp>
            <p:nvSpPr>
              <p:cNvPr id="45" name="TextBox 44">
                <a:extLst>
                  <a:ext uri="{FF2B5EF4-FFF2-40B4-BE49-F238E27FC236}">
                    <a16:creationId xmlns:a16="http://schemas.microsoft.com/office/drawing/2014/main" id="{50180302-CB73-48F0-AA2A-2BD0658C64D6}"/>
                  </a:ext>
                </a:extLst>
              </p:cNvPr>
              <p:cNvSpPr txBox="1"/>
              <p:nvPr/>
            </p:nvSpPr>
            <p:spPr>
              <a:xfrm>
                <a:off x="5557810" y="3164627"/>
                <a:ext cx="1253200" cy="523220"/>
              </a:xfrm>
              <a:prstGeom prst="rect">
                <a:avLst/>
              </a:prstGeom>
              <a:noFill/>
            </p:spPr>
            <p:txBody>
              <a:bodyPr wrap="square" rtlCol="0" anchor="ctr">
                <a:spAutoFit/>
              </a:bodyPr>
              <a:lstStyle/>
              <a:p>
                <a:pPr algn="ctr"/>
                <a:r>
                  <a:rPr lang="en-CA" sz="2800" spc="-100">
                    <a:solidFill>
                      <a:srgbClr val="2F2F2F"/>
                    </a:solidFill>
                    <a:latin typeface="+mj-lt"/>
                  </a:rPr>
                  <a:t>11.6 </a:t>
                </a:r>
                <a:r>
                  <a:rPr lang="en-CA" spc="-100">
                    <a:solidFill>
                      <a:srgbClr val="2F2F2F"/>
                    </a:solidFill>
                    <a:latin typeface="+mj-lt"/>
                  </a:rPr>
                  <a:t>HRS</a:t>
                </a:r>
                <a:endParaRPr lang="en-CA" sz="4800" spc="-100">
                  <a:solidFill>
                    <a:srgbClr val="2F2F2F"/>
                  </a:solidFill>
                  <a:latin typeface="+mj-lt"/>
                </a:endParaRPr>
              </a:p>
            </p:txBody>
          </p:sp>
          <p:sp>
            <p:nvSpPr>
              <p:cNvPr id="46" name="Rectangle 45">
                <a:extLst>
                  <a:ext uri="{FF2B5EF4-FFF2-40B4-BE49-F238E27FC236}">
                    <a16:creationId xmlns:a16="http://schemas.microsoft.com/office/drawing/2014/main" id="{6B6F2496-68A2-4075-86EC-4147D665800A}"/>
                  </a:ext>
                </a:extLst>
              </p:cNvPr>
              <p:cNvSpPr/>
              <p:nvPr/>
            </p:nvSpPr>
            <p:spPr>
              <a:xfrm>
                <a:off x="6966678" y="3218488"/>
                <a:ext cx="1836000" cy="415498"/>
              </a:xfrm>
              <a:prstGeom prst="rect">
                <a:avLst/>
              </a:prstGeom>
            </p:spPr>
            <p:txBody>
              <a:bodyPr wrap="square" anchor="ctr">
                <a:spAutoFit/>
              </a:bodyPr>
              <a:lstStyle/>
              <a:p>
                <a:pPr fontAlgn="t"/>
                <a:r>
                  <a:rPr lang="en-US" sz="1050">
                    <a:solidFill>
                      <a:srgbClr val="2F2F2F"/>
                    </a:solidFill>
                  </a:rPr>
                  <a:t>saved from increased mobility</a:t>
                </a:r>
                <a:r>
                  <a:rPr lang="en-US" sz="1050" baseline="5000">
                    <a:solidFill>
                      <a:srgbClr val="2F2F2F"/>
                    </a:solidFill>
                  </a:rPr>
                  <a:t>3</a:t>
                </a:r>
              </a:p>
            </p:txBody>
          </p:sp>
        </p:grpSp>
        <p:grpSp>
          <p:nvGrpSpPr>
            <p:cNvPr id="47" name="Group 46">
              <a:extLst>
                <a:ext uri="{FF2B5EF4-FFF2-40B4-BE49-F238E27FC236}">
                  <a16:creationId xmlns:a16="http://schemas.microsoft.com/office/drawing/2014/main" id="{C4C4D394-0640-4CAA-823F-1DD76C81A1E8}"/>
                </a:ext>
              </a:extLst>
            </p:cNvPr>
            <p:cNvGrpSpPr/>
            <p:nvPr/>
          </p:nvGrpSpPr>
          <p:grpSpPr>
            <a:xfrm>
              <a:off x="5557810" y="5473030"/>
              <a:ext cx="3244868" cy="523220"/>
              <a:chOff x="5557810" y="3164627"/>
              <a:chExt cx="3244868" cy="523220"/>
            </a:xfrm>
          </p:grpSpPr>
          <p:sp>
            <p:nvSpPr>
              <p:cNvPr id="48" name="TextBox 47">
                <a:extLst>
                  <a:ext uri="{FF2B5EF4-FFF2-40B4-BE49-F238E27FC236}">
                    <a16:creationId xmlns:a16="http://schemas.microsoft.com/office/drawing/2014/main" id="{1B533FFA-E846-409B-AC39-5BA7296D8E58}"/>
                  </a:ext>
                </a:extLst>
              </p:cNvPr>
              <p:cNvSpPr txBox="1"/>
              <p:nvPr/>
            </p:nvSpPr>
            <p:spPr>
              <a:xfrm>
                <a:off x="5557810" y="3164627"/>
                <a:ext cx="1147354" cy="523220"/>
              </a:xfrm>
              <a:prstGeom prst="rect">
                <a:avLst/>
              </a:prstGeom>
              <a:noFill/>
            </p:spPr>
            <p:txBody>
              <a:bodyPr wrap="square" rtlCol="0" anchor="ctr">
                <a:spAutoFit/>
              </a:bodyPr>
              <a:lstStyle/>
              <a:p>
                <a:pPr algn="ctr"/>
                <a:r>
                  <a:rPr lang="en-CA" sz="2800" spc="-100">
                    <a:solidFill>
                      <a:srgbClr val="2F2F2F"/>
                    </a:solidFill>
                    <a:latin typeface="+mj-lt"/>
                  </a:rPr>
                  <a:t>7.7 </a:t>
                </a:r>
                <a:r>
                  <a:rPr lang="en-CA" spc="-100">
                    <a:solidFill>
                      <a:srgbClr val="2F2F2F"/>
                    </a:solidFill>
                    <a:latin typeface="+mj-lt"/>
                  </a:rPr>
                  <a:t>HRS</a:t>
                </a:r>
                <a:endParaRPr lang="en-CA" sz="4800" spc="-100">
                  <a:solidFill>
                    <a:srgbClr val="2F2F2F"/>
                  </a:solidFill>
                  <a:latin typeface="+mj-lt"/>
                </a:endParaRPr>
              </a:p>
            </p:txBody>
          </p:sp>
          <p:sp>
            <p:nvSpPr>
              <p:cNvPr id="49" name="Rectangle 48">
                <a:extLst>
                  <a:ext uri="{FF2B5EF4-FFF2-40B4-BE49-F238E27FC236}">
                    <a16:creationId xmlns:a16="http://schemas.microsoft.com/office/drawing/2014/main" id="{F75B3B1A-CCD8-4B18-91C8-FC64A7F900ED}"/>
                  </a:ext>
                </a:extLst>
              </p:cNvPr>
              <p:cNvSpPr/>
              <p:nvPr/>
            </p:nvSpPr>
            <p:spPr>
              <a:xfrm>
                <a:off x="6966678" y="3218488"/>
                <a:ext cx="1836000" cy="415498"/>
              </a:xfrm>
              <a:prstGeom prst="rect">
                <a:avLst/>
              </a:prstGeom>
            </p:spPr>
            <p:txBody>
              <a:bodyPr wrap="square" anchor="ctr">
                <a:spAutoFit/>
              </a:bodyPr>
              <a:lstStyle/>
              <a:p>
                <a:pPr fontAlgn="t"/>
                <a:r>
                  <a:rPr lang="en-US" sz="1050">
                    <a:solidFill>
                      <a:srgbClr val="2F2F2F"/>
                    </a:solidFill>
                  </a:rPr>
                  <a:t>recovered from saved meeting time</a:t>
                </a:r>
                <a:r>
                  <a:rPr lang="en-US" sz="1050" baseline="5000">
                    <a:solidFill>
                      <a:srgbClr val="2F2F2F"/>
                    </a:solidFill>
                  </a:rPr>
                  <a:t>3</a:t>
                </a:r>
              </a:p>
            </p:txBody>
          </p:sp>
        </p:grpSp>
      </p:grpSp>
      <p:sp>
        <p:nvSpPr>
          <p:cNvPr id="36" name="TextBox 35">
            <a:extLst>
              <a:ext uri="{FF2B5EF4-FFF2-40B4-BE49-F238E27FC236}">
                <a16:creationId xmlns:a16="http://schemas.microsoft.com/office/drawing/2014/main" id="{BAFF782B-955A-4851-9D10-B13528B1EF71}"/>
              </a:ext>
            </a:extLst>
          </p:cNvPr>
          <p:cNvSpPr txBox="1"/>
          <p:nvPr/>
        </p:nvSpPr>
        <p:spPr>
          <a:xfrm>
            <a:off x="8229600" y="502365"/>
            <a:ext cx="4074891" cy="252441"/>
          </a:xfrm>
          <a:prstGeom prst="rect">
            <a:avLst/>
          </a:prstGeom>
          <a:noFill/>
        </p:spPr>
        <p:txBody>
          <a:bodyPr wrap="square">
            <a:spAutoFit/>
          </a:bodyPr>
          <a:lstStyle/>
          <a:p>
            <a:pPr>
              <a:lnSpc>
                <a:spcPct val="107000"/>
              </a:lnSpc>
              <a:spcAft>
                <a:spcPts val="800"/>
              </a:spcAft>
            </a:pPr>
            <a:r>
              <a:rPr lang="en-US" sz="1050">
                <a:solidFill>
                  <a:srgbClr val="0078D4"/>
                </a:solidFill>
                <a:latin typeface="+mj-lt"/>
                <a:ea typeface="+mj-ea"/>
                <a:cs typeface="Segoe UI Semibold" panose="020B0702040204020203" pitchFamily="34" charset="0"/>
              </a:rPr>
              <a:t>Read the study at </a:t>
            </a:r>
            <a:r>
              <a:rPr lang="en-US" sz="1050">
                <a:solidFill>
                  <a:srgbClr val="0078D4"/>
                </a:solidFill>
                <a:latin typeface="+mj-lt"/>
                <a:ea typeface="+mj-ea"/>
                <a:cs typeface="Segoe UI Semibold" panose="020B0702040204020203" pitchFamily="34" charset="0"/>
                <a:hlinkClick r:id="rId2">
                  <a:extLst>
                    <a:ext uri="{A12FA001-AC4F-418D-AE19-62706E023703}">
                      <ahyp:hlinkClr xmlns:ahyp="http://schemas.microsoft.com/office/drawing/2018/hyperlinkcolor" val="tx"/>
                    </a:ext>
                  </a:extLst>
                </a:hlinkClick>
              </a:rPr>
              <a:t>www.aka.ms/SurfaceIDCWhitepaper</a:t>
            </a:r>
            <a:r>
              <a:rPr lang="en-US" sz="1050">
                <a:solidFill>
                  <a:srgbClr val="0078D4"/>
                </a:solidFill>
                <a:latin typeface="+mj-lt"/>
                <a:ea typeface="+mj-ea"/>
                <a:cs typeface="Segoe UI Semibold" panose="020B0702040204020203" pitchFamily="34" charset="0"/>
              </a:rPr>
              <a:t> </a:t>
            </a:r>
          </a:p>
        </p:txBody>
      </p:sp>
    </p:spTree>
    <p:extLst>
      <p:ext uri="{BB962C8B-B14F-4D97-AF65-F5344CB8AC3E}">
        <p14:creationId xmlns:p14="http://schemas.microsoft.com/office/powerpoint/2010/main" val="3461572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E8AC0A-F812-4B53-B8DB-E74E348F7274}"/>
              </a:ext>
            </a:extLst>
          </p:cNvPr>
          <p:cNvSpPr txBox="1">
            <a:spLocks/>
          </p:cNvSpPr>
          <p:nvPr/>
        </p:nvSpPr>
        <p:spPr>
          <a:xfrm>
            <a:off x="459842" y="492898"/>
            <a:ext cx="5636158" cy="978729"/>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a:solidFill>
                  <a:srgbClr val="2F2F2F"/>
                </a:solidFill>
                <a:latin typeface="Segoe UI Semibold" panose="020B0702040204020203" pitchFamily="34" charset="0"/>
                <a:cs typeface="Segoe UI Semibold" panose="020B0702040204020203" pitchFamily="34" charset="0"/>
              </a:rPr>
              <a:t>Employee experience differentiators | performance</a:t>
            </a:r>
          </a:p>
        </p:txBody>
      </p:sp>
      <p:sp>
        <p:nvSpPr>
          <p:cNvPr id="6" name="Title 1">
            <a:extLst>
              <a:ext uri="{FF2B5EF4-FFF2-40B4-BE49-F238E27FC236}">
                <a16:creationId xmlns:a16="http://schemas.microsoft.com/office/drawing/2014/main" id="{DD0A4625-2102-43BF-81CE-07289FF3D4DF}"/>
              </a:ext>
            </a:extLst>
          </p:cNvPr>
          <p:cNvSpPr txBox="1">
            <a:spLocks/>
          </p:cNvSpPr>
          <p:nvPr/>
        </p:nvSpPr>
        <p:spPr>
          <a:xfrm>
            <a:off x="459842" y="2641136"/>
            <a:ext cx="3171600" cy="943913"/>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lnSpc>
                <a:spcPct val="107000"/>
              </a:lnSpc>
              <a:spcAft>
                <a:spcPts val="800"/>
              </a:spcAft>
            </a:pPr>
            <a:r>
              <a:rPr lang="en-CA" sz="1050">
                <a:solidFill>
                  <a:srgbClr val="0078D4"/>
                </a:solidFill>
                <a:cs typeface="Segoe UI Semibold" panose="020B0702040204020203" pitchFamily="34" charset="0"/>
              </a:rPr>
              <a:t>Microsoft 365 Enterprise collaboration tools</a:t>
            </a:r>
            <a:r>
              <a:rPr lang="en-CA" sz="1050">
                <a:solidFill>
                  <a:srgbClr val="2F2F2F"/>
                </a:solidFill>
                <a:latin typeface="+mn-lt"/>
                <a:cs typeface="Segoe UI Semibold" panose="020B0702040204020203" pitchFamily="34" charset="0"/>
              </a:rPr>
              <a:t>,</a:t>
            </a:r>
            <a:r>
              <a:rPr lang="en-CA" sz="1050" baseline="30000">
                <a:solidFill>
                  <a:srgbClr val="0078D4"/>
                </a:solidFill>
                <a:cs typeface="Segoe UI Semibold" panose="020B0702040204020203" pitchFamily="34" charset="0"/>
              </a:rPr>
              <a:t>1</a:t>
            </a:r>
            <a:r>
              <a:rPr lang="en-CA" sz="1050">
                <a:solidFill>
                  <a:srgbClr val="2F2F2F"/>
                </a:solidFill>
                <a:latin typeface="+mn-lt"/>
                <a:cs typeface="Segoe UI Semibold" panose="020B0702040204020203" pitchFamily="34" charset="0"/>
              </a:rPr>
              <a:t> including Teams, Skype, One-touch meetings, and cloud storage technologies enable higher productivity in a remote or hybrid working environment.</a:t>
            </a:r>
            <a:endParaRPr lang="en-CA" sz="1050" baseline="30000">
              <a:solidFill>
                <a:srgbClr val="2F2F2F"/>
              </a:solidFill>
              <a:latin typeface="+mn-lt"/>
              <a:cs typeface="Segoe UI Semibold" panose="020B0702040204020203" pitchFamily="34" charset="0"/>
            </a:endParaRPr>
          </a:p>
        </p:txBody>
      </p:sp>
      <p:sp>
        <p:nvSpPr>
          <p:cNvPr id="7" name="Title 1">
            <a:extLst>
              <a:ext uri="{FF2B5EF4-FFF2-40B4-BE49-F238E27FC236}">
                <a16:creationId xmlns:a16="http://schemas.microsoft.com/office/drawing/2014/main" id="{20E972C5-216C-440A-8670-9ADF448A5707}"/>
              </a:ext>
            </a:extLst>
          </p:cNvPr>
          <p:cNvSpPr txBox="1">
            <a:spLocks/>
          </p:cNvSpPr>
          <p:nvPr/>
        </p:nvSpPr>
        <p:spPr>
          <a:xfrm>
            <a:off x="459843" y="3705750"/>
            <a:ext cx="3171600" cy="415498"/>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050">
                <a:solidFill>
                  <a:srgbClr val="0078D4"/>
                </a:solidFill>
                <a:cs typeface="Segoe UI Semibold" panose="020B0702040204020203" pitchFamily="34" charset="0"/>
              </a:rPr>
              <a:t>Run applications concurrently </a:t>
            </a:r>
            <a:r>
              <a:rPr lang="en-US" sz="1050">
                <a:solidFill>
                  <a:srgbClr val="2F2F2F"/>
                </a:solidFill>
                <a:latin typeface="+mn-lt"/>
                <a:cs typeface="Segoe UI Semibold" panose="020B0702040204020203" pitchFamily="34" charset="0"/>
              </a:rPr>
              <a:t>with powerful processors from Intel, ARM, and AMD.</a:t>
            </a:r>
          </a:p>
        </p:txBody>
      </p:sp>
      <p:sp>
        <p:nvSpPr>
          <p:cNvPr id="8" name="Title 1">
            <a:extLst>
              <a:ext uri="{FF2B5EF4-FFF2-40B4-BE49-F238E27FC236}">
                <a16:creationId xmlns:a16="http://schemas.microsoft.com/office/drawing/2014/main" id="{FB02DFDA-683F-461C-8329-5F41983B51E9}"/>
              </a:ext>
            </a:extLst>
          </p:cNvPr>
          <p:cNvSpPr txBox="1">
            <a:spLocks/>
          </p:cNvSpPr>
          <p:nvPr/>
        </p:nvSpPr>
        <p:spPr>
          <a:xfrm>
            <a:off x="459843" y="4401917"/>
            <a:ext cx="3171600" cy="415498"/>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050">
                <a:solidFill>
                  <a:srgbClr val="0078D4"/>
                </a:solidFill>
                <a:cs typeface="Segoe UI Semibold" panose="020B0702040204020203" pitchFamily="34" charset="0"/>
              </a:rPr>
              <a:t>Enhanced performance </a:t>
            </a:r>
            <a:r>
              <a:rPr lang="en-US" sz="1050">
                <a:solidFill>
                  <a:srgbClr val="2F2F2F"/>
                </a:solidFill>
                <a:latin typeface="+mn-lt"/>
                <a:cs typeface="Segoe UI Semibold" panose="020B0702040204020203" pitchFamily="34" charset="0"/>
              </a:rPr>
              <a:t>with Intel</a:t>
            </a:r>
            <a:r>
              <a:rPr lang="en-US" sz="1050" baseline="30000">
                <a:solidFill>
                  <a:srgbClr val="2F2F2F"/>
                </a:solidFill>
                <a:latin typeface="+mn-lt"/>
                <a:cs typeface="Segoe UI Semibold" panose="020B0702040204020203" pitchFamily="34" charset="0"/>
              </a:rPr>
              <a:t>®</a:t>
            </a:r>
            <a:r>
              <a:rPr lang="en-US" sz="1050">
                <a:solidFill>
                  <a:srgbClr val="2F2F2F"/>
                </a:solidFill>
                <a:latin typeface="+mn-lt"/>
                <a:cs typeface="Segoe UI Semibold" panose="020B0702040204020203" pitchFamily="34" charset="0"/>
              </a:rPr>
              <a:t> 10th Gen. 10NM quad-core chipsets.</a:t>
            </a:r>
          </a:p>
        </p:txBody>
      </p:sp>
      <p:sp>
        <p:nvSpPr>
          <p:cNvPr id="24" name="Title 1">
            <a:extLst>
              <a:ext uri="{FF2B5EF4-FFF2-40B4-BE49-F238E27FC236}">
                <a16:creationId xmlns:a16="http://schemas.microsoft.com/office/drawing/2014/main" id="{7DB4F78C-A843-45D1-B54E-883D4A752FF4}"/>
              </a:ext>
            </a:extLst>
          </p:cNvPr>
          <p:cNvSpPr txBox="1">
            <a:spLocks/>
          </p:cNvSpPr>
          <p:nvPr/>
        </p:nvSpPr>
        <p:spPr>
          <a:xfrm>
            <a:off x="451677" y="5694018"/>
            <a:ext cx="3639876" cy="937180"/>
          </a:xfrm>
          <a:prstGeom prst="rect">
            <a:avLst/>
          </a:prstGeom>
        </p:spPr>
        <p:txBody>
          <a:bodyPr vert="horz" wrap="square" lIns="91440" tIns="45720" rIns="91440" bIns="45720" rtlCol="0" anchor="b"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CA" sz="600" b="0" i="0" u="none" strike="noStrike">
              <a:effectLst/>
              <a:latin typeface="Segoe UI" panose="020B0502040204020203" pitchFamily="34" charset="0"/>
            </a:endParaRPr>
          </a:p>
          <a:p>
            <a:pPr algn="l">
              <a:defRPr/>
            </a:pPr>
            <a:r>
              <a:rPr lang="en-US" sz="600" baseline="30000">
                <a:latin typeface="Segoe UI" panose="020B0502040204020203" pitchFamily="34" charset="0"/>
                <a:cs typeface="Segoe UI" panose="020B0502040204020203" pitchFamily="34" charset="0"/>
              </a:rPr>
              <a:t>1</a:t>
            </a:r>
            <a:r>
              <a:rPr lang="en-US" sz="600">
                <a:latin typeface="Segoe UI" panose="020B0502040204020203" pitchFamily="34" charset="0"/>
                <a:cs typeface="Segoe UI" panose="020B0502040204020203" pitchFamily="34" charset="0"/>
              </a:rPr>
              <a:t>Software license required for some features. Sold separately.</a:t>
            </a:r>
          </a:p>
          <a:p>
            <a:pPr algn="l">
              <a:defRPr/>
            </a:pPr>
            <a:r>
              <a:rPr lang="en-US" sz="600" baseline="30000">
                <a:latin typeface="Segoe UI" panose="020B0502040204020203" pitchFamily="34" charset="0"/>
                <a:cs typeface="Segoe UI" panose="020B0502040204020203" pitchFamily="34" charset="0"/>
              </a:rPr>
              <a:t>2</a:t>
            </a:r>
            <a:r>
              <a:rPr lang="en-US" sz="600">
                <a:latin typeface="Segoe UI" panose="020B0502040204020203" pitchFamily="34" charset="0"/>
                <a:cs typeface="Segoe UI" panose="020B0502040204020203" pitchFamily="34" charset="0"/>
              </a:rPr>
              <a:t>A Business Value White Paper, commissioned by Microsoft September 2022 | Doc. #US49453722</a:t>
            </a:r>
            <a:endParaRPr lang="en-CA" sz="600">
              <a:latin typeface="Segoe UI" panose="020B0502040204020203" pitchFamily="34" charset="0"/>
              <a:cs typeface="Segoe UI" panose="020B0502040204020203" pitchFamily="34" charset="0"/>
            </a:endParaRPr>
          </a:p>
          <a:p>
            <a:pPr algn="l">
              <a:defRPr/>
            </a:pPr>
            <a:endParaRPr lang="en-CA" sz="700">
              <a:latin typeface="Segoe UI" panose="020B0502040204020203" pitchFamily="34" charset="0"/>
            </a:endParaRPr>
          </a:p>
          <a:p>
            <a:pPr algn="l">
              <a:defRPr/>
            </a:pPr>
            <a:r>
              <a:rPr lang="en-US" sz="600">
                <a:latin typeface="Segoe UI" panose="020B0502040204020203" pitchFamily="34" charset="0"/>
                <a:cs typeface="Segoe UI" panose="020B0502040204020203" pitchFamily="34" charset="0"/>
              </a:rPr>
              <a:t>IDC Research Study conducted from surveys and interviews between December 2021 – February 2022. All respondents were IT decision-makers at large organizations (250-5000+ employees) representing organizations from the United States, Australia, India, Spain, France, United Kingdom, New Zealand, and Germany. Cost &amp; Savings findings based on average cost and time estimates provided directly by respondents; actual costs and savings may vary based on your specific Device Mix and deployment.</a:t>
            </a:r>
          </a:p>
          <a:p>
            <a:pPr algn="l">
              <a:defRPr/>
            </a:pP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For the detailed </a:t>
            </a:r>
            <a:r>
              <a:rPr lang="en-US" sz="600">
                <a:latin typeface="Segoe UI" panose="020B0502040204020203" pitchFamily="34" charset="0"/>
                <a:cs typeface="Segoe UI" panose="020B0502040204020203" pitchFamily="34" charset="0"/>
              </a:rPr>
              <a:t>study</a:t>
            </a: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 </a:t>
            </a:r>
            <a:r>
              <a:rPr lang="en-US" sz="600">
                <a:latin typeface="Segoe UI" panose="020B0502040204020203" pitchFamily="34" charset="0"/>
                <a:cs typeface="Segoe UI" panose="020B0502040204020203" pitchFamily="34" charset="0"/>
              </a:rPr>
              <a:t>click </a:t>
            </a:r>
            <a:r>
              <a:rPr lang="en-US" sz="600">
                <a:latin typeface="Segoe UI" panose="020B0502040204020203" pitchFamily="34" charset="0"/>
                <a:cs typeface="Segoe UI" panose="020B0502040204020203" pitchFamily="34" charset="0"/>
                <a:hlinkClick r:id="" action="ppaction://noaction">
                  <a:extLst>
                    <a:ext uri="{A12FA001-AC4F-418D-AE19-62706E023703}">
                      <ahyp:hlinkClr xmlns:ahyp="http://schemas.microsoft.com/office/drawing/2018/hyperlinkcolor" val="tx"/>
                    </a:ext>
                  </a:extLst>
                </a:hlinkClick>
              </a:rPr>
              <a:t>here</a:t>
            </a:r>
            <a:r>
              <a:rPr lang="en-US" sz="600">
                <a:latin typeface="Segoe UI" panose="020B0502040204020203" pitchFamily="34" charset="0"/>
                <a:cs typeface="Segoe UI" panose="020B0502040204020203" pitchFamily="34" charset="0"/>
              </a:rPr>
              <a:t>.</a:t>
            </a:r>
          </a:p>
        </p:txBody>
      </p:sp>
      <p:grpSp>
        <p:nvGrpSpPr>
          <p:cNvPr id="2" name="Group 1">
            <a:extLst>
              <a:ext uri="{FF2B5EF4-FFF2-40B4-BE49-F238E27FC236}">
                <a16:creationId xmlns:a16="http://schemas.microsoft.com/office/drawing/2014/main" id="{DB18DBC8-21DA-4AD0-ADA5-AA265483D8F9}"/>
              </a:ext>
            </a:extLst>
          </p:cNvPr>
          <p:cNvGrpSpPr/>
          <p:nvPr/>
        </p:nvGrpSpPr>
        <p:grpSpPr>
          <a:xfrm>
            <a:off x="4998570" y="2507807"/>
            <a:ext cx="7193430" cy="3716060"/>
            <a:chOff x="4998570" y="2507807"/>
            <a:chExt cx="7193430" cy="3716060"/>
          </a:xfrm>
        </p:grpSpPr>
        <p:sp>
          <p:nvSpPr>
            <p:cNvPr id="20" name="Freeform: Shape 19">
              <a:extLst>
                <a:ext uri="{FF2B5EF4-FFF2-40B4-BE49-F238E27FC236}">
                  <a16:creationId xmlns:a16="http://schemas.microsoft.com/office/drawing/2014/main" id="{3A8D9535-5998-4709-BB2C-692343FBD351}"/>
                </a:ext>
              </a:extLst>
            </p:cNvPr>
            <p:cNvSpPr/>
            <p:nvPr/>
          </p:nvSpPr>
          <p:spPr>
            <a:xfrm>
              <a:off x="4998570" y="2507807"/>
              <a:ext cx="7193430" cy="3716060"/>
            </a:xfrm>
            <a:custGeom>
              <a:avLst/>
              <a:gdLst>
                <a:gd name="connsiteX0" fmla="*/ 393754 w 7193430"/>
                <a:gd name="connsiteY0" fmla="*/ 0 h 3716060"/>
                <a:gd name="connsiteX1" fmla="*/ 7193430 w 7193430"/>
                <a:gd name="connsiteY1" fmla="*/ 0 h 3716060"/>
                <a:gd name="connsiteX2" fmla="*/ 7193430 w 7193430"/>
                <a:gd name="connsiteY2" fmla="*/ 3716060 h 3716060"/>
                <a:gd name="connsiteX3" fmla="*/ 393754 w 7193430"/>
                <a:gd name="connsiteY3" fmla="*/ 3716060 h 3716060"/>
                <a:gd name="connsiteX4" fmla="*/ 0 w 7193430"/>
                <a:gd name="connsiteY4" fmla="*/ 3322306 h 3716060"/>
                <a:gd name="connsiteX5" fmla="*/ 0 w 7193430"/>
                <a:gd name="connsiteY5" fmla="*/ 393754 h 3716060"/>
                <a:gd name="connsiteX6" fmla="*/ 393754 w 7193430"/>
                <a:gd name="connsiteY6" fmla="*/ 0 h 371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3430" h="3716060">
                  <a:moveTo>
                    <a:pt x="393754" y="0"/>
                  </a:moveTo>
                  <a:lnTo>
                    <a:pt x="7193430" y="0"/>
                  </a:lnTo>
                  <a:lnTo>
                    <a:pt x="7193430" y="3716060"/>
                  </a:lnTo>
                  <a:lnTo>
                    <a:pt x="393754" y="3716060"/>
                  </a:lnTo>
                  <a:cubicBezTo>
                    <a:pt x="176290" y="3716060"/>
                    <a:pt x="0" y="3539770"/>
                    <a:pt x="0" y="3322306"/>
                  </a:cubicBezTo>
                  <a:lnTo>
                    <a:pt x="0" y="393754"/>
                  </a:lnTo>
                  <a:cubicBezTo>
                    <a:pt x="0" y="176290"/>
                    <a:pt x="176290" y="0"/>
                    <a:pt x="393754" y="0"/>
                  </a:cubicBezTo>
                  <a:close/>
                </a:path>
              </a:pathLst>
            </a:custGeom>
            <a:solidFill>
              <a:schemeClr val="bg1"/>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CA"/>
            </a:p>
          </p:txBody>
        </p:sp>
        <p:sp>
          <p:nvSpPr>
            <p:cNvPr id="14" name="TextBox 13">
              <a:extLst>
                <a:ext uri="{FF2B5EF4-FFF2-40B4-BE49-F238E27FC236}">
                  <a16:creationId xmlns:a16="http://schemas.microsoft.com/office/drawing/2014/main" id="{B81CE337-589B-4B7A-978B-67C41EE17D90}"/>
                </a:ext>
              </a:extLst>
            </p:cNvPr>
            <p:cNvSpPr txBox="1"/>
            <p:nvPr/>
          </p:nvSpPr>
          <p:spPr>
            <a:xfrm>
              <a:off x="5557810" y="3164627"/>
              <a:ext cx="1254040" cy="523220"/>
            </a:xfrm>
            <a:prstGeom prst="rect">
              <a:avLst/>
            </a:prstGeom>
            <a:noFill/>
          </p:spPr>
          <p:txBody>
            <a:bodyPr wrap="square" rtlCol="0" anchor="ctr">
              <a:spAutoFit/>
            </a:bodyPr>
            <a:lstStyle/>
            <a:p>
              <a:pPr algn="ctr"/>
              <a:r>
                <a:rPr lang="en-CA" sz="2800" spc="-100">
                  <a:solidFill>
                    <a:srgbClr val="2F2F2F"/>
                  </a:solidFill>
                  <a:latin typeface="+mj-lt"/>
                </a:rPr>
                <a:t>11.6 </a:t>
              </a:r>
              <a:r>
                <a:rPr lang="en-CA" spc="-100">
                  <a:solidFill>
                    <a:srgbClr val="2F2F2F"/>
                  </a:solidFill>
                  <a:latin typeface="+mj-lt"/>
                </a:rPr>
                <a:t>HRS</a:t>
              </a:r>
              <a:endParaRPr lang="en-CA" sz="4800" spc="-100">
                <a:solidFill>
                  <a:srgbClr val="2F2F2F"/>
                </a:solidFill>
                <a:latin typeface="+mj-lt"/>
              </a:endParaRPr>
            </a:p>
          </p:txBody>
        </p:sp>
        <p:sp>
          <p:nvSpPr>
            <p:cNvPr id="15" name="Rectangle 14">
              <a:extLst>
                <a:ext uri="{FF2B5EF4-FFF2-40B4-BE49-F238E27FC236}">
                  <a16:creationId xmlns:a16="http://schemas.microsoft.com/office/drawing/2014/main" id="{10BCD234-33EF-4ACF-877F-66E3B8039437}"/>
                </a:ext>
              </a:extLst>
            </p:cNvPr>
            <p:cNvSpPr/>
            <p:nvPr/>
          </p:nvSpPr>
          <p:spPr>
            <a:xfrm>
              <a:off x="6966678" y="3137696"/>
              <a:ext cx="1836000" cy="577081"/>
            </a:xfrm>
            <a:prstGeom prst="rect">
              <a:avLst/>
            </a:prstGeom>
          </p:spPr>
          <p:txBody>
            <a:bodyPr wrap="square" anchor="ctr">
              <a:spAutoFit/>
            </a:bodyPr>
            <a:lstStyle/>
            <a:p>
              <a:pPr fontAlgn="t"/>
              <a:r>
                <a:rPr lang="en-US" sz="1050">
                  <a:solidFill>
                    <a:srgbClr val="2F2F2F"/>
                  </a:solidFill>
                </a:rPr>
                <a:t>saved yearly per user through increased mobility and capability</a:t>
              </a:r>
              <a:r>
                <a:rPr lang="en-US" sz="1050" baseline="5000">
                  <a:solidFill>
                    <a:srgbClr val="2F2F2F"/>
                  </a:solidFill>
                </a:rPr>
                <a:t>2</a:t>
              </a:r>
            </a:p>
          </p:txBody>
        </p:sp>
        <p:sp>
          <p:nvSpPr>
            <p:cNvPr id="19" name="Rectangle 18">
              <a:extLst>
                <a:ext uri="{FF2B5EF4-FFF2-40B4-BE49-F238E27FC236}">
                  <a16:creationId xmlns:a16="http://schemas.microsoft.com/office/drawing/2014/main" id="{604A5530-A87C-4E6D-991F-6E43428FCB75}"/>
                </a:ext>
              </a:extLst>
            </p:cNvPr>
            <p:cNvSpPr/>
            <p:nvPr/>
          </p:nvSpPr>
          <p:spPr>
            <a:xfrm>
              <a:off x="6966680" y="4984418"/>
              <a:ext cx="1836000" cy="577081"/>
            </a:xfrm>
            <a:prstGeom prst="rect">
              <a:avLst/>
            </a:prstGeom>
          </p:spPr>
          <p:txBody>
            <a:bodyPr wrap="square" anchor="ctr">
              <a:spAutoFit/>
            </a:bodyPr>
            <a:lstStyle/>
            <a:p>
              <a:pPr fontAlgn="t"/>
              <a:r>
                <a:rPr lang="en-US" sz="1050">
                  <a:solidFill>
                    <a:srgbClr val="2F2F2F"/>
                  </a:solidFill>
                </a:rPr>
                <a:t>gained yearly per user due to reduced time lost to helpdesk issues</a:t>
              </a:r>
              <a:r>
                <a:rPr lang="en-US" sz="1050" baseline="5000">
                  <a:solidFill>
                    <a:srgbClr val="2F2F2F"/>
                  </a:solidFill>
                </a:rPr>
                <a:t>2</a:t>
              </a:r>
            </a:p>
          </p:txBody>
        </p:sp>
        <p:sp>
          <p:nvSpPr>
            <p:cNvPr id="27" name="Title 1">
              <a:extLst>
                <a:ext uri="{FF2B5EF4-FFF2-40B4-BE49-F238E27FC236}">
                  <a16:creationId xmlns:a16="http://schemas.microsoft.com/office/drawing/2014/main" id="{69765824-22F4-4059-8F73-43308C1CFE0F}"/>
                </a:ext>
              </a:extLst>
            </p:cNvPr>
            <p:cNvSpPr txBox="1">
              <a:spLocks/>
            </p:cNvSpPr>
            <p:nvPr/>
          </p:nvSpPr>
          <p:spPr>
            <a:xfrm>
              <a:off x="9443801" y="5011349"/>
              <a:ext cx="2360850" cy="523220"/>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400">
                  <a:solidFill>
                    <a:srgbClr val="2F2F2F"/>
                  </a:solidFill>
                  <a:latin typeface="+mn-lt"/>
                  <a:cs typeface="Segoe UI Semibold" panose="020B0702040204020203" pitchFamily="34" charset="0"/>
                </a:rPr>
                <a:t>Parallel application processing</a:t>
              </a:r>
              <a:endParaRPr lang="en-US" sz="1400" baseline="30000">
                <a:solidFill>
                  <a:srgbClr val="2F2F2F"/>
                </a:solidFill>
                <a:latin typeface="+mn-lt"/>
                <a:cs typeface="Segoe UI Semibold" panose="020B0702040204020203" pitchFamily="34" charset="0"/>
              </a:endParaRPr>
            </a:p>
          </p:txBody>
        </p:sp>
        <p:sp>
          <p:nvSpPr>
            <p:cNvPr id="26" name="Title 1">
              <a:extLst>
                <a:ext uri="{FF2B5EF4-FFF2-40B4-BE49-F238E27FC236}">
                  <a16:creationId xmlns:a16="http://schemas.microsoft.com/office/drawing/2014/main" id="{752F147A-8AE1-4957-994B-645CC834B6EB}"/>
                </a:ext>
              </a:extLst>
            </p:cNvPr>
            <p:cNvSpPr txBox="1">
              <a:spLocks/>
            </p:cNvSpPr>
            <p:nvPr/>
          </p:nvSpPr>
          <p:spPr>
            <a:xfrm>
              <a:off x="9443801" y="3164627"/>
              <a:ext cx="1728553" cy="523220"/>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400">
                  <a:solidFill>
                    <a:srgbClr val="2F2F2F"/>
                  </a:solidFill>
                  <a:latin typeface="+mn-lt"/>
                  <a:cs typeface="Segoe UI Semibold" panose="020B0702040204020203" pitchFamily="34" charset="0"/>
                </a:rPr>
                <a:t>Touchscreen, pen and keyboard</a:t>
              </a:r>
              <a:r>
                <a:rPr lang="en-US" sz="1400" baseline="30000">
                  <a:solidFill>
                    <a:srgbClr val="2F2F2F"/>
                  </a:solidFill>
                  <a:latin typeface="+mn-lt"/>
                  <a:cs typeface="Segoe UI Semibold" panose="020B0702040204020203" pitchFamily="34" charset="0"/>
                </a:rPr>
                <a:t>1</a:t>
              </a:r>
            </a:p>
          </p:txBody>
        </p:sp>
        <p:cxnSp>
          <p:nvCxnSpPr>
            <p:cNvPr id="33" name="Straight Connector 32">
              <a:extLst>
                <a:ext uri="{FF2B5EF4-FFF2-40B4-BE49-F238E27FC236}">
                  <a16:creationId xmlns:a16="http://schemas.microsoft.com/office/drawing/2014/main" id="{57CB7D71-3F6E-4C5B-B2CB-0CC6B3908608}"/>
                </a:ext>
              </a:extLst>
            </p:cNvPr>
            <p:cNvCxnSpPr>
              <a:cxnSpLocks/>
            </p:cNvCxnSpPr>
            <p:nvPr/>
          </p:nvCxnSpPr>
          <p:spPr>
            <a:xfrm flipV="1">
              <a:off x="5584704" y="4419697"/>
              <a:ext cx="6048000" cy="0"/>
            </a:xfrm>
            <a:prstGeom prst="line">
              <a:avLst/>
            </a:prstGeom>
            <a:ln w="3175">
              <a:solidFill>
                <a:srgbClr val="50505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0C1B07C-1FCF-4F55-A301-03646A5CC364}"/>
                </a:ext>
              </a:extLst>
            </p:cNvPr>
            <p:cNvSpPr txBox="1"/>
            <p:nvPr/>
          </p:nvSpPr>
          <p:spPr>
            <a:xfrm>
              <a:off x="5557810" y="5011349"/>
              <a:ext cx="1147354" cy="523220"/>
            </a:xfrm>
            <a:prstGeom prst="rect">
              <a:avLst/>
            </a:prstGeom>
            <a:noFill/>
          </p:spPr>
          <p:txBody>
            <a:bodyPr wrap="square" rtlCol="0" anchor="ctr">
              <a:spAutoFit/>
            </a:bodyPr>
            <a:lstStyle/>
            <a:p>
              <a:pPr algn="ctr"/>
              <a:r>
                <a:rPr lang="en-CA" sz="2800" spc="-100">
                  <a:solidFill>
                    <a:srgbClr val="2F2F2F"/>
                  </a:solidFill>
                  <a:latin typeface="+mj-lt"/>
                </a:rPr>
                <a:t>5.5 </a:t>
              </a:r>
              <a:r>
                <a:rPr lang="en-CA" spc="-100">
                  <a:solidFill>
                    <a:srgbClr val="2F2F2F"/>
                  </a:solidFill>
                  <a:latin typeface="+mj-lt"/>
                </a:rPr>
                <a:t>HRS</a:t>
              </a:r>
              <a:endParaRPr lang="en-CA" sz="4800" spc="-100">
                <a:solidFill>
                  <a:srgbClr val="2F2F2F"/>
                </a:solidFill>
                <a:latin typeface="+mj-lt"/>
              </a:endParaRPr>
            </a:p>
          </p:txBody>
        </p:sp>
        <p:sp>
          <p:nvSpPr>
            <p:cNvPr id="42" name="FingerInking_ED5F" title="Icon of a closed hand with one finger pointed and a curved line below the finger">
              <a:extLst>
                <a:ext uri="{FF2B5EF4-FFF2-40B4-BE49-F238E27FC236}">
                  <a16:creationId xmlns:a16="http://schemas.microsoft.com/office/drawing/2014/main" id="{7EF2EA06-C42D-4B70-885B-E6764331AF41}"/>
                </a:ext>
              </a:extLst>
            </p:cNvPr>
            <p:cNvSpPr>
              <a:spLocks noChangeAspect="1" noEditPoints="1"/>
            </p:cNvSpPr>
            <p:nvPr/>
          </p:nvSpPr>
          <p:spPr bwMode="auto">
            <a:xfrm>
              <a:off x="9001042" y="3282237"/>
              <a:ext cx="287931" cy="288000"/>
            </a:xfrm>
            <a:custGeom>
              <a:avLst/>
              <a:gdLst>
                <a:gd name="T0" fmla="*/ 2250 w 3750"/>
                <a:gd name="T1" fmla="*/ 1219 h 3750"/>
                <a:gd name="T2" fmla="*/ 2250 w 3750"/>
                <a:gd name="T3" fmla="*/ 1500 h 3750"/>
                <a:gd name="T4" fmla="*/ 2250 w 3750"/>
                <a:gd name="T5" fmla="*/ 250 h 3750"/>
                <a:gd name="T6" fmla="*/ 2000 w 3750"/>
                <a:gd name="T7" fmla="*/ 0 h 3750"/>
                <a:gd name="T8" fmla="*/ 1750 w 3750"/>
                <a:gd name="T9" fmla="*/ 250 h 3750"/>
                <a:gd name="T10" fmla="*/ 1750 w 3750"/>
                <a:gd name="T11" fmla="*/ 267 h 3750"/>
                <a:gd name="T12" fmla="*/ 1750 w 3750"/>
                <a:gd name="T13" fmla="*/ 2287 h 3750"/>
                <a:gd name="T14" fmla="*/ 1599 w 3750"/>
                <a:gd name="T15" fmla="*/ 2349 h 3750"/>
                <a:gd name="T16" fmla="*/ 1328 w 3750"/>
                <a:gd name="T17" fmla="*/ 2078 h 3750"/>
                <a:gd name="T18" fmla="*/ 953 w 3750"/>
                <a:gd name="T19" fmla="*/ 2078 h 3750"/>
                <a:gd name="T20" fmla="*/ 953 w 3750"/>
                <a:gd name="T21" fmla="*/ 2453 h 3750"/>
                <a:gd name="T22" fmla="*/ 1875 w 3750"/>
                <a:gd name="T23" fmla="*/ 3375 h 3750"/>
                <a:gd name="T24" fmla="*/ 2750 w 3750"/>
                <a:gd name="T25" fmla="*/ 3750 h 3750"/>
                <a:gd name="T26" fmla="*/ 3750 w 3750"/>
                <a:gd name="T27" fmla="*/ 2750 h 3750"/>
                <a:gd name="T28" fmla="*/ 3750 w 3750"/>
                <a:gd name="T29" fmla="*/ 1789 h 3750"/>
                <a:gd name="T30" fmla="*/ 3561 w 3750"/>
                <a:gd name="T31" fmla="*/ 1546 h 3750"/>
                <a:gd name="T32" fmla="*/ 2250 w 3750"/>
                <a:gd name="T33" fmla="*/ 1219 h 3750"/>
                <a:gd name="T34" fmla="*/ 2250 w 3750"/>
                <a:gd name="T35" fmla="*/ 250 h 3750"/>
                <a:gd name="T36" fmla="*/ 1291 w 3750"/>
                <a:gd name="T37" fmla="*/ 500 h 3750"/>
                <a:gd name="T38" fmla="*/ 500 w 3750"/>
                <a:gd name="T39" fmla="*/ 500 h 3750"/>
                <a:gd name="T40" fmla="*/ 500 w 3750"/>
                <a:gd name="T41" fmla="*/ 500 h 3750"/>
                <a:gd name="T42" fmla="*/ 0 w 3750"/>
                <a:gd name="T43" fmla="*/ 1000 h 3750"/>
                <a:gd name="T44" fmla="*/ 500 w 3750"/>
                <a:gd name="T45" fmla="*/ 1500 h 3750"/>
                <a:gd name="T46" fmla="*/ 2699 w 3750"/>
                <a:gd name="T47" fmla="*/ 500 h 3750"/>
                <a:gd name="T48" fmla="*/ 3000 w 3750"/>
                <a:gd name="T49" fmla="*/ 500 h 3750"/>
                <a:gd name="T50" fmla="*/ 3000 w 3750"/>
                <a:gd name="T51" fmla="*/ 500 h 3750"/>
                <a:gd name="T52" fmla="*/ 3250 w 3750"/>
                <a:gd name="T53" fmla="*/ 250 h 3750"/>
                <a:gd name="T54" fmla="*/ 3000 w 3750"/>
                <a:gd name="T55" fmla="*/ 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50" h="3750">
                  <a:moveTo>
                    <a:pt x="2250" y="1219"/>
                  </a:moveTo>
                  <a:cubicBezTo>
                    <a:pt x="2250" y="1500"/>
                    <a:pt x="2250" y="1500"/>
                    <a:pt x="2250" y="1500"/>
                  </a:cubicBezTo>
                  <a:moveTo>
                    <a:pt x="2250" y="250"/>
                  </a:moveTo>
                  <a:cubicBezTo>
                    <a:pt x="2250" y="112"/>
                    <a:pt x="2138" y="0"/>
                    <a:pt x="2000" y="0"/>
                  </a:cubicBezTo>
                  <a:cubicBezTo>
                    <a:pt x="1862" y="0"/>
                    <a:pt x="1750" y="112"/>
                    <a:pt x="1750" y="250"/>
                  </a:cubicBezTo>
                  <a:cubicBezTo>
                    <a:pt x="1750" y="250"/>
                    <a:pt x="1750" y="256"/>
                    <a:pt x="1750" y="267"/>
                  </a:cubicBezTo>
                  <a:cubicBezTo>
                    <a:pt x="1750" y="436"/>
                    <a:pt x="1750" y="1804"/>
                    <a:pt x="1750" y="2287"/>
                  </a:cubicBezTo>
                  <a:cubicBezTo>
                    <a:pt x="1750" y="2366"/>
                    <a:pt x="1654" y="2404"/>
                    <a:pt x="1599" y="2349"/>
                  </a:cubicBezTo>
                  <a:cubicBezTo>
                    <a:pt x="1328" y="2078"/>
                    <a:pt x="1328" y="2078"/>
                    <a:pt x="1328" y="2078"/>
                  </a:cubicBezTo>
                  <a:cubicBezTo>
                    <a:pt x="1224" y="1974"/>
                    <a:pt x="1056" y="1974"/>
                    <a:pt x="953" y="2078"/>
                  </a:cubicBezTo>
                  <a:cubicBezTo>
                    <a:pt x="849" y="2181"/>
                    <a:pt x="849" y="2349"/>
                    <a:pt x="953" y="2453"/>
                  </a:cubicBezTo>
                  <a:cubicBezTo>
                    <a:pt x="1875" y="3375"/>
                    <a:pt x="1875" y="3375"/>
                    <a:pt x="1875" y="3375"/>
                  </a:cubicBezTo>
                  <a:cubicBezTo>
                    <a:pt x="2099" y="3607"/>
                    <a:pt x="2408" y="3750"/>
                    <a:pt x="2750" y="3750"/>
                  </a:cubicBezTo>
                  <a:cubicBezTo>
                    <a:pt x="3303" y="3750"/>
                    <a:pt x="3750" y="3303"/>
                    <a:pt x="3750" y="2750"/>
                  </a:cubicBezTo>
                  <a:cubicBezTo>
                    <a:pt x="3750" y="1789"/>
                    <a:pt x="3750" y="1789"/>
                    <a:pt x="3750" y="1789"/>
                  </a:cubicBezTo>
                  <a:cubicBezTo>
                    <a:pt x="3750" y="1674"/>
                    <a:pt x="3672" y="1574"/>
                    <a:pt x="3561" y="1546"/>
                  </a:cubicBezTo>
                  <a:cubicBezTo>
                    <a:pt x="2250" y="1219"/>
                    <a:pt x="2250" y="1219"/>
                    <a:pt x="2250" y="1219"/>
                  </a:cubicBezTo>
                  <a:lnTo>
                    <a:pt x="2250" y="250"/>
                  </a:lnTo>
                  <a:close/>
                  <a:moveTo>
                    <a:pt x="1291" y="500"/>
                  </a:moveTo>
                  <a:cubicBezTo>
                    <a:pt x="500" y="500"/>
                    <a:pt x="500" y="500"/>
                    <a:pt x="500" y="500"/>
                  </a:cubicBezTo>
                  <a:cubicBezTo>
                    <a:pt x="500" y="500"/>
                    <a:pt x="500" y="500"/>
                    <a:pt x="500" y="500"/>
                  </a:cubicBezTo>
                  <a:cubicBezTo>
                    <a:pt x="224" y="500"/>
                    <a:pt x="0" y="724"/>
                    <a:pt x="0" y="1000"/>
                  </a:cubicBezTo>
                  <a:cubicBezTo>
                    <a:pt x="0" y="1276"/>
                    <a:pt x="224" y="1500"/>
                    <a:pt x="500" y="1500"/>
                  </a:cubicBezTo>
                  <a:moveTo>
                    <a:pt x="2699" y="500"/>
                  </a:moveTo>
                  <a:cubicBezTo>
                    <a:pt x="3000" y="500"/>
                    <a:pt x="3000" y="500"/>
                    <a:pt x="3000" y="500"/>
                  </a:cubicBezTo>
                  <a:cubicBezTo>
                    <a:pt x="3000" y="500"/>
                    <a:pt x="3000" y="500"/>
                    <a:pt x="3000" y="500"/>
                  </a:cubicBezTo>
                  <a:cubicBezTo>
                    <a:pt x="3138" y="500"/>
                    <a:pt x="3250" y="388"/>
                    <a:pt x="3250" y="250"/>
                  </a:cubicBezTo>
                  <a:cubicBezTo>
                    <a:pt x="3250" y="112"/>
                    <a:pt x="3138" y="0"/>
                    <a:pt x="3000" y="0"/>
                  </a:cubicBezTo>
                </a:path>
              </a:pathLst>
            </a:custGeom>
            <a:noFill/>
            <a:ln w="11430"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43" name="document_4" title="Icon of two documents side by side">
              <a:extLst>
                <a:ext uri="{FF2B5EF4-FFF2-40B4-BE49-F238E27FC236}">
                  <a16:creationId xmlns:a16="http://schemas.microsoft.com/office/drawing/2014/main" id="{903A39EC-08DF-4D30-B8F9-62F8CDAF3226}"/>
                </a:ext>
              </a:extLst>
            </p:cNvPr>
            <p:cNvSpPr>
              <a:spLocks noChangeAspect="1" noEditPoints="1"/>
            </p:cNvSpPr>
            <p:nvPr/>
          </p:nvSpPr>
          <p:spPr bwMode="auto">
            <a:xfrm>
              <a:off x="9000133" y="5152228"/>
              <a:ext cx="396000" cy="241463"/>
            </a:xfrm>
            <a:custGeom>
              <a:avLst/>
              <a:gdLst>
                <a:gd name="T0" fmla="*/ 0 w 246"/>
                <a:gd name="T1" fmla="*/ 99 h 150"/>
                <a:gd name="T2" fmla="*/ 0 w 246"/>
                <a:gd name="T3" fmla="*/ 50 h 150"/>
                <a:gd name="T4" fmla="*/ 49 w 246"/>
                <a:gd name="T5" fmla="*/ 0 h 150"/>
                <a:gd name="T6" fmla="*/ 99 w 246"/>
                <a:gd name="T7" fmla="*/ 0 h 150"/>
                <a:gd name="T8" fmla="*/ 99 w 246"/>
                <a:gd name="T9" fmla="*/ 150 h 150"/>
                <a:gd name="T10" fmla="*/ 0 w 246"/>
                <a:gd name="T11" fmla="*/ 150 h 150"/>
                <a:gd name="T12" fmla="*/ 0 w 246"/>
                <a:gd name="T13" fmla="*/ 99 h 150"/>
                <a:gd name="T14" fmla="*/ 0 w 246"/>
                <a:gd name="T15" fmla="*/ 50 h 150"/>
                <a:gd name="T16" fmla="*/ 49 w 246"/>
                <a:gd name="T17" fmla="*/ 50 h 150"/>
                <a:gd name="T18" fmla="*/ 49 w 246"/>
                <a:gd name="T19" fmla="*/ 0 h 150"/>
                <a:gd name="T20" fmla="*/ 246 w 246"/>
                <a:gd name="T21" fmla="*/ 96 h 150"/>
                <a:gd name="T22" fmla="*/ 246 w 246"/>
                <a:gd name="T23" fmla="*/ 50 h 150"/>
                <a:gd name="T24" fmla="*/ 197 w 246"/>
                <a:gd name="T25" fmla="*/ 0 h 150"/>
                <a:gd name="T26" fmla="*/ 147 w 246"/>
                <a:gd name="T27" fmla="*/ 0 h 150"/>
                <a:gd name="T28" fmla="*/ 147 w 246"/>
                <a:gd name="T29" fmla="*/ 150 h 150"/>
                <a:gd name="T30" fmla="*/ 246 w 246"/>
                <a:gd name="T31" fmla="*/ 150 h 150"/>
                <a:gd name="T32" fmla="*/ 246 w 246"/>
                <a:gd name="T33" fmla="*/ 96 h 150"/>
                <a:gd name="T34" fmla="*/ 196 w 246"/>
                <a:gd name="T35" fmla="*/ 0 h 150"/>
                <a:gd name="T36" fmla="*/ 196 w 246"/>
                <a:gd name="T37" fmla="*/ 50 h 150"/>
                <a:gd name="T38" fmla="*/ 246 w 246"/>
                <a:gd name="T39" fmla="*/ 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50">
                  <a:moveTo>
                    <a:pt x="0" y="99"/>
                  </a:moveTo>
                  <a:lnTo>
                    <a:pt x="0" y="50"/>
                  </a:lnTo>
                  <a:lnTo>
                    <a:pt x="49" y="0"/>
                  </a:lnTo>
                  <a:lnTo>
                    <a:pt x="99" y="0"/>
                  </a:lnTo>
                  <a:lnTo>
                    <a:pt x="99" y="150"/>
                  </a:lnTo>
                  <a:lnTo>
                    <a:pt x="0" y="150"/>
                  </a:lnTo>
                  <a:lnTo>
                    <a:pt x="0" y="99"/>
                  </a:lnTo>
                  <a:moveTo>
                    <a:pt x="0" y="50"/>
                  </a:moveTo>
                  <a:lnTo>
                    <a:pt x="49" y="50"/>
                  </a:lnTo>
                  <a:lnTo>
                    <a:pt x="49" y="0"/>
                  </a:lnTo>
                  <a:moveTo>
                    <a:pt x="246" y="96"/>
                  </a:moveTo>
                  <a:lnTo>
                    <a:pt x="246" y="50"/>
                  </a:lnTo>
                  <a:lnTo>
                    <a:pt x="197" y="0"/>
                  </a:lnTo>
                  <a:lnTo>
                    <a:pt x="147" y="0"/>
                  </a:lnTo>
                  <a:lnTo>
                    <a:pt x="147" y="150"/>
                  </a:lnTo>
                  <a:lnTo>
                    <a:pt x="246" y="150"/>
                  </a:lnTo>
                  <a:lnTo>
                    <a:pt x="246" y="96"/>
                  </a:lnTo>
                  <a:moveTo>
                    <a:pt x="196" y="0"/>
                  </a:moveTo>
                  <a:lnTo>
                    <a:pt x="196" y="50"/>
                  </a:lnTo>
                  <a:lnTo>
                    <a:pt x="246" y="50"/>
                  </a:lnTo>
                </a:path>
              </a:pathLst>
            </a:custGeom>
            <a:noFill/>
            <a:ln w="11430"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grpSp>
      <p:sp>
        <p:nvSpPr>
          <p:cNvPr id="18" name="TextBox 17">
            <a:extLst>
              <a:ext uri="{FF2B5EF4-FFF2-40B4-BE49-F238E27FC236}">
                <a16:creationId xmlns:a16="http://schemas.microsoft.com/office/drawing/2014/main" id="{FBD54723-7406-4055-8370-1549BF3602D5}"/>
              </a:ext>
            </a:extLst>
          </p:cNvPr>
          <p:cNvSpPr txBox="1"/>
          <p:nvPr/>
        </p:nvSpPr>
        <p:spPr>
          <a:xfrm>
            <a:off x="8229600" y="502365"/>
            <a:ext cx="4074891" cy="252441"/>
          </a:xfrm>
          <a:prstGeom prst="rect">
            <a:avLst/>
          </a:prstGeom>
          <a:noFill/>
        </p:spPr>
        <p:txBody>
          <a:bodyPr wrap="square">
            <a:spAutoFit/>
          </a:bodyPr>
          <a:lstStyle/>
          <a:p>
            <a:pPr>
              <a:lnSpc>
                <a:spcPct val="107000"/>
              </a:lnSpc>
              <a:spcAft>
                <a:spcPts val="800"/>
              </a:spcAft>
            </a:pPr>
            <a:r>
              <a:rPr lang="en-US" sz="1050">
                <a:solidFill>
                  <a:srgbClr val="0078D4"/>
                </a:solidFill>
                <a:latin typeface="+mj-lt"/>
                <a:ea typeface="+mj-ea"/>
                <a:cs typeface="Segoe UI Semibold" panose="020B0702040204020203" pitchFamily="34" charset="0"/>
              </a:rPr>
              <a:t>Read the study at </a:t>
            </a:r>
            <a:r>
              <a:rPr lang="en-US" sz="1050">
                <a:solidFill>
                  <a:srgbClr val="0078D4"/>
                </a:solidFill>
                <a:latin typeface="+mj-lt"/>
                <a:ea typeface="+mj-ea"/>
                <a:cs typeface="Segoe UI Semibold" panose="020B0702040204020203" pitchFamily="34" charset="0"/>
                <a:hlinkClick r:id="rId3">
                  <a:extLst>
                    <a:ext uri="{A12FA001-AC4F-418D-AE19-62706E023703}">
                      <ahyp:hlinkClr xmlns:ahyp="http://schemas.microsoft.com/office/drawing/2018/hyperlinkcolor" val="tx"/>
                    </a:ext>
                  </a:extLst>
                </a:hlinkClick>
              </a:rPr>
              <a:t>www.aka.ms/SurfaceIDCWhitepaper</a:t>
            </a:r>
            <a:r>
              <a:rPr lang="en-US" sz="1050">
                <a:solidFill>
                  <a:srgbClr val="0078D4"/>
                </a:solidFill>
                <a:latin typeface="+mj-lt"/>
                <a:ea typeface="+mj-ea"/>
                <a:cs typeface="Segoe UI Semibold" panose="020B0702040204020203" pitchFamily="34" charset="0"/>
              </a:rPr>
              <a:t> </a:t>
            </a:r>
          </a:p>
        </p:txBody>
      </p:sp>
    </p:spTree>
    <p:extLst>
      <p:ext uri="{BB962C8B-B14F-4D97-AF65-F5344CB8AC3E}">
        <p14:creationId xmlns:p14="http://schemas.microsoft.com/office/powerpoint/2010/main" val="666807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4" name="Group 3" hidden="1">
            <a:extLst>
              <a:ext uri="{FF2B5EF4-FFF2-40B4-BE49-F238E27FC236}">
                <a16:creationId xmlns:a16="http://schemas.microsoft.com/office/drawing/2014/main" id="{61D31970-889D-43F1-A5CB-21775B4CDEDB}"/>
              </a:ext>
            </a:extLst>
          </p:cNvPr>
          <p:cNvGrpSpPr/>
          <p:nvPr/>
        </p:nvGrpSpPr>
        <p:grpSpPr>
          <a:xfrm>
            <a:off x="4283693" y="1619777"/>
            <a:ext cx="3624613" cy="3618446"/>
            <a:chOff x="4283693" y="1619777"/>
            <a:chExt cx="3624613" cy="3618446"/>
          </a:xfrm>
        </p:grpSpPr>
        <p:sp>
          <p:nvSpPr>
            <p:cNvPr id="14" name="Rectangle 13">
              <a:extLst>
                <a:ext uri="{FF2B5EF4-FFF2-40B4-BE49-F238E27FC236}">
                  <a16:creationId xmlns:a16="http://schemas.microsoft.com/office/drawing/2014/main" id="{8D0DC9F0-BFF2-4FB3-9B83-90B5FA0B7E2C}"/>
                </a:ext>
              </a:extLst>
            </p:cNvPr>
            <p:cNvSpPr/>
            <p:nvPr/>
          </p:nvSpPr>
          <p:spPr>
            <a:xfrm>
              <a:off x="4283693" y="1619777"/>
              <a:ext cx="1745100" cy="1745329"/>
            </a:xfrm>
            <a:prstGeom prst="rect">
              <a:avLst/>
            </a:prstGeom>
            <a:solidFill>
              <a:srgbClr val="2F2F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A95EE91A-0DB4-45B3-8DDB-811711A11FF4}"/>
                </a:ext>
              </a:extLst>
            </p:cNvPr>
            <p:cNvSpPr/>
            <p:nvPr/>
          </p:nvSpPr>
          <p:spPr>
            <a:xfrm>
              <a:off x="6163206" y="1619777"/>
              <a:ext cx="1745100" cy="1745329"/>
            </a:xfrm>
            <a:prstGeom prst="rect">
              <a:avLst/>
            </a:prstGeom>
            <a:solidFill>
              <a:srgbClr val="2F2F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18124803-5E08-4E85-88DA-9331C8383B87}"/>
                </a:ext>
              </a:extLst>
            </p:cNvPr>
            <p:cNvSpPr/>
            <p:nvPr/>
          </p:nvSpPr>
          <p:spPr>
            <a:xfrm>
              <a:off x="6163206" y="3492894"/>
              <a:ext cx="1745100" cy="1745329"/>
            </a:xfrm>
            <a:prstGeom prst="rect">
              <a:avLst/>
            </a:prstGeom>
            <a:solidFill>
              <a:srgbClr val="2F2F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B6686FEE-DCF7-42BD-BBCF-0A2F8D2B522E}"/>
                </a:ext>
              </a:extLst>
            </p:cNvPr>
            <p:cNvSpPr/>
            <p:nvPr/>
          </p:nvSpPr>
          <p:spPr>
            <a:xfrm>
              <a:off x="4283693" y="3492894"/>
              <a:ext cx="1745100" cy="1745329"/>
            </a:xfrm>
            <a:prstGeom prst="rect">
              <a:avLst/>
            </a:prstGeom>
            <a:solidFill>
              <a:srgbClr val="2F2F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8" name="Rectangle: Rounded Corners 17">
            <a:extLst>
              <a:ext uri="{FF2B5EF4-FFF2-40B4-BE49-F238E27FC236}">
                <a16:creationId xmlns:a16="http://schemas.microsoft.com/office/drawing/2014/main" id="{3843F49B-9AAA-467F-B2B6-738A19235D78}"/>
              </a:ext>
            </a:extLst>
          </p:cNvPr>
          <p:cNvSpPr/>
          <p:nvPr/>
        </p:nvSpPr>
        <p:spPr>
          <a:xfrm>
            <a:off x="1223888" y="2537973"/>
            <a:ext cx="2700000" cy="2700000"/>
          </a:xfrm>
          <a:prstGeom prst="roundRect">
            <a:avLst>
              <a:gd name="adj" fmla="val 0"/>
            </a:avLst>
          </a:prstGeom>
          <a:solidFill>
            <a:schemeClr val="bg1">
              <a:alpha val="75000"/>
            </a:schemeClr>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sp>
        <p:nvSpPr>
          <p:cNvPr id="19" name="TextBox 18">
            <a:extLst>
              <a:ext uri="{FF2B5EF4-FFF2-40B4-BE49-F238E27FC236}">
                <a16:creationId xmlns:a16="http://schemas.microsoft.com/office/drawing/2014/main" id="{8D3412A3-F8B3-4444-9DF5-B398837FD146}"/>
              </a:ext>
            </a:extLst>
          </p:cNvPr>
          <p:cNvSpPr txBox="1"/>
          <p:nvPr/>
        </p:nvSpPr>
        <p:spPr>
          <a:xfrm>
            <a:off x="1437528" y="4544194"/>
            <a:ext cx="2272721" cy="546303"/>
          </a:xfrm>
          <a:prstGeom prst="rect">
            <a:avLst/>
          </a:prstGeom>
          <a:noFill/>
        </p:spPr>
        <p:txBody>
          <a:bodyPr wrap="square" rtlCol="0">
            <a:spAutoFit/>
          </a:bodyPr>
          <a:lstStyle/>
          <a:p>
            <a:pPr algn="ctr"/>
            <a:r>
              <a:rPr lang="en-US" sz="1400">
                <a:solidFill>
                  <a:srgbClr val="2F2F2F"/>
                </a:solidFill>
                <a:latin typeface="Segoe UI Semibold" panose="020B0702040204020203" pitchFamily="34" charset="0"/>
                <a:cs typeface="Segoe UI Semibold" panose="020B0702040204020203" pitchFamily="34" charset="0"/>
              </a:rPr>
              <a:t>Employee Experience </a:t>
            </a:r>
          </a:p>
          <a:p>
            <a:pPr algn="ctr">
              <a:spcBef>
                <a:spcPts val="600"/>
              </a:spcBef>
            </a:pPr>
            <a:r>
              <a:rPr lang="en-US" sz="1050">
                <a:solidFill>
                  <a:srgbClr val="2F2F2F"/>
                </a:solidFill>
                <a:latin typeface="Segoe UI "/>
                <a:cs typeface="Segoe UI Semibold" panose="020B0702040204020203" pitchFamily="34" charset="0"/>
              </a:rPr>
              <a:t>Additional benefits</a:t>
            </a:r>
          </a:p>
        </p:txBody>
      </p:sp>
      <p:sp>
        <p:nvSpPr>
          <p:cNvPr id="23" name="Rectangle: Rounded Corners 22">
            <a:extLst>
              <a:ext uri="{FF2B5EF4-FFF2-40B4-BE49-F238E27FC236}">
                <a16:creationId xmlns:a16="http://schemas.microsoft.com/office/drawing/2014/main" id="{72E54F2B-B64E-4F2E-AED2-46BD21BBFF45}"/>
              </a:ext>
            </a:extLst>
          </p:cNvPr>
          <p:cNvSpPr/>
          <p:nvPr/>
        </p:nvSpPr>
        <p:spPr>
          <a:xfrm>
            <a:off x="4941938" y="2537973"/>
            <a:ext cx="2700000" cy="2700000"/>
          </a:xfrm>
          <a:prstGeom prst="roundRect">
            <a:avLst>
              <a:gd name="adj" fmla="val 0"/>
            </a:avLst>
          </a:prstGeom>
          <a:solidFill>
            <a:schemeClr val="bg1">
              <a:alpha val="50000"/>
            </a:schemeClr>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sp>
        <p:nvSpPr>
          <p:cNvPr id="26" name="TextBox 25">
            <a:extLst>
              <a:ext uri="{FF2B5EF4-FFF2-40B4-BE49-F238E27FC236}">
                <a16:creationId xmlns:a16="http://schemas.microsoft.com/office/drawing/2014/main" id="{5386D7F4-361A-4C6B-830B-CA98E4389F1A}"/>
              </a:ext>
            </a:extLst>
          </p:cNvPr>
          <p:cNvSpPr txBox="1"/>
          <p:nvPr/>
        </p:nvSpPr>
        <p:spPr>
          <a:xfrm>
            <a:off x="5288762" y="4544194"/>
            <a:ext cx="2006352" cy="546303"/>
          </a:xfrm>
          <a:prstGeom prst="rect">
            <a:avLst/>
          </a:prstGeom>
          <a:noFill/>
        </p:spPr>
        <p:txBody>
          <a:bodyPr wrap="square" rtlCol="0">
            <a:spAutoFit/>
          </a:bodyPr>
          <a:lstStyle/>
          <a:p>
            <a:pPr algn="ctr"/>
            <a:r>
              <a:rPr lang="en-US" sz="1400">
                <a:solidFill>
                  <a:srgbClr val="2F2F2F"/>
                </a:solidFill>
                <a:latin typeface="Segoe UI Semibold" panose="020B0702040204020203" pitchFamily="34" charset="0"/>
                <a:cs typeface="Segoe UI Semibold" panose="020B0702040204020203" pitchFamily="34" charset="0"/>
              </a:rPr>
              <a:t>Direct Savings</a:t>
            </a:r>
          </a:p>
          <a:p>
            <a:pPr algn="ctr">
              <a:spcBef>
                <a:spcPts val="600"/>
              </a:spcBef>
            </a:pPr>
            <a:r>
              <a:rPr lang="en-US" sz="1050">
                <a:solidFill>
                  <a:srgbClr val="2F2F2F"/>
                </a:solidFill>
                <a:latin typeface="Segoe UI "/>
                <a:cs typeface="Segoe UI Semibold" panose="020B0702040204020203" pitchFamily="34" charset="0"/>
              </a:rPr>
              <a:t>Direct cost savings</a:t>
            </a:r>
          </a:p>
        </p:txBody>
      </p:sp>
      <p:sp>
        <p:nvSpPr>
          <p:cNvPr id="27" name="Rectangle: Rounded Corners 26">
            <a:extLst>
              <a:ext uri="{FF2B5EF4-FFF2-40B4-BE49-F238E27FC236}">
                <a16:creationId xmlns:a16="http://schemas.microsoft.com/office/drawing/2014/main" id="{6442F16A-20EF-4DD0-AEA9-97A0DAE2D94B}"/>
              </a:ext>
            </a:extLst>
          </p:cNvPr>
          <p:cNvSpPr/>
          <p:nvPr/>
        </p:nvSpPr>
        <p:spPr>
          <a:xfrm>
            <a:off x="8659987" y="2537973"/>
            <a:ext cx="2700000" cy="2700000"/>
          </a:xfrm>
          <a:prstGeom prst="roundRect">
            <a:avLst>
              <a:gd name="adj" fmla="val 0"/>
            </a:avLst>
          </a:prstGeom>
          <a:solidFill>
            <a:schemeClr val="bg1">
              <a:alpha val="50000"/>
            </a:schemeClr>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sp>
        <p:nvSpPr>
          <p:cNvPr id="30" name="TextBox 29">
            <a:extLst>
              <a:ext uri="{FF2B5EF4-FFF2-40B4-BE49-F238E27FC236}">
                <a16:creationId xmlns:a16="http://schemas.microsoft.com/office/drawing/2014/main" id="{1282038C-0996-4CF9-A3D2-0E7D634E6965}"/>
              </a:ext>
            </a:extLst>
          </p:cNvPr>
          <p:cNvSpPr txBox="1"/>
          <p:nvPr/>
        </p:nvSpPr>
        <p:spPr>
          <a:xfrm>
            <a:off x="8833399" y="4544194"/>
            <a:ext cx="2353176" cy="546303"/>
          </a:xfrm>
          <a:prstGeom prst="rect">
            <a:avLst/>
          </a:prstGeom>
          <a:noFill/>
        </p:spPr>
        <p:txBody>
          <a:bodyPr wrap="square" rtlCol="0">
            <a:spAutoFit/>
          </a:bodyPr>
          <a:lstStyle/>
          <a:p>
            <a:pPr algn="ctr"/>
            <a:r>
              <a:rPr lang="en-US" sz="1400">
                <a:solidFill>
                  <a:srgbClr val="2F2F2F"/>
                </a:solidFill>
                <a:latin typeface="Segoe UI Semibold" panose="020B0702040204020203" pitchFamily="34" charset="0"/>
                <a:cs typeface="Segoe UI Semibold" panose="020B0702040204020203" pitchFamily="34" charset="0"/>
              </a:rPr>
              <a:t>IT Efficiency</a:t>
            </a:r>
          </a:p>
          <a:p>
            <a:pPr algn="ctr">
              <a:spcBef>
                <a:spcPts val="600"/>
              </a:spcBef>
            </a:pPr>
            <a:r>
              <a:rPr lang="en-US" sz="1050">
                <a:solidFill>
                  <a:srgbClr val="2F2F2F"/>
                </a:solidFill>
                <a:latin typeface="Segoe UI "/>
                <a:cs typeface="Segoe UI Semibold" panose="020B0702040204020203" pitchFamily="34" charset="0"/>
              </a:rPr>
              <a:t>Additional benefits and cost savings</a:t>
            </a:r>
          </a:p>
        </p:txBody>
      </p:sp>
      <p:sp>
        <p:nvSpPr>
          <p:cNvPr id="31" name="Rectangle: Rounded Corners 30">
            <a:extLst>
              <a:ext uri="{FF2B5EF4-FFF2-40B4-BE49-F238E27FC236}">
                <a16:creationId xmlns:a16="http://schemas.microsoft.com/office/drawing/2014/main" id="{72F4EA1B-7669-473B-9B3D-2B7249500E96}"/>
              </a:ext>
            </a:extLst>
          </p:cNvPr>
          <p:cNvSpPr/>
          <p:nvPr/>
        </p:nvSpPr>
        <p:spPr>
          <a:xfrm>
            <a:off x="1223888" y="2537973"/>
            <a:ext cx="2700000" cy="2700000"/>
          </a:xfrm>
          <a:prstGeom prst="roundRect">
            <a:avLst>
              <a:gd name="adj" fmla="val 0"/>
            </a:avLst>
          </a:prstGeom>
          <a:solidFill>
            <a:srgbClr val="F2F2F2">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pic>
        <p:nvPicPr>
          <p:cNvPr id="34" name="Picture 33">
            <a:extLst>
              <a:ext uri="{FF2B5EF4-FFF2-40B4-BE49-F238E27FC236}">
                <a16:creationId xmlns:a16="http://schemas.microsoft.com/office/drawing/2014/main" id="{B0A62314-FBB1-4C47-A64D-08C1F76176F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550063" y="1620027"/>
            <a:ext cx="2700000" cy="2700000"/>
          </a:xfrm>
          <a:prstGeom prst="rect">
            <a:avLst/>
          </a:prstGeom>
          <a:effectLst>
            <a:outerShdw blurRad="139700" sx="102000" sy="102000" algn="ctr" rotWithShape="0">
              <a:prstClr val="black">
                <a:alpha val="10000"/>
              </a:prstClr>
            </a:outerShdw>
          </a:effectLst>
        </p:spPr>
      </p:pic>
      <p:sp>
        <p:nvSpPr>
          <p:cNvPr id="39" name="Rectangle: Rounded Corners 38">
            <a:extLst>
              <a:ext uri="{FF2B5EF4-FFF2-40B4-BE49-F238E27FC236}">
                <a16:creationId xmlns:a16="http://schemas.microsoft.com/office/drawing/2014/main" id="{65F0DB23-53B7-4183-BBB4-8A800A545E68}"/>
              </a:ext>
            </a:extLst>
          </p:cNvPr>
          <p:cNvSpPr/>
          <p:nvPr/>
        </p:nvSpPr>
        <p:spPr>
          <a:xfrm>
            <a:off x="8659987" y="2537973"/>
            <a:ext cx="2700000" cy="2700000"/>
          </a:xfrm>
          <a:prstGeom prst="roundRect">
            <a:avLst>
              <a:gd name="adj" fmla="val 0"/>
            </a:avLst>
          </a:prstGeom>
          <a:solidFill>
            <a:srgbClr val="F2F2F2">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pic>
        <p:nvPicPr>
          <p:cNvPr id="40" name="Picture 39">
            <a:extLst>
              <a:ext uri="{FF2B5EF4-FFF2-40B4-BE49-F238E27FC236}">
                <a16:creationId xmlns:a16="http://schemas.microsoft.com/office/drawing/2014/main" id="{64A87FCE-F284-4554-9D24-2E300234986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268112" y="1620027"/>
            <a:ext cx="2700000" cy="2700000"/>
          </a:xfrm>
          <a:prstGeom prst="rect">
            <a:avLst/>
          </a:prstGeom>
          <a:effectLst>
            <a:outerShdw blurRad="139700" sx="102000" sy="102000" algn="ctr" rotWithShape="0">
              <a:prstClr val="black">
                <a:alpha val="10000"/>
              </a:prstClr>
            </a:outerShdw>
          </a:effectLst>
        </p:spPr>
      </p:pic>
      <p:sp>
        <p:nvSpPr>
          <p:cNvPr id="41" name="Rectangle: Rounded Corners 40">
            <a:extLst>
              <a:ext uri="{FF2B5EF4-FFF2-40B4-BE49-F238E27FC236}">
                <a16:creationId xmlns:a16="http://schemas.microsoft.com/office/drawing/2014/main" id="{831AAEA4-3E60-4FB5-88D8-D64A34C32839}"/>
              </a:ext>
            </a:extLst>
          </p:cNvPr>
          <p:cNvSpPr/>
          <p:nvPr/>
        </p:nvSpPr>
        <p:spPr>
          <a:xfrm>
            <a:off x="8268112" y="1620027"/>
            <a:ext cx="2700000" cy="2700000"/>
          </a:xfrm>
          <a:prstGeom prst="roundRect">
            <a:avLst>
              <a:gd name="adj" fmla="val 0"/>
            </a:avLst>
          </a:prstGeom>
          <a:solidFill>
            <a:srgbClr val="F2F2F2">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pic>
        <p:nvPicPr>
          <p:cNvPr id="20" name="Picture 19">
            <a:extLst>
              <a:ext uri="{FF2B5EF4-FFF2-40B4-BE49-F238E27FC236}">
                <a16:creationId xmlns:a16="http://schemas.microsoft.com/office/drawing/2014/main" id="{71FC5D89-0AE6-4CF1-89B4-A638667A99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9"/>
          <a:stretch/>
        </p:blipFill>
        <p:spPr>
          <a:xfrm>
            <a:off x="832013" y="1620027"/>
            <a:ext cx="2700000" cy="2700000"/>
          </a:xfrm>
          <a:prstGeom prst="rect">
            <a:avLst/>
          </a:prstGeom>
          <a:effectLst>
            <a:outerShdw blurRad="139700" sx="102000" sy="102000" algn="ctr" rotWithShape="0">
              <a:prstClr val="black">
                <a:alpha val="10000"/>
              </a:prstClr>
            </a:outerShdw>
          </a:effectLst>
        </p:spPr>
      </p:pic>
      <p:sp>
        <p:nvSpPr>
          <p:cNvPr id="36" name="Rectangle: Rounded Corners 35">
            <a:extLst>
              <a:ext uri="{FF2B5EF4-FFF2-40B4-BE49-F238E27FC236}">
                <a16:creationId xmlns:a16="http://schemas.microsoft.com/office/drawing/2014/main" id="{AA2D6C8A-62E8-48E6-B657-99E89EA3C0A6}"/>
              </a:ext>
            </a:extLst>
          </p:cNvPr>
          <p:cNvSpPr/>
          <p:nvPr/>
        </p:nvSpPr>
        <p:spPr>
          <a:xfrm>
            <a:off x="832013" y="1620027"/>
            <a:ext cx="2700000" cy="2700000"/>
          </a:xfrm>
          <a:prstGeom prst="roundRect">
            <a:avLst>
              <a:gd name="adj" fmla="val 0"/>
            </a:avLst>
          </a:prstGeom>
          <a:solidFill>
            <a:srgbClr val="F2F2F2">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spTree>
    <p:extLst>
      <p:ext uri="{BB962C8B-B14F-4D97-AF65-F5344CB8AC3E}">
        <p14:creationId xmlns:p14="http://schemas.microsoft.com/office/powerpoint/2010/main" val="2553033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750"/>
                                        <p:tgtEl>
                                          <p:spTgt spid="4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750"/>
                                        <p:tgtEl>
                                          <p:spTgt spid="3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animBg="1"/>
      <p:bldP spid="41"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E8AC0A-F812-4B53-B8DB-E74E348F7274}"/>
              </a:ext>
            </a:extLst>
          </p:cNvPr>
          <p:cNvSpPr txBox="1">
            <a:spLocks/>
          </p:cNvSpPr>
          <p:nvPr/>
        </p:nvSpPr>
        <p:spPr>
          <a:xfrm>
            <a:off x="459842" y="492898"/>
            <a:ext cx="5636158" cy="535531"/>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a:solidFill>
                  <a:srgbClr val="2F2F2F"/>
                </a:solidFill>
                <a:latin typeface="Segoe UI Semibold" panose="020B0702040204020203" pitchFamily="34" charset="0"/>
                <a:cs typeface="Segoe UI Semibold" panose="020B0702040204020203" pitchFamily="34" charset="0"/>
              </a:rPr>
              <a:t>Enabling direct savings</a:t>
            </a:r>
          </a:p>
        </p:txBody>
      </p:sp>
      <p:sp>
        <p:nvSpPr>
          <p:cNvPr id="18" name="Title 1">
            <a:extLst>
              <a:ext uri="{FF2B5EF4-FFF2-40B4-BE49-F238E27FC236}">
                <a16:creationId xmlns:a16="http://schemas.microsoft.com/office/drawing/2014/main" id="{20E4E422-6570-49F4-BF1E-88088D346F32}"/>
              </a:ext>
            </a:extLst>
          </p:cNvPr>
          <p:cNvSpPr txBox="1">
            <a:spLocks/>
          </p:cNvSpPr>
          <p:nvPr/>
        </p:nvSpPr>
        <p:spPr>
          <a:xfrm>
            <a:off x="451677" y="5658328"/>
            <a:ext cx="3639876" cy="978729"/>
          </a:xfrm>
          <a:prstGeom prst="rect">
            <a:avLst/>
          </a:prstGeom>
        </p:spPr>
        <p:txBody>
          <a:bodyPr vert="horz" wrap="square" lIns="91440" tIns="45720" rIns="91440" bIns="45720" rtlCol="0" anchor="b"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600" baseline="30000">
                <a:latin typeface="Segoe UI" panose="020B0502040204020203" pitchFamily="34" charset="0"/>
                <a:cs typeface="Segoe UI" panose="020B0502040204020203" pitchFamily="34" charset="0"/>
              </a:rPr>
              <a:t>1</a:t>
            </a:r>
            <a:r>
              <a:rPr lang="en-US" sz="600">
                <a:latin typeface="Segoe UI" panose="020B0502040204020203" pitchFamily="34" charset="0"/>
                <a:cs typeface="Segoe UI" panose="020B0502040204020203" pitchFamily="34" charset="0"/>
              </a:rPr>
              <a:t>A Business Value White Paper, commissioned by Microsoft September 2022 | Doc. #US49453722</a:t>
            </a:r>
            <a:endParaRPr lang="en-CA" sz="600">
              <a:latin typeface="Segoe UI" panose="020B0502040204020203" pitchFamily="34" charset="0"/>
              <a:cs typeface="Segoe UI" panose="020B0502040204020203" pitchFamily="34" charset="0"/>
            </a:endParaRPr>
          </a:p>
          <a:p>
            <a:pPr algn="l">
              <a:defRPr/>
            </a:pPr>
            <a:endParaRPr lang="en-US" sz="600" baseline="30000">
              <a:latin typeface="Segoe UI" panose="020B0502040204020203" pitchFamily="34" charset="0"/>
              <a:cs typeface="Segoe UI" panose="020B0502040204020203" pitchFamily="34" charset="0"/>
            </a:endParaRPr>
          </a:p>
          <a:p>
            <a:pPr algn="l">
              <a:defRPr/>
            </a:pPr>
            <a:r>
              <a:rPr lang="en-US" sz="600">
                <a:latin typeface="Segoe UI" panose="020B0502040204020203" pitchFamily="34" charset="0"/>
                <a:cs typeface="Segoe UI" panose="020B0502040204020203" pitchFamily="34" charset="0"/>
              </a:rPr>
              <a:t>IDC Research Study conducted from surveys and interviews between December 2021 – February 2022. All respondents were IT decision-makers at large organizations (250-5000+ employees) representing organizations from the United States, Australia, India, Spain, France, United Kingdom, New Zealand, and Germany. Cost &amp; Savings findings based on average cost and time estimates provided directly by respondents; actual costs and savings may vary based on your specific Device Mix and deployment.</a:t>
            </a:r>
          </a:p>
          <a:p>
            <a:pPr algn="l">
              <a:defRPr/>
            </a:pP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For the detailed </a:t>
            </a:r>
            <a:r>
              <a:rPr lang="en-US" sz="600">
                <a:latin typeface="Segoe UI" panose="020B0502040204020203" pitchFamily="34" charset="0"/>
                <a:cs typeface="Segoe UI" panose="020B0502040204020203" pitchFamily="34" charset="0"/>
              </a:rPr>
              <a:t>study</a:t>
            </a: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 </a:t>
            </a:r>
            <a:r>
              <a:rPr lang="en-US" sz="600">
                <a:latin typeface="Segoe UI" panose="020B0502040204020203" pitchFamily="34" charset="0"/>
                <a:cs typeface="Segoe UI" panose="020B0502040204020203" pitchFamily="34" charset="0"/>
              </a:rPr>
              <a:t>click </a:t>
            </a:r>
            <a:r>
              <a:rPr lang="en-US" sz="600">
                <a:latin typeface="Segoe UI" panose="020B0502040204020203" pitchFamily="34" charset="0"/>
                <a:cs typeface="Segoe UI" panose="020B0502040204020203" pitchFamily="34" charset="0"/>
                <a:hlinkClick r:id="" action="ppaction://noaction">
                  <a:extLst>
                    <a:ext uri="{A12FA001-AC4F-418D-AE19-62706E023703}">
                      <ahyp:hlinkClr xmlns:ahyp="http://schemas.microsoft.com/office/drawing/2018/hyperlinkcolor" val="tx"/>
                    </a:ext>
                  </a:extLst>
                </a:hlinkClick>
              </a:rPr>
              <a:t>here</a:t>
            </a:r>
            <a:r>
              <a:rPr lang="en-US" sz="600">
                <a:latin typeface="Segoe UI" panose="020B0502040204020203" pitchFamily="34" charset="0"/>
                <a:cs typeface="Segoe UI" panose="020B0502040204020203" pitchFamily="34" charset="0"/>
              </a:rPr>
              <a:t>.</a:t>
            </a:r>
          </a:p>
          <a:p>
            <a:pPr algn="l">
              <a:defRPr/>
            </a:pP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*Data point derived from 17 in-depth interviews. All other data points derived from 800 survey results (700 Surface organizations with at least 150 Surface Laptop and 2-in-1 Tablets available since 2019, 100 non-Surface organizations). Surface Residual Value adjusted by IDC to reflect average after 36 months.</a:t>
            </a:r>
          </a:p>
        </p:txBody>
      </p:sp>
      <p:grpSp>
        <p:nvGrpSpPr>
          <p:cNvPr id="2" name="Group 1">
            <a:extLst>
              <a:ext uri="{FF2B5EF4-FFF2-40B4-BE49-F238E27FC236}">
                <a16:creationId xmlns:a16="http://schemas.microsoft.com/office/drawing/2014/main" id="{3F7EBF7B-5912-4AA1-BB56-6D580E7D42A4}"/>
              </a:ext>
            </a:extLst>
          </p:cNvPr>
          <p:cNvGrpSpPr/>
          <p:nvPr/>
        </p:nvGrpSpPr>
        <p:grpSpPr>
          <a:xfrm>
            <a:off x="4998570" y="1509035"/>
            <a:ext cx="7193430" cy="5161817"/>
            <a:chOff x="4998570" y="1509035"/>
            <a:chExt cx="7193430" cy="5161817"/>
          </a:xfrm>
        </p:grpSpPr>
        <p:sp>
          <p:nvSpPr>
            <p:cNvPr id="26" name="Freeform: Shape 25">
              <a:extLst>
                <a:ext uri="{FF2B5EF4-FFF2-40B4-BE49-F238E27FC236}">
                  <a16:creationId xmlns:a16="http://schemas.microsoft.com/office/drawing/2014/main" id="{F56FC0CA-59E6-47F2-8573-1A5BB91E6327}"/>
                </a:ext>
              </a:extLst>
            </p:cNvPr>
            <p:cNvSpPr/>
            <p:nvPr/>
          </p:nvSpPr>
          <p:spPr>
            <a:xfrm>
              <a:off x="4998570" y="1509035"/>
              <a:ext cx="7193430" cy="5161817"/>
            </a:xfrm>
            <a:custGeom>
              <a:avLst/>
              <a:gdLst>
                <a:gd name="connsiteX0" fmla="*/ 546946 w 7193430"/>
                <a:gd name="connsiteY0" fmla="*/ 0 h 5161817"/>
                <a:gd name="connsiteX1" fmla="*/ 7193430 w 7193430"/>
                <a:gd name="connsiteY1" fmla="*/ 0 h 5161817"/>
                <a:gd name="connsiteX2" fmla="*/ 7193430 w 7193430"/>
                <a:gd name="connsiteY2" fmla="*/ 5161817 h 5161817"/>
                <a:gd name="connsiteX3" fmla="*/ 546946 w 7193430"/>
                <a:gd name="connsiteY3" fmla="*/ 5161817 h 5161817"/>
                <a:gd name="connsiteX4" fmla="*/ 0 w 7193430"/>
                <a:gd name="connsiteY4" fmla="*/ 4614871 h 5161817"/>
                <a:gd name="connsiteX5" fmla="*/ 0 w 7193430"/>
                <a:gd name="connsiteY5" fmla="*/ 546946 h 5161817"/>
                <a:gd name="connsiteX6" fmla="*/ 546946 w 7193430"/>
                <a:gd name="connsiteY6" fmla="*/ 0 h 516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3430" h="5161817">
                  <a:moveTo>
                    <a:pt x="546946" y="0"/>
                  </a:moveTo>
                  <a:lnTo>
                    <a:pt x="7193430" y="0"/>
                  </a:lnTo>
                  <a:lnTo>
                    <a:pt x="7193430" y="5161817"/>
                  </a:lnTo>
                  <a:lnTo>
                    <a:pt x="546946" y="5161817"/>
                  </a:lnTo>
                  <a:cubicBezTo>
                    <a:pt x="244876" y="5161817"/>
                    <a:pt x="0" y="4916941"/>
                    <a:pt x="0" y="4614871"/>
                  </a:cubicBezTo>
                  <a:lnTo>
                    <a:pt x="0" y="546946"/>
                  </a:lnTo>
                  <a:cubicBezTo>
                    <a:pt x="0" y="244876"/>
                    <a:pt x="244876" y="0"/>
                    <a:pt x="546946" y="0"/>
                  </a:cubicBezTo>
                  <a:close/>
                </a:path>
              </a:pathLst>
            </a:custGeom>
            <a:solidFill>
              <a:schemeClr val="bg1"/>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sp>
          <p:nvSpPr>
            <p:cNvPr id="28" name="Rectangle 27">
              <a:extLst>
                <a:ext uri="{FF2B5EF4-FFF2-40B4-BE49-F238E27FC236}">
                  <a16:creationId xmlns:a16="http://schemas.microsoft.com/office/drawing/2014/main" id="{A95A1001-C307-4CDB-8196-3380F5D2A56A}"/>
                </a:ext>
              </a:extLst>
            </p:cNvPr>
            <p:cNvSpPr/>
            <p:nvPr/>
          </p:nvSpPr>
          <p:spPr>
            <a:xfrm>
              <a:off x="6966680" y="5526891"/>
              <a:ext cx="1836000" cy="415498"/>
            </a:xfrm>
            <a:prstGeom prst="rect">
              <a:avLst/>
            </a:prstGeom>
          </p:spPr>
          <p:txBody>
            <a:bodyPr wrap="square" anchor="ctr">
              <a:spAutoFit/>
            </a:bodyPr>
            <a:lstStyle/>
            <a:p>
              <a:pPr fontAlgn="t"/>
              <a:r>
                <a:rPr lang="en-US" sz="1050">
                  <a:solidFill>
                    <a:srgbClr val="2F2F2F"/>
                  </a:solidFill>
                </a:rPr>
                <a:t>reduction in peripheral accessory costs</a:t>
              </a:r>
              <a:r>
                <a:rPr lang="en-US" sz="1050" baseline="5000">
                  <a:solidFill>
                    <a:srgbClr val="2F2F2F"/>
                  </a:solidFill>
                </a:rPr>
                <a:t>1</a:t>
              </a:r>
            </a:p>
          </p:txBody>
        </p:sp>
        <p:sp>
          <p:nvSpPr>
            <p:cNvPr id="32" name="TextBox 31">
              <a:extLst>
                <a:ext uri="{FF2B5EF4-FFF2-40B4-BE49-F238E27FC236}">
                  <a16:creationId xmlns:a16="http://schemas.microsoft.com/office/drawing/2014/main" id="{1B0273DF-CF99-4648-BAF3-C46812F2F64D}"/>
                </a:ext>
              </a:extLst>
            </p:cNvPr>
            <p:cNvSpPr txBox="1"/>
            <p:nvPr/>
          </p:nvSpPr>
          <p:spPr>
            <a:xfrm>
              <a:off x="5557810" y="5473030"/>
              <a:ext cx="1147354" cy="523220"/>
            </a:xfrm>
            <a:prstGeom prst="rect">
              <a:avLst/>
            </a:prstGeom>
            <a:noFill/>
          </p:spPr>
          <p:txBody>
            <a:bodyPr wrap="square" rtlCol="0" anchor="ctr">
              <a:spAutoFit/>
            </a:bodyPr>
            <a:lstStyle/>
            <a:p>
              <a:pPr algn="ctr"/>
              <a:r>
                <a:rPr lang="en-CA" sz="2800" spc="-100">
                  <a:solidFill>
                    <a:srgbClr val="2F2F2F"/>
                  </a:solidFill>
                  <a:latin typeface="+mj-lt"/>
                </a:rPr>
                <a:t>$120</a:t>
              </a:r>
              <a:endParaRPr lang="en-CA" sz="4800" spc="-100">
                <a:solidFill>
                  <a:srgbClr val="2F2F2F"/>
                </a:solidFill>
                <a:latin typeface="+mj-lt"/>
              </a:endParaRPr>
            </a:p>
          </p:txBody>
        </p:sp>
        <p:sp>
          <p:nvSpPr>
            <p:cNvPr id="35" name="keyboard_3" title="Icon of a mouse and keyboard">
              <a:extLst>
                <a:ext uri="{FF2B5EF4-FFF2-40B4-BE49-F238E27FC236}">
                  <a16:creationId xmlns:a16="http://schemas.microsoft.com/office/drawing/2014/main" id="{354A2B67-E299-40CF-9028-CBA07D9F79BF}"/>
                </a:ext>
              </a:extLst>
            </p:cNvPr>
            <p:cNvSpPr>
              <a:spLocks noChangeAspect="1" noEditPoints="1"/>
            </p:cNvSpPr>
            <p:nvPr/>
          </p:nvSpPr>
          <p:spPr bwMode="auto">
            <a:xfrm>
              <a:off x="8999293" y="5600257"/>
              <a:ext cx="360000" cy="268767"/>
            </a:xfrm>
            <a:custGeom>
              <a:avLst/>
              <a:gdLst>
                <a:gd name="T0" fmla="*/ 231 w 319"/>
                <a:gd name="T1" fmla="*/ 69 h 238"/>
                <a:gd name="T2" fmla="*/ 231 w 319"/>
                <a:gd name="T3" fmla="*/ 29 h 238"/>
                <a:gd name="T4" fmla="*/ 260 w 319"/>
                <a:gd name="T5" fmla="*/ 0 h 238"/>
                <a:gd name="T6" fmla="*/ 289 w 319"/>
                <a:gd name="T7" fmla="*/ 0 h 238"/>
                <a:gd name="T8" fmla="*/ 319 w 319"/>
                <a:gd name="T9" fmla="*/ 29 h 238"/>
                <a:gd name="T10" fmla="*/ 319 w 319"/>
                <a:gd name="T11" fmla="*/ 69 h 238"/>
                <a:gd name="T12" fmla="*/ 319 w 319"/>
                <a:gd name="T13" fmla="*/ 85 h 238"/>
                <a:gd name="T14" fmla="*/ 275 w 319"/>
                <a:gd name="T15" fmla="*/ 129 h 238"/>
                <a:gd name="T16" fmla="*/ 275 w 319"/>
                <a:gd name="T17" fmla="*/ 129 h 238"/>
                <a:gd name="T18" fmla="*/ 231 w 319"/>
                <a:gd name="T19" fmla="*/ 85 h 238"/>
                <a:gd name="T20" fmla="*/ 231 w 319"/>
                <a:gd name="T21" fmla="*/ 69 h 238"/>
                <a:gd name="T22" fmla="*/ 275 w 319"/>
                <a:gd name="T23" fmla="*/ 0 h 238"/>
                <a:gd name="T24" fmla="*/ 275 w 319"/>
                <a:gd name="T25" fmla="*/ 43 h 238"/>
                <a:gd name="T26" fmla="*/ 231 w 319"/>
                <a:gd name="T27" fmla="*/ 68 h 238"/>
                <a:gd name="T28" fmla="*/ 13 w 319"/>
                <a:gd name="T29" fmla="*/ 68 h 238"/>
                <a:gd name="T30" fmla="*/ 0 w 319"/>
                <a:gd name="T31" fmla="*/ 81 h 238"/>
                <a:gd name="T32" fmla="*/ 0 w 319"/>
                <a:gd name="T33" fmla="*/ 225 h 238"/>
                <a:gd name="T34" fmla="*/ 13 w 319"/>
                <a:gd name="T35" fmla="*/ 238 h 238"/>
                <a:gd name="T36" fmla="*/ 282 w 319"/>
                <a:gd name="T37" fmla="*/ 238 h 238"/>
                <a:gd name="T38" fmla="*/ 295 w 319"/>
                <a:gd name="T39" fmla="*/ 225 h 238"/>
                <a:gd name="T40" fmla="*/ 295 w 319"/>
                <a:gd name="T41" fmla="*/ 127 h 238"/>
                <a:gd name="T42" fmla="*/ 39 w 319"/>
                <a:gd name="T43" fmla="*/ 192 h 238"/>
                <a:gd name="T44" fmla="*/ 66 w 319"/>
                <a:gd name="T45" fmla="*/ 192 h 238"/>
                <a:gd name="T46" fmla="*/ 102 w 319"/>
                <a:gd name="T47" fmla="*/ 192 h 238"/>
                <a:gd name="T48" fmla="*/ 193 w 319"/>
                <a:gd name="T49" fmla="*/ 192 h 238"/>
                <a:gd name="T50" fmla="*/ 228 w 319"/>
                <a:gd name="T51" fmla="*/ 192 h 238"/>
                <a:gd name="T52" fmla="*/ 258 w 319"/>
                <a:gd name="T53" fmla="*/ 192 h 238"/>
                <a:gd name="T54" fmla="*/ 39 w 319"/>
                <a:gd name="T55" fmla="*/ 149 h 238"/>
                <a:gd name="T56" fmla="*/ 66 w 319"/>
                <a:gd name="T57" fmla="*/ 149 h 238"/>
                <a:gd name="T58" fmla="*/ 228 w 319"/>
                <a:gd name="T59" fmla="*/ 149 h 238"/>
                <a:gd name="T60" fmla="*/ 258 w 319"/>
                <a:gd name="T61" fmla="*/ 149 h 238"/>
                <a:gd name="T62" fmla="*/ 39 w 319"/>
                <a:gd name="T63" fmla="*/ 106 h 238"/>
                <a:gd name="T64" fmla="*/ 46 w 319"/>
                <a:gd name="T65" fmla="*/ 106 h 238"/>
                <a:gd name="T66" fmla="*/ 81 w 319"/>
                <a:gd name="T67" fmla="*/ 106 h 238"/>
                <a:gd name="T68" fmla="*/ 88 w 319"/>
                <a:gd name="T69" fmla="*/ 106 h 238"/>
                <a:gd name="T70" fmla="*/ 123 w 319"/>
                <a:gd name="T71" fmla="*/ 106 h 238"/>
                <a:gd name="T72" fmla="*/ 129 w 319"/>
                <a:gd name="T73" fmla="*/ 106 h 238"/>
                <a:gd name="T74" fmla="*/ 165 w 319"/>
                <a:gd name="T75" fmla="*/ 106 h 238"/>
                <a:gd name="T76" fmla="*/ 171 w 319"/>
                <a:gd name="T77" fmla="*/ 106 h 238"/>
                <a:gd name="T78" fmla="*/ 206 w 319"/>
                <a:gd name="T79" fmla="*/ 106 h 238"/>
                <a:gd name="T80" fmla="*/ 213 w 319"/>
                <a:gd name="T81" fmla="*/ 106 h 238"/>
                <a:gd name="T82" fmla="*/ 102 w 319"/>
                <a:gd name="T83" fmla="*/ 149 h 238"/>
                <a:gd name="T84" fmla="*/ 108 w 319"/>
                <a:gd name="T85" fmla="*/ 149 h 238"/>
                <a:gd name="T86" fmla="*/ 144 w 319"/>
                <a:gd name="T87" fmla="*/ 149 h 238"/>
                <a:gd name="T88" fmla="*/ 150 w 319"/>
                <a:gd name="T89" fmla="*/ 149 h 238"/>
                <a:gd name="T90" fmla="*/ 186 w 319"/>
                <a:gd name="T91" fmla="*/ 149 h 238"/>
                <a:gd name="T92" fmla="*/ 193 w 319"/>
                <a:gd name="T93" fmla="*/ 14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238">
                  <a:moveTo>
                    <a:pt x="231" y="69"/>
                  </a:moveTo>
                  <a:cubicBezTo>
                    <a:pt x="231" y="29"/>
                    <a:pt x="231" y="29"/>
                    <a:pt x="231" y="29"/>
                  </a:cubicBezTo>
                  <a:cubicBezTo>
                    <a:pt x="231" y="13"/>
                    <a:pt x="244" y="0"/>
                    <a:pt x="260" y="0"/>
                  </a:cubicBezTo>
                  <a:cubicBezTo>
                    <a:pt x="289" y="0"/>
                    <a:pt x="289" y="0"/>
                    <a:pt x="289" y="0"/>
                  </a:cubicBezTo>
                  <a:cubicBezTo>
                    <a:pt x="305" y="0"/>
                    <a:pt x="319" y="13"/>
                    <a:pt x="319" y="29"/>
                  </a:cubicBezTo>
                  <a:cubicBezTo>
                    <a:pt x="319" y="69"/>
                    <a:pt x="319" y="69"/>
                    <a:pt x="319" y="69"/>
                  </a:cubicBezTo>
                  <a:cubicBezTo>
                    <a:pt x="319" y="85"/>
                    <a:pt x="319" y="85"/>
                    <a:pt x="319" y="85"/>
                  </a:cubicBezTo>
                  <a:cubicBezTo>
                    <a:pt x="319" y="109"/>
                    <a:pt x="299" y="129"/>
                    <a:pt x="275" y="129"/>
                  </a:cubicBezTo>
                  <a:cubicBezTo>
                    <a:pt x="275" y="129"/>
                    <a:pt x="275" y="129"/>
                    <a:pt x="275" y="129"/>
                  </a:cubicBezTo>
                  <a:cubicBezTo>
                    <a:pt x="251" y="129"/>
                    <a:pt x="231" y="109"/>
                    <a:pt x="231" y="85"/>
                  </a:cubicBezTo>
                  <a:lnTo>
                    <a:pt x="231" y="69"/>
                  </a:lnTo>
                  <a:close/>
                  <a:moveTo>
                    <a:pt x="275" y="0"/>
                  </a:moveTo>
                  <a:cubicBezTo>
                    <a:pt x="275" y="43"/>
                    <a:pt x="275" y="43"/>
                    <a:pt x="275" y="43"/>
                  </a:cubicBezTo>
                  <a:moveTo>
                    <a:pt x="231" y="68"/>
                  </a:moveTo>
                  <a:cubicBezTo>
                    <a:pt x="13" y="68"/>
                    <a:pt x="13" y="68"/>
                    <a:pt x="13" y="68"/>
                  </a:cubicBezTo>
                  <a:cubicBezTo>
                    <a:pt x="6" y="68"/>
                    <a:pt x="0" y="74"/>
                    <a:pt x="0" y="81"/>
                  </a:cubicBezTo>
                  <a:cubicBezTo>
                    <a:pt x="0" y="225"/>
                    <a:pt x="0" y="225"/>
                    <a:pt x="0" y="225"/>
                  </a:cubicBezTo>
                  <a:cubicBezTo>
                    <a:pt x="0" y="232"/>
                    <a:pt x="6" y="238"/>
                    <a:pt x="13" y="238"/>
                  </a:cubicBezTo>
                  <a:cubicBezTo>
                    <a:pt x="282" y="238"/>
                    <a:pt x="282" y="238"/>
                    <a:pt x="282" y="238"/>
                  </a:cubicBezTo>
                  <a:cubicBezTo>
                    <a:pt x="289" y="238"/>
                    <a:pt x="295" y="232"/>
                    <a:pt x="295" y="225"/>
                  </a:cubicBezTo>
                  <a:cubicBezTo>
                    <a:pt x="295" y="127"/>
                    <a:pt x="295" y="127"/>
                    <a:pt x="295" y="127"/>
                  </a:cubicBezTo>
                  <a:moveTo>
                    <a:pt x="39" y="192"/>
                  </a:moveTo>
                  <a:cubicBezTo>
                    <a:pt x="66" y="192"/>
                    <a:pt x="66" y="192"/>
                    <a:pt x="66" y="192"/>
                  </a:cubicBezTo>
                  <a:moveTo>
                    <a:pt x="102" y="192"/>
                  </a:moveTo>
                  <a:cubicBezTo>
                    <a:pt x="193" y="192"/>
                    <a:pt x="193" y="192"/>
                    <a:pt x="193" y="192"/>
                  </a:cubicBezTo>
                  <a:moveTo>
                    <a:pt x="228" y="192"/>
                  </a:moveTo>
                  <a:cubicBezTo>
                    <a:pt x="228" y="192"/>
                    <a:pt x="256" y="192"/>
                    <a:pt x="258" y="192"/>
                  </a:cubicBezTo>
                  <a:moveTo>
                    <a:pt x="39" y="149"/>
                  </a:moveTo>
                  <a:cubicBezTo>
                    <a:pt x="66" y="149"/>
                    <a:pt x="66" y="149"/>
                    <a:pt x="66" y="149"/>
                  </a:cubicBezTo>
                  <a:moveTo>
                    <a:pt x="228" y="149"/>
                  </a:moveTo>
                  <a:cubicBezTo>
                    <a:pt x="258" y="149"/>
                    <a:pt x="258" y="149"/>
                    <a:pt x="258" y="149"/>
                  </a:cubicBezTo>
                  <a:moveTo>
                    <a:pt x="39" y="106"/>
                  </a:moveTo>
                  <a:cubicBezTo>
                    <a:pt x="46" y="106"/>
                    <a:pt x="46" y="106"/>
                    <a:pt x="46" y="106"/>
                  </a:cubicBezTo>
                  <a:moveTo>
                    <a:pt x="81" y="106"/>
                  </a:moveTo>
                  <a:cubicBezTo>
                    <a:pt x="88" y="106"/>
                    <a:pt x="88" y="106"/>
                    <a:pt x="88" y="106"/>
                  </a:cubicBezTo>
                  <a:moveTo>
                    <a:pt x="123" y="106"/>
                  </a:moveTo>
                  <a:cubicBezTo>
                    <a:pt x="129" y="106"/>
                    <a:pt x="129" y="106"/>
                    <a:pt x="129" y="106"/>
                  </a:cubicBezTo>
                  <a:moveTo>
                    <a:pt x="165" y="106"/>
                  </a:moveTo>
                  <a:cubicBezTo>
                    <a:pt x="171" y="106"/>
                    <a:pt x="171" y="106"/>
                    <a:pt x="171" y="106"/>
                  </a:cubicBezTo>
                  <a:moveTo>
                    <a:pt x="206" y="106"/>
                  </a:moveTo>
                  <a:cubicBezTo>
                    <a:pt x="213" y="106"/>
                    <a:pt x="213" y="106"/>
                    <a:pt x="213" y="106"/>
                  </a:cubicBezTo>
                  <a:moveTo>
                    <a:pt x="102" y="149"/>
                  </a:moveTo>
                  <a:cubicBezTo>
                    <a:pt x="108" y="149"/>
                    <a:pt x="108" y="149"/>
                    <a:pt x="108" y="149"/>
                  </a:cubicBezTo>
                  <a:moveTo>
                    <a:pt x="144" y="149"/>
                  </a:moveTo>
                  <a:cubicBezTo>
                    <a:pt x="150" y="149"/>
                    <a:pt x="150" y="149"/>
                    <a:pt x="150" y="149"/>
                  </a:cubicBezTo>
                  <a:moveTo>
                    <a:pt x="186" y="149"/>
                  </a:moveTo>
                  <a:cubicBezTo>
                    <a:pt x="193" y="149"/>
                    <a:pt x="193" y="149"/>
                    <a:pt x="193" y="149"/>
                  </a:cubicBezTo>
                </a:path>
              </a:pathLst>
            </a:custGeom>
            <a:noFill/>
            <a:ln w="11430"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gradFill>
                  <a:gsLst>
                    <a:gs pos="0">
                      <a:srgbClr val="505050"/>
                    </a:gs>
                    <a:gs pos="100000">
                      <a:srgbClr val="505050"/>
                    </a:gs>
                  </a:gsLst>
                </a:gradFill>
              </a:endParaRPr>
            </a:p>
          </p:txBody>
        </p:sp>
        <p:sp>
          <p:nvSpPr>
            <p:cNvPr id="11" name="Title 1">
              <a:extLst>
                <a:ext uri="{FF2B5EF4-FFF2-40B4-BE49-F238E27FC236}">
                  <a16:creationId xmlns:a16="http://schemas.microsoft.com/office/drawing/2014/main" id="{5D175FF0-6428-A3C8-CE39-EFC4F993A8D9}"/>
                </a:ext>
              </a:extLst>
            </p:cNvPr>
            <p:cNvSpPr txBox="1">
              <a:spLocks/>
            </p:cNvSpPr>
            <p:nvPr/>
          </p:nvSpPr>
          <p:spPr>
            <a:xfrm>
              <a:off x="9443801" y="3898301"/>
              <a:ext cx="2360850" cy="307777"/>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400">
                  <a:solidFill>
                    <a:srgbClr val="2F2F2F"/>
                  </a:solidFill>
                  <a:latin typeface="+mn-lt"/>
                  <a:cs typeface="Segoe UI Semibold" panose="020B0702040204020203" pitchFamily="34" charset="0"/>
                </a:rPr>
                <a:t>Fewer 3rd party solutions</a:t>
              </a:r>
              <a:endParaRPr lang="en-US" sz="1400" baseline="30000">
                <a:solidFill>
                  <a:srgbClr val="2F2F2F"/>
                </a:solidFill>
                <a:latin typeface="+mn-lt"/>
                <a:cs typeface="Segoe UI Semibold" panose="020B0702040204020203" pitchFamily="34" charset="0"/>
              </a:endParaRPr>
            </a:p>
          </p:txBody>
        </p:sp>
        <p:sp>
          <p:nvSpPr>
            <p:cNvPr id="37" name="Financial_E7BB" title="Icon of a chart made of vertical lines with a line tracing the top of each, turning into an arrow pointing up">
              <a:extLst>
                <a:ext uri="{FF2B5EF4-FFF2-40B4-BE49-F238E27FC236}">
                  <a16:creationId xmlns:a16="http://schemas.microsoft.com/office/drawing/2014/main" id="{1FF5FB07-4F45-8DDC-E8BB-C85C85152515}"/>
                </a:ext>
              </a:extLst>
            </p:cNvPr>
            <p:cNvSpPr>
              <a:spLocks noChangeAspect="1" noEditPoints="1"/>
            </p:cNvSpPr>
            <p:nvPr/>
          </p:nvSpPr>
          <p:spPr bwMode="auto">
            <a:xfrm>
              <a:off x="9004833" y="2444468"/>
              <a:ext cx="348920" cy="311248"/>
            </a:xfrm>
            <a:custGeom>
              <a:avLst/>
              <a:gdLst>
                <a:gd name="T0" fmla="*/ 47 w 4770"/>
                <a:gd name="T1" fmla="*/ 4255 h 4255"/>
                <a:gd name="T2" fmla="*/ 47 w 4770"/>
                <a:gd name="T3" fmla="*/ 3626 h 4255"/>
                <a:gd name="T4" fmla="*/ 676 w 4770"/>
                <a:gd name="T5" fmla="*/ 4255 h 4255"/>
                <a:gd name="T6" fmla="*/ 676 w 4770"/>
                <a:gd name="T7" fmla="*/ 2996 h 4255"/>
                <a:gd name="T8" fmla="*/ 1306 w 4770"/>
                <a:gd name="T9" fmla="*/ 4255 h 4255"/>
                <a:gd name="T10" fmla="*/ 1306 w 4770"/>
                <a:gd name="T11" fmla="*/ 2366 h 4255"/>
                <a:gd name="T12" fmla="*/ 1935 w 4770"/>
                <a:gd name="T13" fmla="*/ 4255 h 4255"/>
                <a:gd name="T14" fmla="*/ 1935 w 4770"/>
                <a:gd name="T15" fmla="*/ 1736 h 4255"/>
                <a:gd name="T16" fmla="*/ 2564 w 4770"/>
                <a:gd name="T17" fmla="*/ 4255 h 4255"/>
                <a:gd name="T18" fmla="*/ 2564 w 4770"/>
                <a:gd name="T19" fmla="*/ 1736 h 4255"/>
                <a:gd name="T20" fmla="*/ 3194 w 4770"/>
                <a:gd name="T21" fmla="*/ 4255 h 4255"/>
                <a:gd name="T22" fmla="*/ 3194 w 4770"/>
                <a:gd name="T23" fmla="*/ 2361 h 4255"/>
                <a:gd name="T24" fmla="*/ 3823 w 4770"/>
                <a:gd name="T25" fmla="*/ 4255 h 4255"/>
                <a:gd name="T26" fmla="*/ 3823 w 4770"/>
                <a:gd name="T27" fmla="*/ 1736 h 4255"/>
                <a:gd name="T28" fmla="*/ 4453 w 4770"/>
                <a:gd name="T29" fmla="*/ 4255 h 4255"/>
                <a:gd name="T30" fmla="*/ 4453 w 4770"/>
                <a:gd name="T31" fmla="*/ 1424 h 4255"/>
                <a:gd name="T32" fmla="*/ 4760 w 4770"/>
                <a:gd name="T33" fmla="*/ 5 h 4255"/>
                <a:gd name="T34" fmla="*/ 3191 w 4770"/>
                <a:gd name="T35" fmla="*/ 1575 h 4255"/>
                <a:gd name="T36" fmla="*/ 2247 w 4770"/>
                <a:gd name="T37" fmla="*/ 630 h 4255"/>
                <a:gd name="T38" fmla="*/ 0 w 4770"/>
                <a:gd name="T39" fmla="*/ 2879 h 4255"/>
                <a:gd name="T40" fmla="*/ 4770 w 4770"/>
                <a:gd name="T41" fmla="*/ 948 h 4255"/>
                <a:gd name="T42" fmla="*/ 4770 w 4770"/>
                <a:gd name="T43" fmla="*/ 0 h 4255"/>
                <a:gd name="T44" fmla="*/ 3818 w 4770"/>
                <a:gd name="T45" fmla="*/ 0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70" h="4255">
                  <a:moveTo>
                    <a:pt x="47" y="4255"/>
                  </a:moveTo>
                  <a:lnTo>
                    <a:pt x="47" y="3626"/>
                  </a:lnTo>
                  <a:moveTo>
                    <a:pt x="676" y="4255"/>
                  </a:moveTo>
                  <a:lnTo>
                    <a:pt x="676" y="2996"/>
                  </a:lnTo>
                  <a:moveTo>
                    <a:pt x="1306" y="4255"/>
                  </a:moveTo>
                  <a:lnTo>
                    <a:pt x="1306" y="2366"/>
                  </a:lnTo>
                  <a:moveTo>
                    <a:pt x="1935" y="4255"/>
                  </a:moveTo>
                  <a:lnTo>
                    <a:pt x="1935" y="1736"/>
                  </a:lnTo>
                  <a:moveTo>
                    <a:pt x="2564" y="4255"/>
                  </a:moveTo>
                  <a:lnTo>
                    <a:pt x="2564" y="1736"/>
                  </a:lnTo>
                  <a:moveTo>
                    <a:pt x="3194" y="4255"/>
                  </a:moveTo>
                  <a:lnTo>
                    <a:pt x="3194" y="2361"/>
                  </a:lnTo>
                  <a:moveTo>
                    <a:pt x="3823" y="4255"/>
                  </a:moveTo>
                  <a:lnTo>
                    <a:pt x="3823" y="1736"/>
                  </a:lnTo>
                  <a:moveTo>
                    <a:pt x="4453" y="4255"/>
                  </a:moveTo>
                  <a:lnTo>
                    <a:pt x="4453" y="1424"/>
                  </a:lnTo>
                  <a:moveTo>
                    <a:pt x="4760" y="5"/>
                  </a:moveTo>
                  <a:lnTo>
                    <a:pt x="3191" y="1575"/>
                  </a:lnTo>
                  <a:lnTo>
                    <a:pt x="2247" y="630"/>
                  </a:lnTo>
                  <a:lnTo>
                    <a:pt x="0" y="2879"/>
                  </a:lnTo>
                  <a:moveTo>
                    <a:pt x="4770" y="948"/>
                  </a:moveTo>
                  <a:lnTo>
                    <a:pt x="4770" y="0"/>
                  </a:lnTo>
                  <a:lnTo>
                    <a:pt x="3818" y="0"/>
                  </a:lnTo>
                </a:path>
              </a:pathLst>
            </a:custGeom>
            <a:noFill/>
            <a:ln w="11430"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gradFill>
                  <a:gsLst>
                    <a:gs pos="0">
                      <a:srgbClr val="505050"/>
                    </a:gs>
                    <a:gs pos="100000">
                      <a:srgbClr val="505050"/>
                    </a:gs>
                  </a:gsLst>
                </a:gradFill>
                <a:highlight>
                  <a:srgbClr val="00FF00"/>
                </a:highlight>
              </a:endParaRPr>
            </a:p>
          </p:txBody>
        </p:sp>
        <p:sp>
          <p:nvSpPr>
            <p:cNvPr id="34" name="Title 1">
              <a:extLst>
                <a:ext uri="{FF2B5EF4-FFF2-40B4-BE49-F238E27FC236}">
                  <a16:creationId xmlns:a16="http://schemas.microsoft.com/office/drawing/2014/main" id="{98E8B9F8-897F-4AAD-B803-394EAA3BD4EE}"/>
                </a:ext>
              </a:extLst>
            </p:cNvPr>
            <p:cNvSpPr txBox="1">
              <a:spLocks/>
            </p:cNvSpPr>
            <p:nvPr/>
          </p:nvSpPr>
          <p:spPr>
            <a:xfrm>
              <a:off x="9443801" y="5580752"/>
              <a:ext cx="2360850" cy="307777"/>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400">
                  <a:solidFill>
                    <a:srgbClr val="2F2F2F"/>
                  </a:solidFill>
                  <a:latin typeface="+mn-lt"/>
                  <a:cs typeface="Segoe UI Semibold" panose="020B0702040204020203" pitchFamily="34" charset="0"/>
                </a:rPr>
                <a:t>Fewer peripheral devices</a:t>
              </a:r>
              <a:endParaRPr lang="en-US" sz="1400" baseline="30000">
                <a:solidFill>
                  <a:srgbClr val="2F2F2F"/>
                </a:solidFill>
                <a:latin typeface="+mn-lt"/>
                <a:cs typeface="Segoe UI Semibold" panose="020B0702040204020203" pitchFamily="34" charset="0"/>
              </a:endParaRPr>
            </a:p>
          </p:txBody>
        </p:sp>
        <p:sp>
          <p:nvSpPr>
            <p:cNvPr id="41" name="Title 1">
              <a:extLst>
                <a:ext uri="{FF2B5EF4-FFF2-40B4-BE49-F238E27FC236}">
                  <a16:creationId xmlns:a16="http://schemas.microsoft.com/office/drawing/2014/main" id="{85922038-C780-4561-9349-5348F8B1ADD9}"/>
                </a:ext>
              </a:extLst>
            </p:cNvPr>
            <p:cNvSpPr txBox="1">
              <a:spLocks/>
            </p:cNvSpPr>
            <p:nvPr/>
          </p:nvSpPr>
          <p:spPr>
            <a:xfrm>
              <a:off x="9443801" y="2478757"/>
              <a:ext cx="2360850" cy="307777"/>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400">
                  <a:solidFill>
                    <a:srgbClr val="2F2F2F"/>
                  </a:solidFill>
                  <a:latin typeface="+mn-lt"/>
                  <a:cs typeface="Segoe UI Semibold" panose="020B0702040204020203" pitchFamily="34" charset="0"/>
                </a:rPr>
                <a:t>Higher residual value</a:t>
              </a:r>
            </a:p>
          </p:txBody>
        </p:sp>
        <p:cxnSp>
          <p:nvCxnSpPr>
            <p:cNvPr id="43" name="Straight Connector 42">
              <a:extLst>
                <a:ext uri="{FF2B5EF4-FFF2-40B4-BE49-F238E27FC236}">
                  <a16:creationId xmlns:a16="http://schemas.microsoft.com/office/drawing/2014/main" id="{D08EAFFF-A282-4ADE-B891-276CA321BFA8}"/>
                </a:ext>
              </a:extLst>
            </p:cNvPr>
            <p:cNvCxnSpPr>
              <a:cxnSpLocks/>
            </p:cNvCxnSpPr>
            <p:nvPr/>
          </p:nvCxnSpPr>
          <p:spPr>
            <a:xfrm flipV="1">
              <a:off x="5584704" y="3402782"/>
              <a:ext cx="6048000" cy="0"/>
            </a:xfrm>
            <a:prstGeom prst="line">
              <a:avLst/>
            </a:prstGeom>
            <a:ln w="3175">
              <a:solidFill>
                <a:srgbClr val="505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28F293E-95A3-4479-A40A-95B0340356B6}"/>
                </a:ext>
              </a:extLst>
            </p:cNvPr>
            <p:cNvCxnSpPr>
              <a:cxnSpLocks/>
            </p:cNvCxnSpPr>
            <p:nvPr/>
          </p:nvCxnSpPr>
          <p:spPr>
            <a:xfrm flipV="1">
              <a:off x="5584704" y="4953779"/>
              <a:ext cx="6048000" cy="0"/>
            </a:xfrm>
            <a:prstGeom prst="line">
              <a:avLst/>
            </a:prstGeom>
            <a:ln w="3175">
              <a:solidFill>
                <a:srgbClr val="505050"/>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41BC65DB-93F0-4390-A538-0B440CCE1741}"/>
                </a:ext>
              </a:extLst>
            </p:cNvPr>
            <p:cNvSpPr/>
            <p:nvPr/>
          </p:nvSpPr>
          <p:spPr>
            <a:xfrm>
              <a:off x="6966678" y="2424896"/>
              <a:ext cx="1836000" cy="415498"/>
            </a:xfrm>
            <a:prstGeom prst="rect">
              <a:avLst/>
            </a:prstGeom>
          </p:spPr>
          <p:txBody>
            <a:bodyPr wrap="square" anchor="ctr">
              <a:spAutoFit/>
            </a:bodyPr>
            <a:lstStyle/>
            <a:p>
              <a:pPr fontAlgn="t"/>
              <a:r>
                <a:rPr lang="en-US" sz="1050">
                  <a:solidFill>
                    <a:srgbClr val="2F2F2F"/>
                  </a:solidFill>
                </a:rPr>
                <a:t>higher residual value at the device’s end of life</a:t>
              </a:r>
              <a:r>
                <a:rPr lang="en-US" sz="1050" baseline="5000">
                  <a:solidFill>
                    <a:srgbClr val="2F2F2F"/>
                  </a:solidFill>
                </a:rPr>
                <a:t>*</a:t>
              </a:r>
            </a:p>
          </p:txBody>
        </p:sp>
        <p:graphicFrame>
          <p:nvGraphicFramePr>
            <p:cNvPr id="54" name="Chart 53">
              <a:extLst>
                <a:ext uri="{FF2B5EF4-FFF2-40B4-BE49-F238E27FC236}">
                  <a16:creationId xmlns:a16="http://schemas.microsoft.com/office/drawing/2014/main" id="{8414A0B9-38FC-4A1B-9B64-7E6ED39773DB}"/>
                </a:ext>
              </a:extLst>
            </p:cNvPr>
            <p:cNvGraphicFramePr/>
            <p:nvPr>
              <p:extLst>
                <p:ext uri="{D42A27DB-BD31-4B8C-83A1-F6EECF244321}">
                  <p14:modId xmlns:p14="http://schemas.microsoft.com/office/powerpoint/2010/main" val="2932780312"/>
                </p:ext>
              </p:extLst>
            </p:nvPr>
          </p:nvGraphicFramePr>
          <p:xfrm>
            <a:off x="5184456" y="3512634"/>
            <a:ext cx="1894062" cy="1342016"/>
          </p:xfrm>
          <a:graphic>
            <a:graphicData uri="http://schemas.openxmlformats.org/drawingml/2006/chart">
              <c:chart xmlns:c="http://schemas.openxmlformats.org/drawingml/2006/chart" xmlns:r="http://schemas.openxmlformats.org/officeDocument/2006/relationships" r:id="rId3"/>
            </a:graphicData>
          </a:graphic>
        </p:graphicFrame>
        <p:sp>
          <p:nvSpPr>
            <p:cNvPr id="55" name="TextBox 54">
              <a:extLst>
                <a:ext uri="{FF2B5EF4-FFF2-40B4-BE49-F238E27FC236}">
                  <a16:creationId xmlns:a16="http://schemas.microsoft.com/office/drawing/2014/main" id="{BC0B8A81-21F7-4A63-8186-22EB0357D511}"/>
                </a:ext>
              </a:extLst>
            </p:cNvPr>
            <p:cNvSpPr txBox="1"/>
            <p:nvPr/>
          </p:nvSpPr>
          <p:spPr>
            <a:xfrm>
              <a:off x="5557810" y="3922032"/>
              <a:ext cx="1147354" cy="523220"/>
            </a:xfrm>
            <a:prstGeom prst="rect">
              <a:avLst/>
            </a:prstGeom>
            <a:noFill/>
          </p:spPr>
          <p:txBody>
            <a:bodyPr wrap="square" rtlCol="0" anchor="ctr">
              <a:spAutoFit/>
            </a:bodyPr>
            <a:lstStyle/>
            <a:p>
              <a:pPr algn="ctr"/>
              <a:r>
                <a:rPr lang="en-CA" sz="2800" spc="-100">
                  <a:solidFill>
                    <a:srgbClr val="2F2F2F"/>
                  </a:solidFill>
                  <a:latin typeface="+mj-lt"/>
                </a:rPr>
                <a:t>23</a:t>
              </a:r>
              <a:r>
                <a:rPr lang="en-CA" spc="-100">
                  <a:solidFill>
                    <a:srgbClr val="2F2F2F"/>
                  </a:solidFill>
                  <a:latin typeface="+mj-lt"/>
                </a:rPr>
                <a:t>%</a:t>
              </a:r>
              <a:endParaRPr lang="en-CA" sz="4800" spc="-100">
                <a:solidFill>
                  <a:srgbClr val="2F2F2F"/>
                </a:solidFill>
                <a:latin typeface="+mj-lt"/>
              </a:endParaRPr>
            </a:p>
          </p:txBody>
        </p:sp>
        <p:sp>
          <p:nvSpPr>
            <p:cNvPr id="56" name="Rectangle 55">
              <a:extLst>
                <a:ext uri="{FF2B5EF4-FFF2-40B4-BE49-F238E27FC236}">
                  <a16:creationId xmlns:a16="http://schemas.microsoft.com/office/drawing/2014/main" id="{0644F317-24F6-4424-B6FC-4F64BA361C08}"/>
                </a:ext>
              </a:extLst>
            </p:cNvPr>
            <p:cNvSpPr/>
            <p:nvPr/>
          </p:nvSpPr>
          <p:spPr>
            <a:xfrm>
              <a:off x="6966680" y="3975893"/>
              <a:ext cx="1280596" cy="415498"/>
            </a:xfrm>
            <a:prstGeom prst="rect">
              <a:avLst/>
            </a:prstGeom>
          </p:spPr>
          <p:txBody>
            <a:bodyPr wrap="square" anchor="ctr">
              <a:spAutoFit/>
            </a:bodyPr>
            <a:lstStyle/>
            <a:p>
              <a:pPr fontAlgn="t"/>
              <a:r>
                <a:rPr lang="en-US" sz="1050">
                  <a:solidFill>
                    <a:srgbClr val="2F2F2F"/>
                  </a:solidFill>
                </a:rPr>
                <a:t>fewer helpdesk incidents</a:t>
              </a:r>
              <a:r>
                <a:rPr lang="en-US" sz="1050" baseline="5000">
                  <a:solidFill>
                    <a:srgbClr val="2F2F2F"/>
                  </a:solidFill>
                </a:rPr>
                <a:t>3</a:t>
              </a:r>
            </a:p>
          </p:txBody>
        </p:sp>
        <p:sp>
          <p:nvSpPr>
            <p:cNvPr id="15" name="arrow_15" title="Icon of a arrow in a circle pointed right">
              <a:extLst>
                <a:ext uri="{FF2B5EF4-FFF2-40B4-BE49-F238E27FC236}">
                  <a16:creationId xmlns:a16="http://schemas.microsoft.com/office/drawing/2014/main" id="{9FFB5FDD-435D-8262-F906-23E06CFBCB3A}"/>
                </a:ext>
              </a:extLst>
            </p:cNvPr>
            <p:cNvSpPr>
              <a:spLocks noChangeAspect="1" noEditPoints="1"/>
            </p:cNvSpPr>
            <p:nvPr/>
          </p:nvSpPr>
          <p:spPr bwMode="auto">
            <a:xfrm rot="5400000">
              <a:off x="9017419" y="3896565"/>
              <a:ext cx="312669" cy="311248"/>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11430"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gradFill>
                  <a:gsLst>
                    <a:gs pos="0">
                      <a:srgbClr val="505050"/>
                    </a:gs>
                    <a:gs pos="100000">
                      <a:srgbClr val="505050"/>
                    </a:gs>
                  </a:gsLst>
                </a:gradFill>
              </a:endParaRPr>
            </a:p>
          </p:txBody>
        </p:sp>
        <p:graphicFrame>
          <p:nvGraphicFramePr>
            <p:cNvPr id="57" name="Chart 56">
              <a:extLst>
                <a:ext uri="{FF2B5EF4-FFF2-40B4-BE49-F238E27FC236}">
                  <a16:creationId xmlns:a16="http://schemas.microsoft.com/office/drawing/2014/main" id="{2D40CBF3-D958-42F9-9D09-3FE95AAAB266}"/>
                </a:ext>
              </a:extLst>
            </p:cNvPr>
            <p:cNvGraphicFramePr/>
            <p:nvPr>
              <p:extLst>
                <p:ext uri="{D42A27DB-BD31-4B8C-83A1-F6EECF244321}">
                  <p14:modId xmlns:p14="http://schemas.microsoft.com/office/powerpoint/2010/main" val="1643519863"/>
                </p:ext>
              </p:extLst>
            </p:nvPr>
          </p:nvGraphicFramePr>
          <p:xfrm>
            <a:off x="5184456" y="1929084"/>
            <a:ext cx="1894062" cy="1342016"/>
          </p:xfrm>
          <a:graphic>
            <a:graphicData uri="http://schemas.openxmlformats.org/drawingml/2006/chart">
              <c:chart xmlns:c="http://schemas.openxmlformats.org/drawingml/2006/chart" xmlns:r="http://schemas.openxmlformats.org/officeDocument/2006/relationships" r:id="rId4"/>
            </a:graphicData>
          </a:graphic>
        </p:graphicFrame>
        <p:sp>
          <p:nvSpPr>
            <p:cNvPr id="58" name="TextBox 57">
              <a:extLst>
                <a:ext uri="{FF2B5EF4-FFF2-40B4-BE49-F238E27FC236}">
                  <a16:creationId xmlns:a16="http://schemas.microsoft.com/office/drawing/2014/main" id="{DF4A9439-C769-4753-8F2B-30584AC10E8A}"/>
                </a:ext>
              </a:extLst>
            </p:cNvPr>
            <p:cNvSpPr txBox="1"/>
            <p:nvPr/>
          </p:nvSpPr>
          <p:spPr>
            <a:xfrm>
              <a:off x="5557810" y="2338482"/>
              <a:ext cx="1147354" cy="523220"/>
            </a:xfrm>
            <a:prstGeom prst="rect">
              <a:avLst/>
            </a:prstGeom>
            <a:noFill/>
          </p:spPr>
          <p:txBody>
            <a:bodyPr wrap="square" rtlCol="0" anchor="ctr">
              <a:spAutoFit/>
            </a:bodyPr>
            <a:lstStyle/>
            <a:p>
              <a:pPr algn="ctr"/>
              <a:r>
                <a:rPr lang="en-CA" sz="2800" spc="-100">
                  <a:solidFill>
                    <a:srgbClr val="2F2F2F"/>
                  </a:solidFill>
                  <a:latin typeface="+mj-lt"/>
                </a:rPr>
                <a:t>31</a:t>
              </a:r>
              <a:r>
                <a:rPr lang="en-CA" spc="-100">
                  <a:solidFill>
                    <a:srgbClr val="2F2F2F"/>
                  </a:solidFill>
                  <a:latin typeface="+mj-lt"/>
                </a:rPr>
                <a:t>%</a:t>
              </a:r>
              <a:endParaRPr lang="en-CA" sz="4800" spc="-100">
                <a:solidFill>
                  <a:srgbClr val="2F2F2F"/>
                </a:solidFill>
                <a:latin typeface="+mj-lt"/>
              </a:endParaRPr>
            </a:p>
          </p:txBody>
        </p:sp>
      </p:grpSp>
      <p:sp>
        <p:nvSpPr>
          <p:cNvPr id="59" name="Title 1">
            <a:extLst>
              <a:ext uri="{FF2B5EF4-FFF2-40B4-BE49-F238E27FC236}">
                <a16:creationId xmlns:a16="http://schemas.microsoft.com/office/drawing/2014/main" id="{8A93BAB0-5BCC-4B08-BB67-90118391A24F}"/>
              </a:ext>
            </a:extLst>
          </p:cNvPr>
          <p:cNvSpPr txBox="1">
            <a:spLocks/>
          </p:cNvSpPr>
          <p:nvPr/>
        </p:nvSpPr>
        <p:spPr>
          <a:xfrm>
            <a:off x="459842" y="2001725"/>
            <a:ext cx="4000789" cy="523220"/>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400">
                <a:solidFill>
                  <a:srgbClr val="2F2F2F"/>
                </a:solidFill>
                <a:latin typeface="+mn-lt"/>
                <a:cs typeface="Segoe UI Semibold" panose="020B0702040204020203" pitchFamily="34" charset="0"/>
              </a:rPr>
              <a:t>Uniquely versatile devices help you simplify and streamline your hardware environment</a:t>
            </a:r>
          </a:p>
        </p:txBody>
      </p:sp>
      <p:sp>
        <p:nvSpPr>
          <p:cNvPr id="60" name="Title 1">
            <a:extLst>
              <a:ext uri="{FF2B5EF4-FFF2-40B4-BE49-F238E27FC236}">
                <a16:creationId xmlns:a16="http://schemas.microsoft.com/office/drawing/2014/main" id="{8CCAAD43-48BF-4BD2-BC7A-BC3BA15680FD}"/>
              </a:ext>
            </a:extLst>
          </p:cNvPr>
          <p:cNvSpPr txBox="1">
            <a:spLocks/>
          </p:cNvSpPr>
          <p:nvPr/>
        </p:nvSpPr>
        <p:spPr>
          <a:xfrm>
            <a:off x="459842" y="2685154"/>
            <a:ext cx="3953132" cy="425309"/>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lnSpc>
                <a:spcPct val="107000"/>
              </a:lnSpc>
              <a:spcAft>
                <a:spcPts val="800"/>
              </a:spcAft>
            </a:pPr>
            <a:r>
              <a:rPr lang="en-US" sz="1050">
                <a:solidFill>
                  <a:srgbClr val="0078D4"/>
                </a:solidFill>
                <a:cs typeface="Segoe UI Semibold" panose="020B0702040204020203" pitchFamily="34" charset="0"/>
              </a:rPr>
              <a:t>A higher residual value </a:t>
            </a:r>
            <a:r>
              <a:rPr lang="en-US" sz="1050">
                <a:solidFill>
                  <a:srgbClr val="2F2F2F"/>
                </a:solidFill>
                <a:latin typeface="+mn-lt"/>
                <a:cs typeface="Segoe UI Semibold" panose="020B0702040204020203" pitchFamily="34" charset="0"/>
              </a:rPr>
              <a:t>than comparable Windows devices by up to $115 at their end of life.</a:t>
            </a:r>
            <a:r>
              <a:rPr lang="en-US" sz="1050" baseline="30000">
                <a:solidFill>
                  <a:srgbClr val="2F2F2F"/>
                </a:solidFill>
                <a:latin typeface="+mn-lt"/>
                <a:cs typeface="Segoe UI Semibold" panose="020B0702040204020203" pitchFamily="34" charset="0"/>
              </a:rPr>
              <a:t>1</a:t>
            </a:r>
          </a:p>
        </p:txBody>
      </p:sp>
      <p:sp>
        <p:nvSpPr>
          <p:cNvPr id="61" name="Title 1">
            <a:extLst>
              <a:ext uri="{FF2B5EF4-FFF2-40B4-BE49-F238E27FC236}">
                <a16:creationId xmlns:a16="http://schemas.microsoft.com/office/drawing/2014/main" id="{E9396F95-1551-4EF0-B92F-F3A5C150DD27}"/>
              </a:ext>
            </a:extLst>
          </p:cNvPr>
          <p:cNvSpPr txBox="1">
            <a:spLocks/>
          </p:cNvSpPr>
          <p:nvPr/>
        </p:nvSpPr>
        <p:spPr>
          <a:xfrm>
            <a:off x="459842" y="3255218"/>
            <a:ext cx="3953132" cy="598177"/>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lnSpc>
                <a:spcPct val="107000"/>
              </a:lnSpc>
              <a:spcAft>
                <a:spcPts val="800"/>
              </a:spcAft>
            </a:pPr>
            <a:r>
              <a:rPr lang="en-US" sz="1050">
                <a:solidFill>
                  <a:srgbClr val="0078D4"/>
                </a:solidFill>
                <a:cs typeface="Segoe UI Semibold" panose="020B0702040204020203" pitchFamily="34" charset="0"/>
              </a:rPr>
              <a:t>Reduce the costs of 3rd party support </a:t>
            </a:r>
            <a:r>
              <a:rPr lang="en-US" sz="1050">
                <a:solidFill>
                  <a:srgbClr val="2F2F2F"/>
                </a:solidFill>
                <a:latin typeface="+mn-lt"/>
                <a:cs typeface="Segoe UI Semibold" panose="020B0702040204020203" pitchFamily="34" charset="0"/>
              </a:rPr>
              <a:t>for deployment, annual management services, and security solutions by ~23% with Surface devices.</a:t>
            </a:r>
            <a:r>
              <a:rPr lang="en-US" sz="1050" baseline="30000">
                <a:solidFill>
                  <a:srgbClr val="2F2F2F"/>
                </a:solidFill>
                <a:latin typeface="+mn-lt"/>
                <a:cs typeface="Segoe UI Semibold" panose="020B0702040204020203" pitchFamily="34" charset="0"/>
              </a:rPr>
              <a:t>1</a:t>
            </a:r>
          </a:p>
        </p:txBody>
      </p:sp>
      <p:sp>
        <p:nvSpPr>
          <p:cNvPr id="62" name="Title 1">
            <a:extLst>
              <a:ext uri="{FF2B5EF4-FFF2-40B4-BE49-F238E27FC236}">
                <a16:creationId xmlns:a16="http://schemas.microsoft.com/office/drawing/2014/main" id="{DED10F83-5187-4987-99E3-4FAEB53590E2}"/>
              </a:ext>
            </a:extLst>
          </p:cNvPr>
          <p:cNvSpPr txBox="1">
            <a:spLocks/>
          </p:cNvSpPr>
          <p:nvPr/>
        </p:nvSpPr>
        <p:spPr>
          <a:xfrm>
            <a:off x="459842" y="3998151"/>
            <a:ext cx="3953132" cy="577081"/>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050">
                <a:solidFill>
                  <a:srgbClr val="0078D4"/>
                </a:solidFill>
                <a:cs typeface="Segoe UI Semibold" panose="020B0702040204020203" pitchFamily="34" charset="0"/>
              </a:rPr>
              <a:t>Minimize purchasing peripheral devices for virtual meetings </a:t>
            </a:r>
            <a:r>
              <a:rPr lang="en-US" sz="1050">
                <a:solidFill>
                  <a:srgbClr val="2F2F2F"/>
                </a:solidFill>
                <a:latin typeface="+mn-lt"/>
                <a:cs typeface="Segoe UI Semibold" panose="020B0702040204020203" pitchFamily="34" charset="0"/>
              </a:rPr>
              <a:t>with a 79% reduction in the need for cameras, 65% in lights, and 50% in headsets.</a:t>
            </a:r>
            <a:endParaRPr lang="en-US" sz="1050" baseline="30000">
              <a:solidFill>
                <a:srgbClr val="2F2F2F"/>
              </a:solidFill>
              <a:latin typeface="+mn-lt"/>
              <a:cs typeface="Segoe UI Semibold" panose="020B0702040204020203" pitchFamily="34" charset="0"/>
            </a:endParaRPr>
          </a:p>
        </p:txBody>
      </p:sp>
      <p:sp>
        <p:nvSpPr>
          <p:cNvPr id="27" name="TextBox 26">
            <a:extLst>
              <a:ext uri="{FF2B5EF4-FFF2-40B4-BE49-F238E27FC236}">
                <a16:creationId xmlns:a16="http://schemas.microsoft.com/office/drawing/2014/main" id="{C5605020-1EB4-4E8D-90C6-5E1DD3DACE13}"/>
              </a:ext>
            </a:extLst>
          </p:cNvPr>
          <p:cNvSpPr txBox="1"/>
          <p:nvPr/>
        </p:nvSpPr>
        <p:spPr>
          <a:xfrm>
            <a:off x="8229600" y="502365"/>
            <a:ext cx="4074891" cy="252441"/>
          </a:xfrm>
          <a:prstGeom prst="rect">
            <a:avLst/>
          </a:prstGeom>
          <a:noFill/>
        </p:spPr>
        <p:txBody>
          <a:bodyPr wrap="square">
            <a:spAutoFit/>
          </a:bodyPr>
          <a:lstStyle/>
          <a:p>
            <a:pPr>
              <a:lnSpc>
                <a:spcPct val="107000"/>
              </a:lnSpc>
              <a:spcAft>
                <a:spcPts val="800"/>
              </a:spcAft>
            </a:pPr>
            <a:r>
              <a:rPr lang="en-US" sz="1050">
                <a:solidFill>
                  <a:srgbClr val="0078D4"/>
                </a:solidFill>
                <a:latin typeface="+mj-lt"/>
                <a:ea typeface="+mj-ea"/>
                <a:cs typeface="Segoe UI Semibold" panose="020B0702040204020203" pitchFamily="34" charset="0"/>
              </a:rPr>
              <a:t>Read the study at </a:t>
            </a:r>
            <a:r>
              <a:rPr lang="en-US" sz="1050">
                <a:solidFill>
                  <a:srgbClr val="0078D4"/>
                </a:solidFill>
                <a:latin typeface="+mj-lt"/>
                <a:ea typeface="+mj-ea"/>
                <a:cs typeface="Segoe UI Semibold" panose="020B0702040204020203" pitchFamily="34" charset="0"/>
                <a:hlinkClick r:id="rId5">
                  <a:extLst>
                    <a:ext uri="{A12FA001-AC4F-418D-AE19-62706E023703}">
                      <ahyp:hlinkClr xmlns:ahyp="http://schemas.microsoft.com/office/drawing/2018/hyperlinkcolor" val="tx"/>
                    </a:ext>
                  </a:extLst>
                </a:hlinkClick>
              </a:rPr>
              <a:t>www.aka.ms/SurfaceIDCWhitepaper</a:t>
            </a:r>
            <a:r>
              <a:rPr lang="en-US" sz="1050">
                <a:solidFill>
                  <a:srgbClr val="0078D4"/>
                </a:solidFill>
                <a:latin typeface="+mj-lt"/>
                <a:ea typeface="+mj-ea"/>
                <a:cs typeface="Segoe UI Semibold" panose="020B0702040204020203" pitchFamily="34" charset="0"/>
              </a:rPr>
              <a:t> </a:t>
            </a:r>
          </a:p>
        </p:txBody>
      </p:sp>
    </p:spTree>
    <p:extLst>
      <p:ext uri="{BB962C8B-B14F-4D97-AF65-F5344CB8AC3E}">
        <p14:creationId xmlns:p14="http://schemas.microsoft.com/office/powerpoint/2010/main" val="1308682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4" name="Group 3" hidden="1">
            <a:extLst>
              <a:ext uri="{FF2B5EF4-FFF2-40B4-BE49-F238E27FC236}">
                <a16:creationId xmlns:a16="http://schemas.microsoft.com/office/drawing/2014/main" id="{61D31970-889D-43F1-A5CB-21775B4CDEDB}"/>
              </a:ext>
            </a:extLst>
          </p:cNvPr>
          <p:cNvGrpSpPr/>
          <p:nvPr/>
        </p:nvGrpSpPr>
        <p:grpSpPr>
          <a:xfrm>
            <a:off x="4283693" y="1619777"/>
            <a:ext cx="3624613" cy="3618446"/>
            <a:chOff x="4283693" y="1619777"/>
            <a:chExt cx="3624613" cy="3618446"/>
          </a:xfrm>
        </p:grpSpPr>
        <p:sp>
          <p:nvSpPr>
            <p:cNvPr id="14" name="Rectangle 13">
              <a:extLst>
                <a:ext uri="{FF2B5EF4-FFF2-40B4-BE49-F238E27FC236}">
                  <a16:creationId xmlns:a16="http://schemas.microsoft.com/office/drawing/2014/main" id="{8D0DC9F0-BFF2-4FB3-9B83-90B5FA0B7E2C}"/>
                </a:ext>
              </a:extLst>
            </p:cNvPr>
            <p:cNvSpPr/>
            <p:nvPr/>
          </p:nvSpPr>
          <p:spPr>
            <a:xfrm>
              <a:off x="4283693" y="1619777"/>
              <a:ext cx="1745100" cy="1745329"/>
            </a:xfrm>
            <a:prstGeom prst="rect">
              <a:avLst/>
            </a:prstGeom>
            <a:solidFill>
              <a:srgbClr val="2F2F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A95EE91A-0DB4-45B3-8DDB-811711A11FF4}"/>
                </a:ext>
              </a:extLst>
            </p:cNvPr>
            <p:cNvSpPr/>
            <p:nvPr/>
          </p:nvSpPr>
          <p:spPr>
            <a:xfrm>
              <a:off x="6163206" y="1619777"/>
              <a:ext cx="1745100" cy="1745329"/>
            </a:xfrm>
            <a:prstGeom prst="rect">
              <a:avLst/>
            </a:prstGeom>
            <a:solidFill>
              <a:srgbClr val="2F2F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18124803-5E08-4E85-88DA-9331C8383B87}"/>
                </a:ext>
              </a:extLst>
            </p:cNvPr>
            <p:cNvSpPr/>
            <p:nvPr/>
          </p:nvSpPr>
          <p:spPr>
            <a:xfrm>
              <a:off x="6163206" y="3492894"/>
              <a:ext cx="1745100" cy="1745329"/>
            </a:xfrm>
            <a:prstGeom prst="rect">
              <a:avLst/>
            </a:prstGeom>
            <a:solidFill>
              <a:srgbClr val="2F2F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B6686FEE-DCF7-42BD-BBCF-0A2F8D2B522E}"/>
                </a:ext>
              </a:extLst>
            </p:cNvPr>
            <p:cNvSpPr/>
            <p:nvPr/>
          </p:nvSpPr>
          <p:spPr>
            <a:xfrm>
              <a:off x="4283693" y="3492894"/>
              <a:ext cx="1745100" cy="1745329"/>
            </a:xfrm>
            <a:prstGeom prst="rect">
              <a:avLst/>
            </a:prstGeom>
            <a:solidFill>
              <a:srgbClr val="2F2F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8" name="Rectangle: Rounded Corners 17">
            <a:extLst>
              <a:ext uri="{FF2B5EF4-FFF2-40B4-BE49-F238E27FC236}">
                <a16:creationId xmlns:a16="http://schemas.microsoft.com/office/drawing/2014/main" id="{18527E2A-540D-4C42-B920-9F9EF582996E}"/>
              </a:ext>
            </a:extLst>
          </p:cNvPr>
          <p:cNvSpPr/>
          <p:nvPr/>
        </p:nvSpPr>
        <p:spPr>
          <a:xfrm>
            <a:off x="1223888" y="2537973"/>
            <a:ext cx="2700000" cy="2700000"/>
          </a:xfrm>
          <a:prstGeom prst="roundRect">
            <a:avLst>
              <a:gd name="adj" fmla="val 0"/>
            </a:avLst>
          </a:prstGeom>
          <a:solidFill>
            <a:schemeClr val="bg1">
              <a:alpha val="75000"/>
            </a:schemeClr>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sp>
        <p:nvSpPr>
          <p:cNvPr id="19" name="TextBox 18">
            <a:extLst>
              <a:ext uri="{FF2B5EF4-FFF2-40B4-BE49-F238E27FC236}">
                <a16:creationId xmlns:a16="http://schemas.microsoft.com/office/drawing/2014/main" id="{AD673DB6-FAA4-4B54-AACB-CFC7366D82E8}"/>
              </a:ext>
            </a:extLst>
          </p:cNvPr>
          <p:cNvSpPr txBox="1"/>
          <p:nvPr/>
        </p:nvSpPr>
        <p:spPr>
          <a:xfrm>
            <a:off x="1437528" y="4544194"/>
            <a:ext cx="2272721" cy="546303"/>
          </a:xfrm>
          <a:prstGeom prst="rect">
            <a:avLst/>
          </a:prstGeom>
          <a:noFill/>
        </p:spPr>
        <p:txBody>
          <a:bodyPr wrap="square" rtlCol="0">
            <a:spAutoFit/>
          </a:bodyPr>
          <a:lstStyle/>
          <a:p>
            <a:pPr algn="ctr"/>
            <a:r>
              <a:rPr lang="en-US" sz="1400">
                <a:solidFill>
                  <a:srgbClr val="2F2F2F"/>
                </a:solidFill>
                <a:latin typeface="Segoe UI Semibold" panose="020B0702040204020203" pitchFamily="34" charset="0"/>
                <a:cs typeface="Segoe UI Semibold" panose="020B0702040204020203" pitchFamily="34" charset="0"/>
              </a:rPr>
              <a:t>Employee Experience </a:t>
            </a:r>
          </a:p>
          <a:p>
            <a:pPr algn="ctr">
              <a:spcBef>
                <a:spcPts val="600"/>
              </a:spcBef>
            </a:pPr>
            <a:r>
              <a:rPr lang="en-US" sz="1050">
                <a:solidFill>
                  <a:srgbClr val="2F2F2F"/>
                </a:solidFill>
                <a:latin typeface="Segoe UI "/>
                <a:cs typeface="Segoe UI Semibold" panose="020B0702040204020203" pitchFamily="34" charset="0"/>
              </a:rPr>
              <a:t>Additional benefits</a:t>
            </a:r>
          </a:p>
        </p:txBody>
      </p:sp>
      <p:sp>
        <p:nvSpPr>
          <p:cNvPr id="20" name="Rectangle: Rounded Corners 19">
            <a:extLst>
              <a:ext uri="{FF2B5EF4-FFF2-40B4-BE49-F238E27FC236}">
                <a16:creationId xmlns:a16="http://schemas.microsoft.com/office/drawing/2014/main" id="{56A0C5D8-56B4-47B0-997D-CC39D87F81A9}"/>
              </a:ext>
            </a:extLst>
          </p:cNvPr>
          <p:cNvSpPr/>
          <p:nvPr/>
        </p:nvSpPr>
        <p:spPr>
          <a:xfrm>
            <a:off x="4941938" y="2537973"/>
            <a:ext cx="2700000" cy="2700000"/>
          </a:xfrm>
          <a:prstGeom prst="roundRect">
            <a:avLst>
              <a:gd name="adj" fmla="val 0"/>
            </a:avLst>
          </a:prstGeom>
          <a:solidFill>
            <a:schemeClr val="bg1">
              <a:alpha val="50000"/>
            </a:schemeClr>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sp>
        <p:nvSpPr>
          <p:cNvPr id="21" name="TextBox 20">
            <a:extLst>
              <a:ext uri="{FF2B5EF4-FFF2-40B4-BE49-F238E27FC236}">
                <a16:creationId xmlns:a16="http://schemas.microsoft.com/office/drawing/2014/main" id="{1335C96C-806C-4AB4-8827-A8D61404B6E9}"/>
              </a:ext>
            </a:extLst>
          </p:cNvPr>
          <p:cNvSpPr txBox="1"/>
          <p:nvPr/>
        </p:nvSpPr>
        <p:spPr>
          <a:xfrm>
            <a:off x="5288762" y="4544194"/>
            <a:ext cx="2006352" cy="546303"/>
          </a:xfrm>
          <a:prstGeom prst="rect">
            <a:avLst/>
          </a:prstGeom>
          <a:noFill/>
        </p:spPr>
        <p:txBody>
          <a:bodyPr wrap="square" rtlCol="0">
            <a:spAutoFit/>
          </a:bodyPr>
          <a:lstStyle/>
          <a:p>
            <a:pPr algn="ctr"/>
            <a:r>
              <a:rPr lang="en-US" sz="1400">
                <a:solidFill>
                  <a:srgbClr val="2F2F2F"/>
                </a:solidFill>
                <a:latin typeface="Segoe UI Semibold" panose="020B0702040204020203" pitchFamily="34" charset="0"/>
                <a:cs typeface="Segoe UI Semibold" panose="020B0702040204020203" pitchFamily="34" charset="0"/>
              </a:rPr>
              <a:t>Direct Savings</a:t>
            </a:r>
          </a:p>
          <a:p>
            <a:pPr algn="ctr">
              <a:spcBef>
                <a:spcPts val="600"/>
              </a:spcBef>
            </a:pPr>
            <a:r>
              <a:rPr lang="en-US" sz="1050">
                <a:solidFill>
                  <a:srgbClr val="2F2F2F"/>
                </a:solidFill>
                <a:latin typeface="Segoe UI "/>
                <a:cs typeface="Segoe UI Semibold" panose="020B0702040204020203" pitchFamily="34" charset="0"/>
              </a:rPr>
              <a:t>Direct cost savings</a:t>
            </a:r>
          </a:p>
        </p:txBody>
      </p:sp>
      <p:sp>
        <p:nvSpPr>
          <p:cNvPr id="22" name="Rectangle: Rounded Corners 21">
            <a:extLst>
              <a:ext uri="{FF2B5EF4-FFF2-40B4-BE49-F238E27FC236}">
                <a16:creationId xmlns:a16="http://schemas.microsoft.com/office/drawing/2014/main" id="{5A451370-1B86-46B5-B59B-E9FA1C9B050E}"/>
              </a:ext>
            </a:extLst>
          </p:cNvPr>
          <p:cNvSpPr/>
          <p:nvPr/>
        </p:nvSpPr>
        <p:spPr>
          <a:xfrm>
            <a:off x="8659987" y="2537973"/>
            <a:ext cx="2700000" cy="2700000"/>
          </a:xfrm>
          <a:prstGeom prst="roundRect">
            <a:avLst>
              <a:gd name="adj" fmla="val 0"/>
            </a:avLst>
          </a:prstGeom>
          <a:solidFill>
            <a:schemeClr val="bg1">
              <a:alpha val="50000"/>
            </a:schemeClr>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sp>
        <p:nvSpPr>
          <p:cNvPr id="23" name="TextBox 22">
            <a:extLst>
              <a:ext uri="{FF2B5EF4-FFF2-40B4-BE49-F238E27FC236}">
                <a16:creationId xmlns:a16="http://schemas.microsoft.com/office/drawing/2014/main" id="{4B3AA798-0BB8-483D-83B2-6720DAA2F45A}"/>
              </a:ext>
            </a:extLst>
          </p:cNvPr>
          <p:cNvSpPr txBox="1"/>
          <p:nvPr/>
        </p:nvSpPr>
        <p:spPr>
          <a:xfrm>
            <a:off x="8833399" y="4544194"/>
            <a:ext cx="2353176" cy="546303"/>
          </a:xfrm>
          <a:prstGeom prst="rect">
            <a:avLst/>
          </a:prstGeom>
          <a:noFill/>
        </p:spPr>
        <p:txBody>
          <a:bodyPr wrap="square" rtlCol="0">
            <a:spAutoFit/>
          </a:bodyPr>
          <a:lstStyle/>
          <a:p>
            <a:pPr algn="ctr"/>
            <a:r>
              <a:rPr lang="en-US" sz="1400">
                <a:solidFill>
                  <a:srgbClr val="2F2F2F"/>
                </a:solidFill>
                <a:latin typeface="Segoe UI Semibold" panose="020B0702040204020203" pitchFamily="34" charset="0"/>
                <a:cs typeface="Segoe UI Semibold" panose="020B0702040204020203" pitchFamily="34" charset="0"/>
              </a:rPr>
              <a:t>IT Efficiency</a:t>
            </a:r>
          </a:p>
          <a:p>
            <a:pPr algn="ctr">
              <a:spcBef>
                <a:spcPts val="600"/>
              </a:spcBef>
            </a:pPr>
            <a:r>
              <a:rPr lang="en-US" sz="1050">
                <a:solidFill>
                  <a:srgbClr val="2F2F2F"/>
                </a:solidFill>
                <a:latin typeface="Segoe UI "/>
                <a:cs typeface="Segoe UI Semibold" panose="020B0702040204020203" pitchFamily="34" charset="0"/>
              </a:rPr>
              <a:t>Additional benefits and cost savings</a:t>
            </a:r>
          </a:p>
        </p:txBody>
      </p:sp>
      <p:sp>
        <p:nvSpPr>
          <p:cNvPr id="24" name="Rectangle: Rounded Corners 23">
            <a:extLst>
              <a:ext uri="{FF2B5EF4-FFF2-40B4-BE49-F238E27FC236}">
                <a16:creationId xmlns:a16="http://schemas.microsoft.com/office/drawing/2014/main" id="{CAEC1A9F-D51F-478B-AE1A-CC7F42353EEB}"/>
              </a:ext>
            </a:extLst>
          </p:cNvPr>
          <p:cNvSpPr/>
          <p:nvPr/>
        </p:nvSpPr>
        <p:spPr>
          <a:xfrm>
            <a:off x="1223888" y="2537973"/>
            <a:ext cx="2700000" cy="2700000"/>
          </a:xfrm>
          <a:prstGeom prst="roundRect">
            <a:avLst>
              <a:gd name="adj" fmla="val 0"/>
            </a:avLst>
          </a:prstGeom>
          <a:solidFill>
            <a:srgbClr val="F2F2F2">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sp>
        <p:nvSpPr>
          <p:cNvPr id="26" name="Rectangle: Rounded Corners 25">
            <a:extLst>
              <a:ext uri="{FF2B5EF4-FFF2-40B4-BE49-F238E27FC236}">
                <a16:creationId xmlns:a16="http://schemas.microsoft.com/office/drawing/2014/main" id="{24A09BF1-A982-4215-82F5-5BAA95351A86}"/>
              </a:ext>
            </a:extLst>
          </p:cNvPr>
          <p:cNvSpPr/>
          <p:nvPr/>
        </p:nvSpPr>
        <p:spPr>
          <a:xfrm>
            <a:off x="4941938" y="2537973"/>
            <a:ext cx="2700000" cy="2700000"/>
          </a:xfrm>
          <a:prstGeom prst="roundRect">
            <a:avLst>
              <a:gd name="adj" fmla="val 0"/>
            </a:avLst>
          </a:prstGeom>
          <a:solidFill>
            <a:srgbClr val="F2F2F2">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pic>
        <p:nvPicPr>
          <p:cNvPr id="27" name="Picture 26">
            <a:extLst>
              <a:ext uri="{FF2B5EF4-FFF2-40B4-BE49-F238E27FC236}">
                <a16:creationId xmlns:a16="http://schemas.microsoft.com/office/drawing/2014/main" id="{98B3F591-4027-4818-B05F-27661AFFD24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268112" y="1620027"/>
            <a:ext cx="2700000" cy="2700000"/>
          </a:xfrm>
          <a:prstGeom prst="rect">
            <a:avLst/>
          </a:prstGeom>
          <a:effectLst>
            <a:outerShdw blurRad="139700" sx="102000" sy="102000" algn="ctr" rotWithShape="0">
              <a:prstClr val="black">
                <a:alpha val="10000"/>
              </a:prstClr>
            </a:outerShdw>
          </a:effectLst>
        </p:spPr>
      </p:pic>
      <p:pic>
        <p:nvPicPr>
          <p:cNvPr id="30" name="Picture 29">
            <a:extLst>
              <a:ext uri="{FF2B5EF4-FFF2-40B4-BE49-F238E27FC236}">
                <a16:creationId xmlns:a16="http://schemas.microsoft.com/office/drawing/2014/main" id="{7FAC24AA-D83E-46AD-93F1-0A32BAF111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9"/>
          <a:stretch/>
        </p:blipFill>
        <p:spPr>
          <a:xfrm>
            <a:off x="832013" y="1620027"/>
            <a:ext cx="2700000" cy="2700000"/>
          </a:xfrm>
          <a:prstGeom prst="rect">
            <a:avLst/>
          </a:prstGeom>
          <a:effectLst>
            <a:outerShdw blurRad="139700" sx="102000" sy="102000" algn="ctr" rotWithShape="0">
              <a:prstClr val="black">
                <a:alpha val="10000"/>
              </a:prstClr>
            </a:outerShdw>
          </a:effectLst>
        </p:spPr>
      </p:pic>
      <p:sp>
        <p:nvSpPr>
          <p:cNvPr id="31" name="Rectangle: Rounded Corners 30">
            <a:extLst>
              <a:ext uri="{FF2B5EF4-FFF2-40B4-BE49-F238E27FC236}">
                <a16:creationId xmlns:a16="http://schemas.microsoft.com/office/drawing/2014/main" id="{CFD3EF3B-1E53-4819-ABC8-2B778FCC1221}"/>
              </a:ext>
            </a:extLst>
          </p:cNvPr>
          <p:cNvSpPr/>
          <p:nvPr/>
        </p:nvSpPr>
        <p:spPr>
          <a:xfrm>
            <a:off x="832013" y="1620027"/>
            <a:ext cx="2700000" cy="2700000"/>
          </a:xfrm>
          <a:prstGeom prst="roundRect">
            <a:avLst>
              <a:gd name="adj" fmla="val 0"/>
            </a:avLst>
          </a:prstGeom>
          <a:solidFill>
            <a:srgbClr val="F2F2F2">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pic>
        <p:nvPicPr>
          <p:cNvPr id="25" name="Picture 24">
            <a:extLst>
              <a:ext uri="{FF2B5EF4-FFF2-40B4-BE49-F238E27FC236}">
                <a16:creationId xmlns:a16="http://schemas.microsoft.com/office/drawing/2014/main" id="{FE2BB057-7A5F-4C96-9F5C-AB2323C3781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550063" y="1620027"/>
            <a:ext cx="2700000" cy="2700000"/>
          </a:xfrm>
          <a:prstGeom prst="rect">
            <a:avLst/>
          </a:prstGeom>
          <a:effectLst>
            <a:outerShdw blurRad="139700" sx="102000" sy="102000" algn="ctr" rotWithShape="0">
              <a:prstClr val="black">
                <a:alpha val="10000"/>
              </a:prstClr>
            </a:outerShdw>
          </a:effectLst>
        </p:spPr>
      </p:pic>
      <p:sp>
        <p:nvSpPr>
          <p:cNvPr id="28" name="Rectangle: Rounded Corners 27">
            <a:extLst>
              <a:ext uri="{FF2B5EF4-FFF2-40B4-BE49-F238E27FC236}">
                <a16:creationId xmlns:a16="http://schemas.microsoft.com/office/drawing/2014/main" id="{67801A17-A024-47A2-9B79-02615DF1B383}"/>
              </a:ext>
            </a:extLst>
          </p:cNvPr>
          <p:cNvSpPr/>
          <p:nvPr/>
        </p:nvSpPr>
        <p:spPr>
          <a:xfrm>
            <a:off x="4550063" y="1620027"/>
            <a:ext cx="2700000" cy="2700000"/>
          </a:xfrm>
          <a:prstGeom prst="roundRect">
            <a:avLst>
              <a:gd name="adj" fmla="val 0"/>
            </a:avLst>
          </a:prstGeom>
          <a:solidFill>
            <a:srgbClr val="F2F2F2">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spTree>
    <p:extLst>
      <p:ext uri="{BB962C8B-B14F-4D97-AF65-F5344CB8AC3E}">
        <p14:creationId xmlns:p14="http://schemas.microsoft.com/office/powerpoint/2010/main" val="3138641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750"/>
                                        <p:tgtEl>
                                          <p:spTgt spid="2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750"/>
                                        <p:tgtEl>
                                          <p:spTgt spid="2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31"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E8AC0A-F812-4B53-B8DB-E74E348F7274}"/>
              </a:ext>
            </a:extLst>
          </p:cNvPr>
          <p:cNvSpPr txBox="1">
            <a:spLocks/>
          </p:cNvSpPr>
          <p:nvPr/>
        </p:nvSpPr>
        <p:spPr>
          <a:xfrm>
            <a:off x="459842" y="492898"/>
            <a:ext cx="5057556" cy="978729"/>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a:solidFill>
                  <a:srgbClr val="2F2F2F"/>
                </a:solidFill>
                <a:latin typeface="Segoe UI Semibold" panose="020B0702040204020203" pitchFamily="34" charset="0"/>
                <a:cs typeface="Segoe UI Semibold" panose="020B0702040204020203" pitchFamily="34" charset="0"/>
              </a:rPr>
              <a:t>IT efficiency | Supporting engaged employees</a:t>
            </a:r>
          </a:p>
        </p:txBody>
      </p:sp>
      <p:sp>
        <p:nvSpPr>
          <p:cNvPr id="5" name="Title 1">
            <a:extLst>
              <a:ext uri="{FF2B5EF4-FFF2-40B4-BE49-F238E27FC236}">
                <a16:creationId xmlns:a16="http://schemas.microsoft.com/office/drawing/2014/main" id="{B0A2539A-66C9-41D2-9192-27777F0AA382}"/>
              </a:ext>
            </a:extLst>
          </p:cNvPr>
          <p:cNvSpPr txBox="1">
            <a:spLocks/>
          </p:cNvSpPr>
          <p:nvPr/>
        </p:nvSpPr>
        <p:spPr>
          <a:xfrm>
            <a:off x="459842" y="2001725"/>
            <a:ext cx="4000789" cy="523220"/>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400">
                <a:solidFill>
                  <a:srgbClr val="2F2F2F"/>
                </a:solidFill>
                <a:latin typeface="+mn-lt"/>
                <a:cs typeface="Segoe UI Semibold" panose="020B0702040204020203" pitchFamily="34" charset="0"/>
              </a:rPr>
              <a:t>Discover ways for IT to find new time and cost savings and amplify innovation.</a:t>
            </a:r>
          </a:p>
        </p:txBody>
      </p:sp>
      <p:sp>
        <p:nvSpPr>
          <p:cNvPr id="6" name="Title 1">
            <a:extLst>
              <a:ext uri="{FF2B5EF4-FFF2-40B4-BE49-F238E27FC236}">
                <a16:creationId xmlns:a16="http://schemas.microsoft.com/office/drawing/2014/main" id="{DD0A4625-2102-43BF-81CE-07289FF3D4DF}"/>
              </a:ext>
            </a:extLst>
          </p:cNvPr>
          <p:cNvSpPr txBox="1">
            <a:spLocks/>
          </p:cNvSpPr>
          <p:nvPr/>
        </p:nvSpPr>
        <p:spPr>
          <a:xfrm>
            <a:off x="459842" y="2685154"/>
            <a:ext cx="3953132" cy="415498"/>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050">
                <a:solidFill>
                  <a:srgbClr val="0078D4"/>
                </a:solidFill>
                <a:cs typeface="Segoe UI Semibold" panose="020B0702040204020203" pitchFamily="34" charset="0"/>
              </a:rPr>
              <a:t>Rapidly deploy Surface devices straight to users </a:t>
            </a:r>
            <a:r>
              <a:rPr lang="en-US" sz="1050">
                <a:solidFill>
                  <a:srgbClr val="2F2F2F"/>
                </a:solidFill>
                <a:latin typeface="+mn-lt"/>
                <a:cs typeface="Segoe UI Semibold" panose="020B0702040204020203" pitchFamily="34" charset="0"/>
              </a:rPr>
              <a:t>with a seamless, factory-enabled Autopilot implementation.</a:t>
            </a:r>
          </a:p>
        </p:txBody>
      </p:sp>
      <p:sp>
        <p:nvSpPr>
          <p:cNvPr id="7" name="Title 1">
            <a:extLst>
              <a:ext uri="{FF2B5EF4-FFF2-40B4-BE49-F238E27FC236}">
                <a16:creationId xmlns:a16="http://schemas.microsoft.com/office/drawing/2014/main" id="{20E972C5-216C-440A-8670-9ADF448A5707}"/>
              </a:ext>
            </a:extLst>
          </p:cNvPr>
          <p:cNvSpPr txBox="1">
            <a:spLocks/>
          </p:cNvSpPr>
          <p:nvPr/>
        </p:nvSpPr>
        <p:spPr>
          <a:xfrm>
            <a:off x="459842" y="3260861"/>
            <a:ext cx="3953132" cy="577081"/>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050">
                <a:solidFill>
                  <a:srgbClr val="0078D4"/>
                </a:solidFill>
                <a:cs typeface="Segoe UI Semibold" panose="020B0702040204020203" pitchFamily="34" charset="0"/>
              </a:rPr>
              <a:t>Remotely manage thousands of Surface devices down to the firmware layer </a:t>
            </a:r>
            <a:r>
              <a:rPr lang="en-US" sz="1050">
                <a:solidFill>
                  <a:srgbClr val="2F2F2F"/>
                </a:solidFill>
                <a:latin typeface="+mn-lt"/>
                <a:cs typeface="Segoe UI Semibold" panose="020B0702040204020203" pitchFamily="34" charset="0"/>
              </a:rPr>
              <a:t>with Surface’s Device Firmware Configuration Interface and Endpoint Manager.</a:t>
            </a:r>
            <a:r>
              <a:rPr lang="en-US" sz="1050" baseline="30000">
                <a:solidFill>
                  <a:srgbClr val="2F2F2F"/>
                </a:solidFill>
                <a:latin typeface="+mn-lt"/>
                <a:cs typeface="Segoe UI Semibold" panose="020B0702040204020203" pitchFamily="34" charset="0"/>
              </a:rPr>
              <a:t>2</a:t>
            </a:r>
          </a:p>
        </p:txBody>
      </p:sp>
      <p:sp>
        <p:nvSpPr>
          <p:cNvPr id="8" name="Title 1">
            <a:extLst>
              <a:ext uri="{FF2B5EF4-FFF2-40B4-BE49-F238E27FC236}">
                <a16:creationId xmlns:a16="http://schemas.microsoft.com/office/drawing/2014/main" id="{FB02DFDA-683F-461C-8329-5F41983B51E9}"/>
              </a:ext>
            </a:extLst>
          </p:cNvPr>
          <p:cNvSpPr txBox="1">
            <a:spLocks/>
          </p:cNvSpPr>
          <p:nvPr/>
        </p:nvSpPr>
        <p:spPr>
          <a:xfrm>
            <a:off x="459842" y="3998151"/>
            <a:ext cx="3953132" cy="577081"/>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050">
                <a:solidFill>
                  <a:srgbClr val="0078D4"/>
                </a:solidFill>
                <a:cs typeface="Segoe UI Semibold" panose="020B0702040204020203" pitchFamily="34" charset="0"/>
              </a:rPr>
              <a:t>Agility with Security: </a:t>
            </a:r>
            <a:r>
              <a:rPr lang="en-US" sz="1050">
                <a:solidFill>
                  <a:srgbClr val="2F2F2F"/>
                </a:solidFill>
                <a:latin typeface="+mn-lt"/>
                <a:cs typeface="Segoe UI Semibold" panose="020B0702040204020203" pitchFamily="34" charset="0"/>
              </a:rPr>
              <a:t>Surface uses Microsoft’s UEFI</a:t>
            </a:r>
            <a:r>
              <a:rPr lang="en-US" sz="1050" baseline="30000">
                <a:solidFill>
                  <a:srgbClr val="2F2F2F"/>
                </a:solidFill>
                <a:latin typeface="+mn-lt"/>
                <a:cs typeface="Segoe UI Semibold" panose="020B0702040204020203" pitchFamily="34" charset="0"/>
              </a:rPr>
              <a:t>2</a:t>
            </a:r>
            <a:r>
              <a:rPr lang="en-US" sz="1050">
                <a:solidFill>
                  <a:srgbClr val="2F2F2F"/>
                </a:solidFill>
                <a:latin typeface="+mn-lt"/>
                <a:cs typeface="Segoe UI Semibold" panose="020B0702040204020203" pitchFamily="34" charset="0"/>
              </a:rPr>
              <a:t> to reduce firmware layer threats and Windows Update for Business to stay secure.</a:t>
            </a:r>
          </a:p>
        </p:txBody>
      </p:sp>
      <p:grpSp>
        <p:nvGrpSpPr>
          <p:cNvPr id="2" name="Group 1">
            <a:extLst>
              <a:ext uri="{FF2B5EF4-FFF2-40B4-BE49-F238E27FC236}">
                <a16:creationId xmlns:a16="http://schemas.microsoft.com/office/drawing/2014/main" id="{684DD100-08E2-4B94-869D-887FF42BB922}"/>
              </a:ext>
            </a:extLst>
          </p:cNvPr>
          <p:cNvGrpSpPr/>
          <p:nvPr/>
        </p:nvGrpSpPr>
        <p:grpSpPr>
          <a:xfrm>
            <a:off x="4998570" y="1509035"/>
            <a:ext cx="7193430" cy="5161817"/>
            <a:chOff x="4998570" y="1509035"/>
            <a:chExt cx="7193430" cy="5161817"/>
          </a:xfrm>
        </p:grpSpPr>
        <p:sp>
          <p:nvSpPr>
            <p:cNvPr id="36" name="Freeform: Shape 35">
              <a:extLst>
                <a:ext uri="{FF2B5EF4-FFF2-40B4-BE49-F238E27FC236}">
                  <a16:creationId xmlns:a16="http://schemas.microsoft.com/office/drawing/2014/main" id="{8B4CF60A-746A-4F63-812A-91ADE0067C6E}"/>
                </a:ext>
              </a:extLst>
            </p:cNvPr>
            <p:cNvSpPr/>
            <p:nvPr/>
          </p:nvSpPr>
          <p:spPr>
            <a:xfrm>
              <a:off x="4998570" y="1509035"/>
              <a:ext cx="7193430" cy="5161817"/>
            </a:xfrm>
            <a:custGeom>
              <a:avLst/>
              <a:gdLst>
                <a:gd name="connsiteX0" fmla="*/ 546946 w 7193430"/>
                <a:gd name="connsiteY0" fmla="*/ 0 h 5161817"/>
                <a:gd name="connsiteX1" fmla="*/ 7193430 w 7193430"/>
                <a:gd name="connsiteY1" fmla="*/ 0 h 5161817"/>
                <a:gd name="connsiteX2" fmla="*/ 7193430 w 7193430"/>
                <a:gd name="connsiteY2" fmla="*/ 5161817 h 5161817"/>
                <a:gd name="connsiteX3" fmla="*/ 546946 w 7193430"/>
                <a:gd name="connsiteY3" fmla="*/ 5161817 h 5161817"/>
                <a:gd name="connsiteX4" fmla="*/ 0 w 7193430"/>
                <a:gd name="connsiteY4" fmla="*/ 4614871 h 5161817"/>
                <a:gd name="connsiteX5" fmla="*/ 0 w 7193430"/>
                <a:gd name="connsiteY5" fmla="*/ 546946 h 5161817"/>
                <a:gd name="connsiteX6" fmla="*/ 546946 w 7193430"/>
                <a:gd name="connsiteY6" fmla="*/ 0 h 516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3430" h="5161817">
                  <a:moveTo>
                    <a:pt x="546946" y="0"/>
                  </a:moveTo>
                  <a:lnTo>
                    <a:pt x="7193430" y="0"/>
                  </a:lnTo>
                  <a:lnTo>
                    <a:pt x="7193430" y="5161817"/>
                  </a:lnTo>
                  <a:lnTo>
                    <a:pt x="546946" y="5161817"/>
                  </a:lnTo>
                  <a:cubicBezTo>
                    <a:pt x="244876" y="5161817"/>
                    <a:pt x="0" y="4916941"/>
                    <a:pt x="0" y="4614871"/>
                  </a:cubicBezTo>
                  <a:lnTo>
                    <a:pt x="0" y="546946"/>
                  </a:lnTo>
                  <a:cubicBezTo>
                    <a:pt x="0" y="244876"/>
                    <a:pt x="244876" y="0"/>
                    <a:pt x="546946" y="0"/>
                  </a:cubicBezTo>
                  <a:close/>
                </a:path>
              </a:pathLst>
            </a:custGeom>
            <a:solidFill>
              <a:schemeClr val="bg1"/>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graphicFrame>
          <p:nvGraphicFramePr>
            <p:cNvPr id="13" name="Chart 12">
              <a:extLst>
                <a:ext uri="{FF2B5EF4-FFF2-40B4-BE49-F238E27FC236}">
                  <a16:creationId xmlns:a16="http://schemas.microsoft.com/office/drawing/2014/main" id="{CEEF3977-5866-42E4-AC8E-A1C48F110215}"/>
                </a:ext>
              </a:extLst>
            </p:cNvPr>
            <p:cNvGraphicFramePr/>
            <p:nvPr>
              <p:extLst>
                <p:ext uri="{D42A27DB-BD31-4B8C-83A1-F6EECF244321}">
                  <p14:modId xmlns:p14="http://schemas.microsoft.com/office/powerpoint/2010/main" val="1046172879"/>
                </p:ext>
              </p:extLst>
            </p:nvPr>
          </p:nvGraphicFramePr>
          <p:xfrm>
            <a:off x="5184456" y="1961637"/>
            <a:ext cx="1894062" cy="1342016"/>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B81CE337-589B-4B7A-978B-67C41EE17D90}"/>
                </a:ext>
              </a:extLst>
            </p:cNvPr>
            <p:cNvSpPr txBox="1"/>
            <p:nvPr/>
          </p:nvSpPr>
          <p:spPr>
            <a:xfrm>
              <a:off x="5557810" y="2371035"/>
              <a:ext cx="1147354" cy="523220"/>
            </a:xfrm>
            <a:prstGeom prst="rect">
              <a:avLst/>
            </a:prstGeom>
            <a:noFill/>
          </p:spPr>
          <p:txBody>
            <a:bodyPr wrap="square" rtlCol="0" anchor="ctr">
              <a:spAutoFit/>
            </a:bodyPr>
            <a:lstStyle/>
            <a:p>
              <a:pPr algn="ctr"/>
              <a:r>
                <a:rPr lang="en-CA" sz="2800" spc="-100">
                  <a:solidFill>
                    <a:srgbClr val="2F2F2F"/>
                  </a:solidFill>
                  <a:latin typeface="+mj-lt"/>
                </a:rPr>
                <a:t>21</a:t>
              </a:r>
              <a:r>
                <a:rPr lang="en-CA" spc="-100">
                  <a:solidFill>
                    <a:srgbClr val="2F2F2F"/>
                  </a:solidFill>
                  <a:latin typeface="+mj-lt"/>
                </a:rPr>
                <a:t>%</a:t>
              </a:r>
              <a:endParaRPr lang="en-CA" sz="4800" spc="-100">
                <a:solidFill>
                  <a:srgbClr val="2F2F2F"/>
                </a:solidFill>
                <a:latin typeface="+mj-lt"/>
              </a:endParaRPr>
            </a:p>
          </p:txBody>
        </p:sp>
        <p:sp>
          <p:nvSpPr>
            <p:cNvPr id="15" name="Rectangle 14">
              <a:extLst>
                <a:ext uri="{FF2B5EF4-FFF2-40B4-BE49-F238E27FC236}">
                  <a16:creationId xmlns:a16="http://schemas.microsoft.com/office/drawing/2014/main" id="{10BCD234-33EF-4ACF-877F-66E3B8039437}"/>
                </a:ext>
              </a:extLst>
            </p:cNvPr>
            <p:cNvSpPr/>
            <p:nvPr/>
          </p:nvSpPr>
          <p:spPr>
            <a:xfrm>
              <a:off x="6966679" y="2424896"/>
              <a:ext cx="1513425" cy="415498"/>
            </a:xfrm>
            <a:prstGeom prst="rect">
              <a:avLst/>
            </a:prstGeom>
          </p:spPr>
          <p:txBody>
            <a:bodyPr wrap="square" anchor="ctr">
              <a:spAutoFit/>
            </a:bodyPr>
            <a:lstStyle/>
            <a:p>
              <a:pPr fontAlgn="t"/>
              <a:r>
                <a:rPr lang="en-US" sz="1050">
                  <a:solidFill>
                    <a:srgbClr val="2F2F2F"/>
                  </a:solidFill>
                </a:rPr>
                <a:t>reduced IT staff for deployment</a:t>
              </a:r>
              <a:r>
                <a:rPr lang="en-US" sz="1050" baseline="5000">
                  <a:solidFill>
                    <a:srgbClr val="2F2F2F"/>
                  </a:solidFill>
                </a:rPr>
                <a:t>3</a:t>
              </a:r>
            </a:p>
          </p:txBody>
        </p:sp>
        <p:graphicFrame>
          <p:nvGraphicFramePr>
            <p:cNvPr id="17" name="Chart 16">
              <a:extLst>
                <a:ext uri="{FF2B5EF4-FFF2-40B4-BE49-F238E27FC236}">
                  <a16:creationId xmlns:a16="http://schemas.microsoft.com/office/drawing/2014/main" id="{BD0B286D-C76F-42B7-93F8-EC05BE536339}"/>
                </a:ext>
              </a:extLst>
            </p:cNvPr>
            <p:cNvGraphicFramePr/>
            <p:nvPr>
              <p:extLst>
                <p:ext uri="{D42A27DB-BD31-4B8C-83A1-F6EECF244321}">
                  <p14:modId xmlns:p14="http://schemas.microsoft.com/office/powerpoint/2010/main" val="560279046"/>
                </p:ext>
              </p:extLst>
            </p:nvPr>
          </p:nvGraphicFramePr>
          <p:xfrm>
            <a:off x="5184456" y="3512634"/>
            <a:ext cx="1894062" cy="1342016"/>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F4B4BAED-F3C3-4D87-B9E8-D038DE7D33A6}"/>
                </a:ext>
              </a:extLst>
            </p:cNvPr>
            <p:cNvSpPr txBox="1"/>
            <p:nvPr/>
          </p:nvSpPr>
          <p:spPr>
            <a:xfrm>
              <a:off x="5557810" y="3922032"/>
              <a:ext cx="1147354" cy="523220"/>
            </a:xfrm>
            <a:prstGeom prst="rect">
              <a:avLst/>
            </a:prstGeom>
            <a:noFill/>
          </p:spPr>
          <p:txBody>
            <a:bodyPr wrap="square" rtlCol="0" anchor="ctr">
              <a:spAutoFit/>
            </a:bodyPr>
            <a:lstStyle/>
            <a:p>
              <a:pPr algn="ctr"/>
              <a:r>
                <a:rPr lang="en-CA" sz="2800" spc="-100">
                  <a:solidFill>
                    <a:srgbClr val="2F2F2F"/>
                  </a:solidFill>
                  <a:latin typeface="+mj-lt"/>
                </a:rPr>
                <a:t>49</a:t>
              </a:r>
              <a:r>
                <a:rPr lang="en-CA" spc="-100">
                  <a:solidFill>
                    <a:srgbClr val="2F2F2F"/>
                  </a:solidFill>
                  <a:latin typeface="+mj-lt"/>
                </a:rPr>
                <a:t>%</a:t>
              </a:r>
              <a:endParaRPr lang="en-CA" sz="4800" spc="-100">
                <a:solidFill>
                  <a:srgbClr val="2F2F2F"/>
                </a:solidFill>
                <a:latin typeface="+mj-lt"/>
              </a:endParaRPr>
            </a:p>
          </p:txBody>
        </p:sp>
        <p:sp>
          <p:nvSpPr>
            <p:cNvPr id="19" name="Rectangle 18">
              <a:extLst>
                <a:ext uri="{FF2B5EF4-FFF2-40B4-BE49-F238E27FC236}">
                  <a16:creationId xmlns:a16="http://schemas.microsoft.com/office/drawing/2014/main" id="{604A5530-A87C-4E6D-991F-6E43428FCB75}"/>
                </a:ext>
              </a:extLst>
            </p:cNvPr>
            <p:cNvSpPr/>
            <p:nvPr/>
          </p:nvSpPr>
          <p:spPr>
            <a:xfrm>
              <a:off x="6966680" y="3975893"/>
              <a:ext cx="1280596" cy="415498"/>
            </a:xfrm>
            <a:prstGeom prst="rect">
              <a:avLst/>
            </a:prstGeom>
          </p:spPr>
          <p:txBody>
            <a:bodyPr wrap="square" anchor="ctr">
              <a:spAutoFit/>
            </a:bodyPr>
            <a:lstStyle/>
            <a:p>
              <a:pPr fontAlgn="t"/>
              <a:r>
                <a:rPr lang="en-US" sz="1050">
                  <a:solidFill>
                    <a:srgbClr val="2F2F2F"/>
                  </a:solidFill>
                </a:rPr>
                <a:t>fewer helpdesk incidents</a:t>
              </a:r>
              <a:r>
                <a:rPr lang="en-US" sz="1050" baseline="5000">
                  <a:solidFill>
                    <a:srgbClr val="2F2F2F"/>
                  </a:solidFill>
                </a:rPr>
                <a:t>3</a:t>
              </a:r>
            </a:p>
          </p:txBody>
        </p:sp>
        <p:graphicFrame>
          <p:nvGraphicFramePr>
            <p:cNvPr id="21" name="Chart 20">
              <a:extLst>
                <a:ext uri="{FF2B5EF4-FFF2-40B4-BE49-F238E27FC236}">
                  <a16:creationId xmlns:a16="http://schemas.microsoft.com/office/drawing/2014/main" id="{C03565B9-14CC-4FF8-9E1B-57C5943725A7}"/>
                </a:ext>
              </a:extLst>
            </p:cNvPr>
            <p:cNvGraphicFramePr/>
            <p:nvPr>
              <p:extLst>
                <p:ext uri="{D42A27DB-BD31-4B8C-83A1-F6EECF244321}">
                  <p14:modId xmlns:p14="http://schemas.microsoft.com/office/powerpoint/2010/main" val="1768044468"/>
                </p:ext>
              </p:extLst>
            </p:nvPr>
          </p:nvGraphicFramePr>
          <p:xfrm>
            <a:off x="5184456" y="5063632"/>
            <a:ext cx="1894062" cy="1342016"/>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687AE82E-4B67-4482-BDDE-23D14415E18E}"/>
                </a:ext>
              </a:extLst>
            </p:cNvPr>
            <p:cNvSpPr txBox="1"/>
            <p:nvPr/>
          </p:nvSpPr>
          <p:spPr>
            <a:xfrm>
              <a:off x="5557810" y="5473030"/>
              <a:ext cx="1147354" cy="523220"/>
            </a:xfrm>
            <a:prstGeom prst="rect">
              <a:avLst/>
            </a:prstGeom>
            <a:noFill/>
          </p:spPr>
          <p:txBody>
            <a:bodyPr wrap="square" rtlCol="0" anchor="ctr">
              <a:spAutoFit/>
            </a:bodyPr>
            <a:lstStyle/>
            <a:p>
              <a:pPr algn="ctr"/>
              <a:r>
                <a:rPr lang="en-CA" sz="2800" spc="-100">
                  <a:solidFill>
                    <a:srgbClr val="2F2F2F"/>
                  </a:solidFill>
                  <a:latin typeface="+mj-lt"/>
                </a:rPr>
                <a:t>34</a:t>
              </a:r>
              <a:r>
                <a:rPr lang="en-CA" spc="-100">
                  <a:solidFill>
                    <a:srgbClr val="2F2F2F"/>
                  </a:solidFill>
                  <a:latin typeface="+mj-lt"/>
                </a:rPr>
                <a:t>%</a:t>
              </a:r>
              <a:endParaRPr lang="en-CA" sz="4800" spc="-100">
                <a:solidFill>
                  <a:srgbClr val="2F2F2F"/>
                </a:solidFill>
                <a:latin typeface="+mj-lt"/>
              </a:endParaRPr>
            </a:p>
          </p:txBody>
        </p:sp>
        <p:sp>
          <p:nvSpPr>
            <p:cNvPr id="23" name="Rectangle 22">
              <a:extLst>
                <a:ext uri="{FF2B5EF4-FFF2-40B4-BE49-F238E27FC236}">
                  <a16:creationId xmlns:a16="http://schemas.microsoft.com/office/drawing/2014/main" id="{613FA6EC-9BB6-464E-A898-29A3C60F733B}"/>
                </a:ext>
              </a:extLst>
            </p:cNvPr>
            <p:cNvSpPr/>
            <p:nvPr/>
          </p:nvSpPr>
          <p:spPr>
            <a:xfrm>
              <a:off x="6966679" y="5526891"/>
              <a:ext cx="1513425" cy="415498"/>
            </a:xfrm>
            <a:prstGeom prst="rect">
              <a:avLst/>
            </a:prstGeom>
          </p:spPr>
          <p:txBody>
            <a:bodyPr wrap="square" anchor="ctr">
              <a:spAutoFit/>
            </a:bodyPr>
            <a:lstStyle/>
            <a:p>
              <a:pPr fontAlgn="t"/>
              <a:r>
                <a:rPr lang="en-US" sz="1050">
                  <a:solidFill>
                    <a:srgbClr val="2F2F2F"/>
                  </a:solidFill>
                </a:rPr>
                <a:t>fewer security incidents</a:t>
              </a:r>
              <a:r>
                <a:rPr lang="en-US" sz="1050" baseline="5000">
                  <a:solidFill>
                    <a:srgbClr val="2F2F2F"/>
                  </a:solidFill>
                </a:rPr>
                <a:t>3</a:t>
              </a:r>
            </a:p>
          </p:txBody>
        </p:sp>
        <p:sp>
          <p:nvSpPr>
            <p:cNvPr id="28" name="Title 1">
              <a:extLst>
                <a:ext uri="{FF2B5EF4-FFF2-40B4-BE49-F238E27FC236}">
                  <a16:creationId xmlns:a16="http://schemas.microsoft.com/office/drawing/2014/main" id="{7C17966A-7C4B-4854-930E-F43CCFFB324C}"/>
                </a:ext>
              </a:extLst>
            </p:cNvPr>
            <p:cNvSpPr txBox="1">
              <a:spLocks/>
            </p:cNvSpPr>
            <p:nvPr/>
          </p:nvSpPr>
          <p:spPr>
            <a:xfrm>
              <a:off x="9443801" y="5580752"/>
              <a:ext cx="2360850" cy="307777"/>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400">
                  <a:solidFill>
                    <a:srgbClr val="2F2F2F"/>
                  </a:solidFill>
                  <a:latin typeface="+mn-lt"/>
                  <a:cs typeface="Segoe UI Semibold" panose="020B0702040204020203" pitchFamily="34" charset="0"/>
                </a:rPr>
                <a:t>Chip to cloud protection</a:t>
              </a:r>
              <a:endParaRPr lang="en-US" sz="1400" baseline="30000">
                <a:solidFill>
                  <a:srgbClr val="2F2F2F"/>
                </a:solidFill>
                <a:latin typeface="+mn-lt"/>
                <a:cs typeface="Segoe UI Semibold" panose="020B0702040204020203" pitchFamily="34" charset="0"/>
              </a:endParaRPr>
            </a:p>
          </p:txBody>
        </p:sp>
        <p:sp>
          <p:nvSpPr>
            <p:cNvPr id="30" name="Trackers_EADF_bidi" title="Icon of a clipboard with a checklist on it">
              <a:extLst>
                <a:ext uri="{FF2B5EF4-FFF2-40B4-BE49-F238E27FC236}">
                  <a16:creationId xmlns:a16="http://schemas.microsoft.com/office/drawing/2014/main" id="{7237FDE9-51DD-4197-A1D5-E949C8C54374}"/>
                </a:ext>
              </a:extLst>
            </p:cNvPr>
            <p:cNvSpPr>
              <a:spLocks noChangeAspect="1" noEditPoints="1"/>
            </p:cNvSpPr>
            <p:nvPr/>
          </p:nvSpPr>
          <p:spPr bwMode="auto">
            <a:xfrm>
              <a:off x="9038526" y="5590640"/>
              <a:ext cx="211214" cy="288000"/>
            </a:xfrm>
            <a:custGeom>
              <a:avLst/>
              <a:gdLst>
                <a:gd name="T0" fmla="*/ 1000 w 2750"/>
                <a:gd name="T1" fmla="*/ 375 h 3750"/>
                <a:gd name="T2" fmla="*/ 1375 w 2750"/>
                <a:gd name="T3" fmla="*/ 0 h 3750"/>
                <a:gd name="T4" fmla="*/ 1750 w 2750"/>
                <a:gd name="T5" fmla="*/ 375 h 3750"/>
                <a:gd name="T6" fmla="*/ 1750 w 2750"/>
                <a:gd name="T7" fmla="*/ 500 h 3750"/>
                <a:gd name="T8" fmla="*/ 2250 w 2750"/>
                <a:gd name="T9" fmla="*/ 500 h 3750"/>
                <a:gd name="T10" fmla="*/ 2250 w 2750"/>
                <a:gd name="T11" fmla="*/ 1000 h 3750"/>
                <a:gd name="T12" fmla="*/ 500 w 2750"/>
                <a:gd name="T13" fmla="*/ 1000 h 3750"/>
                <a:gd name="T14" fmla="*/ 500 w 2750"/>
                <a:gd name="T15" fmla="*/ 500 h 3750"/>
                <a:gd name="T16" fmla="*/ 1000 w 2750"/>
                <a:gd name="T17" fmla="*/ 500 h 3750"/>
                <a:gd name="T18" fmla="*/ 1000 w 2750"/>
                <a:gd name="T19" fmla="*/ 375 h 3750"/>
                <a:gd name="T20" fmla="*/ 500 w 2750"/>
                <a:gd name="T21" fmla="*/ 500 h 3750"/>
                <a:gd name="T22" fmla="*/ 0 w 2750"/>
                <a:gd name="T23" fmla="*/ 500 h 3750"/>
                <a:gd name="T24" fmla="*/ 0 w 2750"/>
                <a:gd name="T25" fmla="*/ 3750 h 3750"/>
                <a:gd name="T26" fmla="*/ 2750 w 2750"/>
                <a:gd name="T27" fmla="*/ 3750 h 3750"/>
                <a:gd name="T28" fmla="*/ 2750 w 2750"/>
                <a:gd name="T29" fmla="*/ 500 h 3750"/>
                <a:gd name="T30" fmla="*/ 2250 w 2750"/>
                <a:gd name="T31" fmla="*/ 500 h 3750"/>
                <a:gd name="T32" fmla="*/ 500 w 2750"/>
                <a:gd name="T33" fmla="*/ 1750 h 3750"/>
                <a:gd name="T34" fmla="*/ 1500 w 2750"/>
                <a:gd name="T35" fmla="*/ 1750 h 3750"/>
                <a:gd name="T36" fmla="*/ 1500 w 2750"/>
                <a:gd name="T37" fmla="*/ 2500 h 3750"/>
                <a:gd name="T38" fmla="*/ 500 w 2750"/>
                <a:gd name="T39" fmla="*/ 2500 h 3750"/>
                <a:gd name="T40" fmla="*/ 1500 w 2750"/>
                <a:gd name="T41" fmla="*/ 3250 h 3750"/>
                <a:gd name="T42" fmla="*/ 500 w 2750"/>
                <a:gd name="T43" fmla="*/ 3250 h 3750"/>
                <a:gd name="T44" fmla="*/ 1750 w 2750"/>
                <a:gd name="T45" fmla="*/ 1500 h 3750"/>
                <a:gd name="T46" fmla="*/ 2000 w 2750"/>
                <a:gd name="T47" fmla="*/ 1750 h 3750"/>
                <a:gd name="T48" fmla="*/ 2375 w 2750"/>
                <a:gd name="T49" fmla="*/ 1375 h 3750"/>
                <a:gd name="T50" fmla="*/ 1750 w 2750"/>
                <a:gd name="T51" fmla="*/ 2250 h 3750"/>
                <a:gd name="T52" fmla="*/ 2000 w 2750"/>
                <a:gd name="T53" fmla="*/ 2500 h 3750"/>
                <a:gd name="T54" fmla="*/ 2375 w 2750"/>
                <a:gd name="T55" fmla="*/ 2125 h 3750"/>
                <a:gd name="T56" fmla="*/ 1750 w 2750"/>
                <a:gd name="T57" fmla="*/ 3000 h 3750"/>
                <a:gd name="T58" fmla="*/ 2000 w 2750"/>
                <a:gd name="T59" fmla="*/ 3250 h 3750"/>
                <a:gd name="T60" fmla="*/ 2375 w 2750"/>
                <a:gd name="T61" fmla="*/ 28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50" h="3750">
                  <a:moveTo>
                    <a:pt x="1000" y="375"/>
                  </a:moveTo>
                  <a:cubicBezTo>
                    <a:pt x="1000" y="168"/>
                    <a:pt x="1168" y="0"/>
                    <a:pt x="1375" y="0"/>
                  </a:cubicBezTo>
                  <a:cubicBezTo>
                    <a:pt x="1582" y="0"/>
                    <a:pt x="1750" y="168"/>
                    <a:pt x="1750" y="375"/>
                  </a:cubicBezTo>
                  <a:cubicBezTo>
                    <a:pt x="1750" y="500"/>
                    <a:pt x="1750" y="500"/>
                    <a:pt x="1750" y="500"/>
                  </a:cubicBezTo>
                  <a:cubicBezTo>
                    <a:pt x="2250" y="500"/>
                    <a:pt x="2250" y="500"/>
                    <a:pt x="2250" y="500"/>
                  </a:cubicBezTo>
                  <a:cubicBezTo>
                    <a:pt x="2250" y="1000"/>
                    <a:pt x="2250" y="1000"/>
                    <a:pt x="2250" y="1000"/>
                  </a:cubicBezTo>
                  <a:cubicBezTo>
                    <a:pt x="500" y="1000"/>
                    <a:pt x="500" y="1000"/>
                    <a:pt x="500" y="1000"/>
                  </a:cubicBezTo>
                  <a:cubicBezTo>
                    <a:pt x="500" y="500"/>
                    <a:pt x="500" y="500"/>
                    <a:pt x="500" y="500"/>
                  </a:cubicBezTo>
                  <a:cubicBezTo>
                    <a:pt x="1000" y="500"/>
                    <a:pt x="1000" y="500"/>
                    <a:pt x="1000" y="500"/>
                  </a:cubicBezTo>
                  <a:lnTo>
                    <a:pt x="1000" y="375"/>
                  </a:lnTo>
                  <a:close/>
                  <a:moveTo>
                    <a:pt x="500" y="500"/>
                  </a:moveTo>
                  <a:cubicBezTo>
                    <a:pt x="0" y="500"/>
                    <a:pt x="0" y="500"/>
                    <a:pt x="0" y="500"/>
                  </a:cubicBezTo>
                  <a:cubicBezTo>
                    <a:pt x="0" y="3750"/>
                    <a:pt x="0" y="3750"/>
                    <a:pt x="0" y="3750"/>
                  </a:cubicBezTo>
                  <a:cubicBezTo>
                    <a:pt x="2750" y="3750"/>
                    <a:pt x="2750" y="3750"/>
                    <a:pt x="2750" y="3750"/>
                  </a:cubicBezTo>
                  <a:cubicBezTo>
                    <a:pt x="2750" y="500"/>
                    <a:pt x="2750" y="500"/>
                    <a:pt x="2750" y="500"/>
                  </a:cubicBezTo>
                  <a:cubicBezTo>
                    <a:pt x="2250" y="500"/>
                    <a:pt x="2250" y="500"/>
                    <a:pt x="2250" y="500"/>
                  </a:cubicBezTo>
                  <a:moveTo>
                    <a:pt x="500" y="1750"/>
                  </a:moveTo>
                  <a:cubicBezTo>
                    <a:pt x="1500" y="1750"/>
                    <a:pt x="1500" y="1750"/>
                    <a:pt x="1500" y="1750"/>
                  </a:cubicBezTo>
                  <a:moveTo>
                    <a:pt x="1500" y="2500"/>
                  </a:moveTo>
                  <a:cubicBezTo>
                    <a:pt x="500" y="2500"/>
                    <a:pt x="500" y="2500"/>
                    <a:pt x="500" y="2500"/>
                  </a:cubicBezTo>
                  <a:moveTo>
                    <a:pt x="1500" y="3250"/>
                  </a:moveTo>
                  <a:cubicBezTo>
                    <a:pt x="500" y="3250"/>
                    <a:pt x="500" y="3250"/>
                    <a:pt x="500" y="3250"/>
                  </a:cubicBezTo>
                  <a:moveTo>
                    <a:pt x="1750" y="1500"/>
                  </a:moveTo>
                  <a:cubicBezTo>
                    <a:pt x="2000" y="1750"/>
                    <a:pt x="2000" y="1750"/>
                    <a:pt x="2000" y="1750"/>
                  </a:cubicBezTo>
                  <a:cubicBezTo>
                    <a:pt x="2375" y="1375"/>
                    <a:pt x="2375" y="1375"/>
                    <a:pt x="2375" y="1375"/>
                  </a:cubicBezTo>
                  <a:moveTo>
                    <a:pt x="1750" y="2250"/>
                  </a:moveTo>
                  <a:cubicBezTo>
                    <a:pt x="2000" y="2500"/>
                    <a:pt x="2000" y="2500"/>
                    <a:pt x="2000" y="2500"/>
                  </a:cubicBezTo>
                  <a:cubicBezTo>
                    <a:pt x="2375" y="2125"/>
                    <a:pt x="2375" y="2125"/>
                    <a:pt x="2375" y="2125"/>
                  </a:cubicBezTo>
                  <a:moveTo>
                    <a:pt x="1750" y="3000"/>
                  </a:moveTo>
                  <a:cubicBezTo>
                    <a:pt x="2000" y="3250"/>
                    <a:pt x="2000" y="3250"/>
                    <a:pt x="2000" y="3250"/>
                  </a:cubicBezTo>
                  <a:cubicBezTo>
                    <a:pt x="2375" y="2875"/>
                    <a:pt x="2375" y="2875"/>
                    <a:pt x="2375" y="2875"/>
                  </a:cubicBezTo>
                </a:path>
              </a:pathLst>
            </a:custGeom>
            <a:noFill/>
            <a:ln w="11430"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gradFill>
                  <a:gsLst>
                    <a:gs pos="0">
                      <a:srgbClr val="505050"/>
                    </a:gs>
                    <a:gs pos="100000">
                      <a:srgbClr val="505050"/>
                    </a:gs>
                  </a:gsLst>
                </a:gradFill>
              </a:endParaRPr>
            </a:p>
          </p:txBody>
        </p:sp>
        <p:sp>
          <p:nvSpPr>
            <p:cNvPr id="27" name="Title 1">
              <a:extLst>
                <a:ext uri="{FF2B5EF4-FFF2-40B4-BE49-F238E27FC236}">
                  <a16:creationId xmlns:a16="http://schemas.microsoft.com/office/drawing/2014/main" id="{69765824-22F4-4059-8F73-43308C1CFE0F}"/>
                </a:ext>
              </a:extLst>
            </p:cNvPr>
            <p:cNvSpPr txBox="1">
              <a:spLocks/>
            </p:cNvSpPr>
            <p:nvPr/>
          </p:nvSpPr>
          <p:spPr>
            <a:xfrm>
              <a:off x="9443801" y="3922033"/>
              <a:ext cx="1909337" cy="523220"/>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400">
                  <a:solidFill>
                    <a:srgbClr val="2F2F2F"/>
                  </a:solidFill>
                  <a:latin typeface="+mn-lt"/>
                  <a:cs typeface="Segoe UI Semibold" panose="020B0702040204020203" pitchFamily="34" charset="0"/>
                </a:rPr>
                <a:t>Fewer incidents / quicker resolution</a:t>
              </a:r>
              <a:endParaRPr lang="en-US" sz="1400" baseline="30000">
                <a:solidFill>
                  <a:srgbClr val="2F2F2F"/>
                </a:solidFill>
                <a:latin typeface="+mn-lt"/>
                <a:cs typeface="Segoe UI Semibold" panose="020B0702040204020203" pitchFamily="34" charset="0"/>
              </a:endParaRPr>
            </a:p>
          </p:txBody>
        </p:sp>
        <p:sp>
          <p:nvSpPr>
            <p:cNvPr id="31" name="speedometer_2" title="Icon of a spedometer showing fast speed">
              <a:extLst>
                <a:ext uri="{FF2B5EF4-FFF2-40B4-BE49-F238E27FC236}">
                  <a16:creationId xmlns:a16="http://schemas.microsoft.com/office/drawing/2014/main" id="{5FFB14BA-0710-414D-953F-99EEC03AEDA8}"/>
                </a:ext>
              </a:extLst>
            </p:cNvPr>
            <p:cNvSpPr>
              <a:spLocks noChangeAspect="1" noEditPoints="1"/>
            </p:cNvSpPr>
            <p:nvPr/>
          </p:nvSpPr>
          <p:spPr bwMode="auto">
            <a:xfrm>
              <a:off x="9000133" y="4039642"/>
              <a:ext cx="288000" cy="288000"/>
            </a:xfrm>
            <a:custGeom>
              <a:avLst/>
              <a:gdLst>
                <a:gd name="T0" fmla="*/ 155 w 281"/>
                <a:gd name="T1" fmla="*/ 155 h 281"/>
                <a:gd name="T2" fmla="*/ 126 w 281"/>
                <a:gd name="T3" fmla="*/ 155 h 281"/>
                <a:gd name="T4" fmla="*/ 126 w 281"/>
                <a:gd name="T5" fmla="*/ 126 h 281"/>
                <a:gd name="T6" fmla="*/ 155 w 281"/>
                <a:gd name="T7" fmla="*/ 126 h 281"/>
                <a:gd name="T8" fmla="*/ 155 w 281"/>
                <a:gd name="T9" fmla="*/ 155 h 281"/>
                <a:gd name="T10" fmla="*/ 140 w 281"/>
                <a:gd name="T11" fmla="*/ 0 h 281"/>
                <a:gd name="T12" fmla="*/ 0 w 281"/>
                <a:gd name="T13" fmla="*/ 141 h 281"/>
                <a:gd name="T14" fmla="*/ 140 w 281"/>
                <a:gd name="T15" fmla="*/ 281 h 281"/>
                <a:gd name="T16" fmla="*/ 281 w 281"/>
                <a:gd name="T17" fmla="*/ 141 h 281"/>
                <a:gd name="T18" fmla="*/ 140 w 281"/>
                <a:gd name="T19" fmla="*/ 0 h 281"/>
                <a:gd name="T20" fmla="*/ 214 w 281"/>
                <a:gd name="T21" fmla="*/ 210 h 281"/>
                <a:gd name="T22" fmla="*/ 241 w 281"/>
                <a:gd name="T23" fmla="*/ 141 h 281"/>
                <a:gd name="T24" fmla="*/ 235 w 281"/>
                <a:gd name="T25" fmla="*/ 105 h 281"/>
                <a:gd name="T26" fmla="*/ 174 w 281"/>
                <a:gd name="T27" fmla="*/ 45 h 281"/>
                <a:gd name="T28" fmla="*/ 140 w 281"/>
                <a:gd name="T29" fmla="*/ 40 h 281"/>
                <a:gd name="T30" fmla="*/ 40 w 281"/>
                <a:gd name="T31" fmla="*/ 141 h 281"/>
                <a:gd name="T32" fmla="*/ 67 w 281"/>
                <a:gd name="T33" fmla="*/ 210 h 281"/>
                <a:gd name="T34" fmla="*/ 212 w 281"/>
                <a:gd name="T35" fmla="*/ 69 h 281"/>
                <a:gd name="T36" fmla="*/ 157 w 281"/>
                <a:gd name="T37" fmla="*/ 12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1" h="281">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w="11430"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gradFill>
                  <a:gsLst>
                    <a:gs pos="0">
                      <a:srgbClr val="505050"/>
                    </a:gs>
                    <a:gs pos="100000">
                      <a:srgbClr val="505050"/>
                    </a:gs>
                  </a:gsLst>
                </a:gradFill>
              </a:endParaRPr>
            </a:p>
          </p:txBody>
        </p:sp>
        <p:sp>
          <p:nvSpPr>
            <p:cNvPr id="26" name="Title 1">
              <a:extLst>
                <a:ext uri="{FF2B5EF4-FFF2-40B4-BE49-F238E27FC236}">
                  <a16:creationId xmlns:a16="http://schemas.microsoft.com/office/drawing/2014/main" id="{752F147A-8AE1-4957-994B-645CC834B6EB}"/>
                </a:ext>
              </a:extLst>
            </p:cNvPr>
            <p:cNvSpPr txBox="1">
              <a:spLocks/>
            </p:cNvSpPr>
            <p:nvPr/>
          </p:nvSpPr>
          <p:spPr>
            <a:xfrm>
              <a:off x="9443801" y="2478757"/>
              <a:ext cx="2360850" cy="307777"/>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400">
                  <a:solidFill>
                    <a:srgbClr val="2F2F2F"/>
                  </a:solidFill>
                  <a:latin typeface="+mn-lt"/>
                  <a:cs typeface="Segoe UI Semibold" panose="020B0702040204020203" pitchFamily="34" charset="0"/>
                </a:rPr>
                <a:t>Zero touch deployment</a:t>
              </a:r>
              <a:endParaRPr lang="en-US" sz="1400" baseline="30000">
                <a:solidFill>
                  <a:srgbClr val="2F2F2F"/>
                </a:solidFill>
                <a:latin typeface="+mn-lt"/>
                <a:cs typeface="Segoe UI Semibold" panose="020B0702040204020203" pitchFamily="34" charset="0"/>
              </a:endParaRPr>
            </a:p>
          </p:txBody>
        </p:sp>
        <p:sp>
          <p:nvSpPr>
            <p:cNvPr id="32" name="check 3" title="Icon of a checkmark with a circle around it">
              <a:extLst>
                <a:ext uri="{FF2B5EF4-FFF2-40B4-BE49-F238E27FC236}">
                  <a16:creationId xmlns:a16="http://schemas.microsoft.com/office/drawing/2014/main" id="{F1F4CAB1-7853-4EA2-AC7B-FDDA8197D9C2}"/>
                </a:ext>
              </a:extLst>
            </p:cNvPr>
            <p:cNvSpPr>
              <a:spLocks noChangeAspect="1" noEditPoints="1"/>
            </p:cNvSpPr>
            <p:nvPr/>
          </p:nvSpPr>
          <p:spPr bwMode="auto">
            <a:xfrm>
              <a:off x="8999293" y="2488645"/>
              <a:ext cx="289680" cy="288000"/>
            </a:xfrm>
            <a:custGeom>
              <a:avLst/>
              <a:gdLst>
                <a:gd name="T0" fmla="*/ 250 w 250"/>
                <a:gd name="T1" fmla="*/ 125 h 250"/>
                <a:gd name="T2" fmla="*/ 125 w 250"/>
                <a:gd name="T3" fmla="*/ 250 h 250"/>
                <a:gd name="T4" fmla="*/ 0 w 250"/>
                <a:gd name="T5" fmla="*/ 125 h 250"/>
                <a:gd name="T6" fmla="*/ 125 w 250"/>
                <a:gd name="T7" fmla="*/ 0 h 250"/>
                <a:gd name="T8" fmla="*/ 250 w 250"/>
                <a:gd name="T9" fmla="*/ 125 h 250"/>
                <a:gd name="T10" fmla="*/ 60 w 250"/>
                <a:gd name="T11" fmla="*/ 125 h 250"/>
                <a:gd name="T12" fmla="*/ 100 w 250"/>
                <a:gd name="T13" fmla="*/ 165 h 250"/>
                <a:gd name="T14" fmla="*/ 190 w 250"/>
                <a:gd name="T15" fmla="*/ 74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250">
                  <a:moveTo>
                    <a:pt x="250" y="125"/>
                  </a:moveTo>
                  <a:cubicBezTo>
                    <a:pt x="250" y="194"/>
                    <a:pt x="194" y="250"/>
                    <a:pt x="125" y="250"/>
                  </a:cubicBezTo>
                  <a:cubicBezTo>
                    <a:pt x="56" y="250"/>
                    <a:pt x="0" y="194"/>
                    <a:pt x="0" y="125"/>
                  </a:cubicBezTo>
                  <a:cubicBezTo>
                    <a:pt x="0" y="56"/>
                    <a:pt x="56" y="0"/>
                    <a:pt x="125" y="0"/>
                  </a:cubicBezTo>
                  <a:cubicBezTo>
                    <a:pt x="194" y="0"/>
                    <a:pt x="250" y="56"/>
                    <a:pt x="250" y="125"/>
                  </a:cubicBezTo>
                  <a:close/>
                  <a:moveTo>
                    <a:pt x="60" y="125"/>
                  </a:moveTo>
                  <a:cubicBezTo>
                    <a:pt x="100" y="165"/>
                    <a:pt x="100" y="165"/>
                    <a:pt x="100" y="165"/>
                  </a:cubicBezTo>
                  <a:cubicBezTo>
                    <a:pt x="190" y="74"/>
                    <a:pt x="190" y="74"/>
                    <a:pt x="190" y="74"/>
                  </a:cubicBezTo>
                </a:path>
              </a:pathLst>
            </a:custGeom>
            <a:noFill/>
            <a:ln w="11430"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gradFill>
                  <a:gsLst>
                    <a:gs pos="0">
                      <a:srgbClr val="505050"/>
                    </a:gs>
                    <a:gs pos="100000">
                      <a:srgbClr val="505050"/>
                    </a:gs>
                  </a:gsLst>
                </a:gradFill>
              </a:endParaRPr>
            </a:p>
          </p:txBody>
        </p:sp>
        <p:cxnSp>
          <p:nvCxnSpPr>
            <p:cNvPr id="33" name="Straight Connector 32">
              <a:extLst>
                <a:ext uri="{FF2B5EF4-FFF2-40B4-BE49-F238E27FC236}">
                  <a16:creationId xmlns:a16="http://schemas.microsoft.com/office/drawing/2014/main" id="{57CB7D71-3F6E-4C5B-B2CB-0CC6B3908608}"/>
                </a:ext>
              </a:extLst>
            </p:cNvPr>
            <p:cNvCxnSpPr>
              <a:cxnSpLocks/>
            </p:cNvCxnSpPr>
            <p:nvPr/>
          </p:nvCxnSpPr>
          <p:spPr>
            <a:xfrm flipV="1">
              <a:off x="5584704" y="3402782"/>
              <a:ext cx="6048000" cy="0"/>
            </a:xfrm>
            <a:prstGeom prst="line">
              <a:avLst/>
            </a:prstGeom>
            <a:ln w="3175">
              <a:solidFill>
                <a:srgbClr val="505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B6D00FD-C9AF-4EF7-B4F8-24A8452C25B5}"/>
                </a:ext>
              </a:extLst>
            </p:cNvPr>
            <p:cNvCxnSpPr>
              <a:cxnSpLocks/>
            </p:cNvCxnSpPr>
            <p:nvPr/>
          </p:nvCxnSpPr>
          <p:spPr>
            <a:xfrm flipV="1">
              <a:off x="5584704" y="4953779"/>
              <a:ext cx="6048000" cy="0"/>
            </a:xfrm>
            <a:prstGeom prst="line">
              <a:avLst/>
            </a:prstGeom>
            <a:ln w="3175">
              <a:solidFill>
                <a:srgbClr val="505050"/>
              </a:solidFill>
            </a:ln>
          </p:spPr>
          <p:style>
            <a:lnRef idx="1">
              <a:schemeClr val="accent1"/>
            </a:lnRef>
            <a:fillRef idx="0">
              <a:schemeClr val="accent1"/>
            </a:fillRef>
            <a:effectRef idx="0">
              <a:schemeClr val="accent1"/>
            </a:effectRef>
            <a:fontRef idx="minor">
              <a:schemeClr val="tx1"/>
            </a:fontRef>
          </p:style>
        </p:cxnSp>
      </p:grpSp>
      <p:sp>
        <p:nvSpPr>
          <p:cNvPr id="35" name="Title 1">
            <a:extLst>
              <a:ext uri="{FF2B5EF4-FFF2-40B4-BE49-F238E27FC236}">
                <a16:creationId xmlns:a16="http://schemas.microsoft.com/office/drawing/2014/main" id="{D5F164D5-BC38-425D-BA57-A4BBB6AE441F}"/>
              </a:ext>
            </a:extLst>
          </p:cNvPr>
          <p:cNvSpPr txBox="1">
            <a:spLocks/>
          </p:cNvSpPr>
          <p:nvPr/>
        </p:nvSpPr>
        <p:spPr>
          <a:xfrm>
            <a:off x="459842" y="4735441"/>
            <a:ext cx="3953132" cy="577081"/>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050">
                <a:solidFill>
                  <a:srgbClr val="0078D4"/>
                </a:solidFill>
                <a:cs typeface="Segoe UI Semibold" panose="020B0702040204020203" pitchFamily="34" charset="0"/>
              </a:rPr>
              <a:t>Maintain flexibility in a crisis </a:t>
            </a:r>
            <a:r>
              <a:rPr lang="en-US" sz="1050">
                <a:solidFill>
                  <a:srgbClr val="2F2F2F"/>
                </a:solidFill>
                <a:latin typeface="+mn-lt"/>
                <a:cs typeface="Segoe UI Semibold" panose="020B0702040204020203" pitchFamily="34" charset="0"/>
              </a:rPr>
              <a:t>with decentralized provisioning and deployment so new employees can begin work, enroll their personal devices, and access files and applications from home.</a:t>
            </a:r>
            <a:r>
              <a:rPr lang="en-US" sz="1050" baseline="30000">
                <a:solidFill>
                  <a:srgbClr val="2F2F2F"/>
                </a:solidFill>
                <a:latin typeface="+mn-lt"/>
                <a:cs typeface="Segoe UI Semibold" panose="020B0702040204020203" pitchFamily="34" charset="0"/>
              </a:rPr>
              <a:t>1</a:t>
            </a:r>
          </a:p>
        </p:txBody>
      </p:sp>
      <p:sp>
        <p:nvSpPr>
          <p:cNvPr id="37" name="Title 1">
            <a:extLst>
              <a:ext uri="{FF2B5EF4-FFF2-40B4-BE49-F238E27FC236}">
                <a16:creationId xmlns:a16="http://schemas.microsoft.com/office/drawing/2014/main" id="{B1BC22C3-874D-4F13-B1F1-8E7B7922339B}"/>
              </a:ext>
            </a:extLst>
          </p:cNvPr>
          <p:cNvSpPr txBox="1">
            <a:spLocks/>
          </p:cNvSpPr>
          <p:nvPr/>
        </p:nvSpPr>
        <p:spPr>
          <a:xfrm>
            <a:off x="459841" y="5541979"/>
            <a:ext cx="3993725" cy="1172629"/>
          </a:xfrm>
          <a:prstGeom prst="rect">
            <a:avLst/>
          </a:prstGeom>
        </p:spPr>
        <p:txBody>
          <a:bodyPr vert="horz" wrap="square" lIns="91440" tIns="45720" rIns="91440" bIns="45720" rtlCol="0" anchor="b"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600" baseline="30000">
                <a:latin typeface="Segoe UI"/>
                <a:cs typeface="Segoe UI"/>
              </a:rPr>
              <a:t>1</a:t>
            </a:r>
            <a:r>
              <a:rPr lang="en-US" sz="600">
                <a:latin typeface="Segoe UI"/>
                <a:cs typeface="Segoe UI"/>
              </a:rPr>
              <a:t>Software license required for some features. Sold separately.</a:t>
            </a:r>
          </a:p>
          <a:p>
            <a:pPr algn="l">
              <a:defRPr/>
            </a:pPr>
            <a:r>
              <a:rPr lang="en-US" sz="600" baseline="30000">
                <a:latin typeface="Segoe UI"/>
                <a:cs typeface="Segoe UI"/>
              </a:rPr>
              <a:t>2</a:t>
            </a:r>
            <a:r>
              <a:rPr lang="en-US" sz="600">
                <a:latin typeface="Segoe UI "/>
                <a:ea typeface="+mj-lt"/>
                <a:cs typeface="+mj-lt"/>
              </a:rPr>
              <a:t>Surface Go and Surface Go 2 use a third-party UEFI and do not support DFCI. DFCI is currently available for Surface Book 3, Surface Laptop 3, Surface Pro 7, and Surface Pro X. Find out more about  managing Surface UEFI settings </a:t>
            </a:r>
            <a:r>
              <a:rPr lang="en-US" sz="600">
                <a:latin typeface="Segoe UI"/>
                <a:cs typeface="Segoe UI"/>
              </a:rPr>
              <a:t>at </a:t>
            </a:r>
            <a:r>
              <a:rPr lang="en-US" sz="600">
                <a:latin typeface="Segoe UI"/>
                <a:cs typeface="Segoe UI"/>
                <a:hlinkClick r:id="rId5">
                  <a:extLst>
                    <a:ext uri="{A12FA001-AC4F-418D-AE19-62706E023703}">
                      <ahyp:hlinkClr xmlns:ahyp="http://schemas.microsoft.com/office/drawing/2018/hyperlinkcolor" val="tx"/>
                    </a:ext>
                  </a:extLst>
                </a:hlinkClick>
              </a:rPr>
              <a:t>https://docs.microsoft.com/en-us/surface/manage-surface-uefi-settings</a:t>
            </a:r>
            <a:r>
              <a:rPr lang="en-US" sz="600">
                <a:latin typeface="Segoe UI"/>
                <a:cs typeface="Segoe UI"/>
              </a:rPr>
              <a:t>.</a:t>
            </a:r>
          </a:p>
          <a:p>
            <a:pPr algn="l">
              <a:defRPr/>
            </a:pPr>
            <a:r>
              <a:rPr lang="en-CA" sz="600" b="0" i="0" u="none" strike="noStrike" baseline="30000">
                <a:effectLst/>
                <a:latin typeface="Segoe UI"/>
                <a:cs typeface="Segoe UI"/>
              </a:rPr>
              <a:t>3</a:t>
            </a:r>
            <a:r>
              <a:rPr lang="en-US" sz="600">
                <a:latin typeface="Segoe UI" panose="020B0502040204020203" pitchFamily="34" charset="0"/>
                <a:cs typeface="Segoe UI" panose="020B0502040204020203" pitchFamily="34" charset="0"/>
              </a:rPr>
              <a:t>A Business Value White Paper, commissioned by Microsoft September 2022 | Doc. #US49453722</a:t>
            </a:r>
            <a:endParaRPr lang="en-CA" sz="600">
              <a:latin typeface="Segoe UI" panose="020B0502040204020203" pitchFamily="34" charset="0"/>
              <a:cs typeface="Segoe UI" panose="020B0502040204020203" pitchFamily="34" charset="0"/>
            </a:endParaRPr>
          </a:p>
          <a:p>
            <a:pPr algn="l">
              <a:defRPr/>
            </a:pPr>
            <a:endParaRPr lang="en-US" sz="600">
              <a:latin typeface="Segoe UI"/>
              <a:cs typeface="Segoe UI"/>
            </a:endParaRPr>
          </a:p>
          <a:p>
            <a:pPr algn="l">
              <a:defRPr/>
            </a:pPr>
            <a:r>
              <a:rPr lang="en-US" sz="600">
                <a:latin typeface="Segoe UI"/>
                <a:cs typeface="Segoe UI"/>
              </a:rPr>
              <a:t>IDC Research Study conducted from surveys and interviews between December 2021 – February 2022. All respondents were IT decision-makers at large organizations (250-5000+ employees) representing organizations from the United States, Australia, India, Spain, France, United Kingdom, New Zealand, and Germany. Cost &amp; Savings findings based on average cost and time estimates provided directly by respondents; actual costs and savings may vary based on your specific Device Mix and deployment.</a:t>
            </a:r>
          </a:p>
          <a:p>
            <a:pPr algn="l">
              <a:defRPr/>
            </a:pPr>
            <a:r>
              <a:rPr kumimoji="0" lang="en-US" sz="600" b="0" i="0" u="none" strike="noStrike" kern="1200" cap="none" spc="0" normalizeH="0" baseline="0" noProof="0">
                <a:ln>
                  <a:noFill/>
                </a:ln>
                <a:effectLst/>
                <a:uLnTx/>
                <a:uFillTx/>
                <a:latin typeface="Segoe UI"/>
                <a:cs typeface="Segoe UI"/>
              </a:rPr>
              <a:t>For the detailed</a:t>
            </a:r>
            <a:r>
              <a:rPr lang="en-US" sz="600">
                <a:latin typeface="Segoe UI"/>
                <a:cs typeface="Segoe UI"/>
              </a:rPr>
              <a:t>, study click </a:t>
            </a:r>
            <a:r>
              <a:rPr lang="en-US" sz="600">
                <a:latin typeface="Segoe UI"/>
                <a:cs typeface="Segoe UI"/>
                <a:hlinkClick r:id="" action="ppaction://noaction">
                  <a:extLst>
                    <a:ext uri="{A12FA001-AC4F-418D-AE19-62706E023703}">
                      <ahyp:hlinkClr xmlns:ahyp="http://schemas.microsoft.com/office/drawing/2018/hyperlinkcolor" val="tx"/>
                    </a:ext>
                  </a:extLst>
                </a:hlinkClick>
              </a:rPr>
              <a:t>here</a:t>
            </a:r>
            <a:r>
              <a:rPr lang="en-US" sz="600">
                <a:latin typeface="Segoe UI"/>
                <a:cs typeface="Segoe UI"/>
              </a:rPr>
              <a:t>.</a:t>
            </a:r>
          </a:p>
          <a:p>
            <a:pPr algn="l">
              <a:defRPr/>
            </a:pPr>
            <a:endParaRPr lang="en-US" sz="600">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64B2D7D9-E1CF-48B9-ABBA-C8603D1BC9AF}"/>
              </a:ext>
            </a:extLst>
          </p:cNvPr>
          <p:cNvSpPr txBox="1"/>
          <p:nvPr/>
        </p:nvSpPr>
        <p:spPr>
          <a:xfrm>
            <a:off x="8229600" y="502365"/>
            <a:ext cx="4074891" cy="252441"/>
          </a:xfrm>
          <a:prstGeom prst="rect">
            <a:avLst/>
          </a:prstGeom>
          <a:noFill/>
        </p:spPr>
        <p:txBody>
          <a:bodyPr wrap="square">
            <a:spAutoFit/>
          </a:bodyPr>
          <a:lstStyle/>
          <a:p>
            <a:pPr>
              <a:lnSpc>
                <a:spcPct val="107000"/>
              </a:lnSpc>
              <a:spcAft>
                <a:spcPts val="800"/>
              </a:spcAft>
            </a:pPr>
            <a:r>
              <a:rPr lang="en-US" sz="1050">
                <a:solidFill>
                  <a:srgbClr val="0078D4"/>
                </a:solidFill>
                <a:latin typeface="+mj-lt"/>
                <a:ea typeface="+mj-ea"/>
                <a:cs typeface="Segoe UI Semibold" panose="020B0702040204020203" pitchFamily="34" charset="0"/>
              </a:rPr>
              <a:t>Read the study at </a:t>
            </a:r>
            <a:r>
              <a:rPr lang="en-US" sz="1050">
                <a:solidFill>
                  <a:srgbClr val="0078D4"/>
                </a:solidFill>
                <a:latin typeface="+mj-lt"/>
                <a:ea typeface="+mj-ea"/>
                <a:cs typeface="Segoe UI Semibold" panose="020B0702040204020203" pitchFamily="34" charset="0"/>
                <a:hlinkClick r:id="rId6">
                  <a:extLst>
                    <a:ext uri="{A12FA001-AC4F-418D-AE19-62706E023703}">
                      <ahyp:hlinkClr xmlns:ahyp="http://schemas.microsoft.com/office/drawing/2018/hyperlinkcolor" val="tx"/>
                    </a:ext>
                  </a:extLst>
                </a:hlinkClick>
              </a:rPr>
              <a:t>www.aka.ms/SurfaceIDCWhitepaper</a:t>
            </a:r>
            <a:r>
              <a:rPr lang="en-US" sz="1050">
                <a:solidFill>
                  <a:srgbClr val="0078D4"/>
                </a:solidFill>
                <a:latin typeface="+mj-lt"/>
                <a:ea typeface="+mj-ea"/>
                <a:cs typeface="Segoe UI Semibold" panose="020B0702040204020203" pitchFamily="34" charset="0"/>
              </a:rPr>
              <a:t> </a:t>
            </a:r>
          </a:p>
        </p:txBody>
      </p:sp>
    </p:spTree>
    <p:extLst>
      <p:ext uri="{BB962C8B-B14F-4D97-AF65-F5344CB8AC3E}">
        <p14:creationId xmlns:p14="http://schemas.microsoft.com/office/powerpoint/2010/main" val="2588990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D1FD09E-B2AD-4EBD-BCEF-4C09671EC89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A31CD2AD-7851-4D28-B7E8-8B80D3AAAD01}"/>
              </a:ext>
            </a:extLst>
          </p:cNvPr>
          <p:cNvGrpSpPr/>
          <p:nvPr/>
        </p:nvGrpSpPr>
        <p:grpSpPr>
          <a:xfrm>
            <a:off x="5688025" y="3305228"/>
            <a:ext cx="6503975" cy="2968572"/>
            <a:chOff x="5688025" y="3305228"/>
            <a:chExt cx="6503975" cy="2968572"/>
          </a:xfrm>
        </p:grpSpPr>
        <p:sp>
          <p:nvSpPr>
            <p:cNvPr id="8" name="Freeform: Shape 7">
              <a:extLst>
                <a:ext uri="{FF2B5EF4-FFF2-40B4-BE49-F238E27FC236}">
                  <a16:creationId xmlns:a16="http://schemas.microsoft.com/office/drawing/2014/main" id="{09D3615B-B1F2-4B09-BA7F-65580D28256E}"/>
                </a:ext>
              </a:extLst>
            </p:cNvPr>
            <p:cNvSpPr/>
            <p:nvPr/>
          </p:nvSpPr>
          <p:spPr>
            <a:xfrm>
              <a:off x="5688025" y="3305228"/>
              <a:ext cx="6503975" cy="2968572"/>
            </a:xfrm>
            <a:custGeom>
              <a:avLst/>
              <a:gdLst>
                <a:gd name="connsiteX0" fmla="*/ 171643 w 6503975"/>
                <a:gd name="connsiteY0" fmla="*/ 0 h 2968572"/>
                <a:gd name="connsiteX1" fmla="*/ 6503975 w 6503975"/>
                <a:gd name="connsiteY1" fmla="*/ 0 h 2968572"/>
                <a:gd name="connsiteX2" fmla="*/ 6503975 w 6503975"/>
                <a:gd name="connsiteY2" fmla="*/ 2968572 h 2968572"/>
                <a:gd name="connsiteX3" fmla="*/ 171643 w 6503975"/>
                <a:gd name="connsiteY3" fmla="*/ 2968572 h 2968572"/>
                <a:gd name="connsiteX4" fmla="*/ 0 w 6503975"/>
                <a:gd name="connsiteY4" fmla="*/ 2796929 h 2968572"/>
                <a:gd name="connsiteX5" fmla="*/ 0 w 6503975"/>
                <a:gd name="connsiteY5" fmla="*/ 171643 h 2968572"/>
                <a:gd name="connsiteX6" fmla="*/ 171643 w 6503975"/>
                <a:gd name="connsiteY6" fmla="*/ 0 h 296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3975" h="2968572">
                  <a:moveTo>
                    <a:pt x="171643" y="0"/>
                  </a:moveTo>
                  <a:lnTo>
                    <a:pt x="6503975" y="0"/>
                  </a:lnTo>
                  <a:lnTo>
                    <a:pt x="6503975" y="2968572"/>
                  </a:lnTo>
                  <a:lnTo>
                    <a:pt x="171643" y="2968572"/>
                  </a:lnTo>
                  <a:cubicBezTo>
                    <a:pt x="76847" y="2968572"/>
                    <a:pt x="0" y="2891725"/>
                    <a:pt x="0" y="2796929"/>
                  </a:cubicBezTo>
                  <a:lnTo>
                    <a:pt x="0" y="171643"/>
                  </a:lnTo>
                  <a:cubicBezTo>
                    <a:pt x="0" y="76847"/>
                    <a:pt x="76847" y="0"/>
                    <a:pt x="171643" y="0"/>
                  </a:cubicBezTo>
                  <a:close/>
                </a:path>
              </a:pathLst>
            </a:custGeom>
            <a:solidFill>
              <a:schemeClr val="bg1">
                <a:alpha val="90000"/>
              </a:schemeClr>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solidFill>
                  <a:srgbClr val="2F2F2F"/>
                </a:solidFill>
              </a:endParaRPr>
            </a:p>
          </p:txBody>
        </p:sp>
        <p:grpSp>
          <p:nvGrpSpPr>
            <p:cNvPr id="2" name="Group 1">
              <a:extLst>
                <a:ext uri="{FF2B5EF4-FFF2-40B4-BE49-F238E27FC236}">
                  <a16:creationId xmlns:a16="http://schemas.microsoft.com/office/drawing/2014/main" id="{3854538B-F85E-4F64-9143-DF4F0196533C}"/>
                </a:ext>
              </a:extLst>
            </p:cNvPr>
            <p:cNvGrpSpPr/>
            <p:nvPr/>
          </p:nvGrpSpPr>
          <p:grpSpPr>
            <a:xfrm>
              <a:off x="6269000" y="3934167"/>
              <a:ext cx="5917090" cy="1710695"/>
              <a:chOff x="460658" y="3305228"/>
              <a:chExt cx="5917090" cy="1710695"/>
            </a:xfrm>
          </p:grpSpPr>
          <p:sp>
            <p:nvSpPr>
              <p:cNvPr id="20" name="Title 1">
                <a:extLst>
                  <a:ext uri="{FF2B5EF4-FFF2-40B4-BE49-F238E27FC236}">
                    <a16:creationId xmlns:a16="http://schemas.microsoft.com/office/drawing/2014/main" id="{C43D0768-9797-4D7C-9731-CC03C406EEE7}"/>
                  </a:ext>
                </a:extLst>
              </p:cNvPr>
              <p:cNvSpPr txBox="1">
                <a:spLocks/>
              </p:cNvSpPr>
              <p:nvPr/>
            </p:nvSpPr>
            <p:spPr>
              <a:xfrm>
                <a:off x="460658" y="3305228"/>
                <a:ext cx="5917090" cy="978729"/>
              </a:xfrm>
              <a:prstGeom prst="rect">
                <a:avLst/>
              </a:prstGeom>
            </p:spPr>
            <p:txBody>
              <a:bodyPr vert="horz" wrap="square" lIns="91440" tIns="45720" rIns="91440" bIns="45720" rtlCol="0" anchor="b"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spcBef>
                    <a:spcPct val="0"/>
                  </a:spcBef>
                  <a:spcAft>
                    <a:spcPts val="0"/>
                  </a:spcAft>
                  <a:buClrTx/>
                  <a:buSzTx/>
                  <a:buFontTx/>
                  <a:buNone/>
                  <a:tabLst/>
                  <a:defRPr/>
                </a:pPr>
                <a:r>
                  <a:rPr kumimoji="0" lang="en-US" sz="3200" b="0" i="0" u="none" strike="noStrike" kern="1200" cap="none" spc="0" normalizeH="0" baseline="0" noProof="0">
                    <a:ln>
                      <a:noFill/>
                    </a:ln>
                    <a:solidFill>
                      <a:srgbClr val="2F2F2F"/>
                    </a:solidFill>
                    <a:effectLst/>
                    <a:uLnTx/>
                    <a:uFillTx/>
                    <a:latin typeface="Segoe UI Semibold"/>
                    <a:ea typeface="+mj-ea"/>
                    <a:cs typeface="Segoe UI Semilight" panose="020B0402040204020203" pitchFamily="34" charset="0"/>
                  </a:rPr>
                  <a:t>Drive new value with laptops designed by Microsoft</a:t>
                </a:r>
              </a:p>
            </p:txBody>
          </p:sp>
          <p:sp>
            <p:nvSpPr>
              <p:cNvPr id="22" name="Title 1">
                <a:extLst>
                  <a:ext uri="{FF2B5EF4-FFF2-40B4-BE49-F238E27FC236}">
                    <a16:creationId xmlns:a16="http://schemas.microsoft.com/office/drawing/2014/main" id="{5C0DB962-E08E-40B9-BEA7-77F3AD70A50F}"/>
                  </a:ext>
                </a:extLst>
              </p:cNvPr>
              <p:cNvSpPr txBox="1">
                <a:spLocks/>
              </p:cNvSpPr>
              <p:nvPr/>
            </p:nvSpPr>
            <p:spPr>
              <a:xfrm>
                <a:off x="484307" y="4535792"/>
                <a:ext cx="5232614" cy="480131"/>
              </a:xfrm>
              <a:prstGeom prst="rect">
                <a:avLst/>
              </a:prstGeom>
            </p:spPr>
            <p:txBody>
              <a:bodyPr vert="horz" wrap="square" lIns="91440" tIns="45720" rIns="91440" bIns="45720" rtlCol="0" anchor="b"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spcBef>
                    <a:spcPct val="0"/>
                  </a:spcBef>
                  <a:spcAft>
                    <a:spcPts val="0"/>
                  </a:spcAft>
                  <a:buClrTx/>
                  <a:buSzTx/>
                  <a:buFontTx/>
                  <a:buNone/>
                  <a:tabLst/>
                  <a:defRPr/>
                </a:pPr>
                <a:r>
                  <a:rPr kumimoji="0" lang="en-US" sz="1400" b="0" i="0" u="none" strike="noStrike" kern="1200" cap="none" spc="0" normalizeH="0" baseline="0" noProof="0">
                    <a:ln>
                      <a:noFill/>
                    </a:ln>
                    <a:solidFill>
                      <a:srgbClr val="2F2F2F"/>
                    </a:solidFill>
                    <a:effectLst/>
                    <a:uLnTx/>
                    <a:uFillTx/>
                    <a:latin typeface="Segoe UI" panose="020B0502040204020203" pitchFamily="34" charset="0"/>
                    <a:cs typeface="Segoe UI" panose="020B0502040204020203" pitchFamily="34" charset="0"/>
                  </a:rPr>
                  <a:t>When leaders equip their employees with Surface, they’re creating new possibilities—one device at a time.</a:t>
                </a:r>
              </a:p>
            </p:txBody>
          </p:sp>
        </p:grpSp>
      </p:grpSp>
      <p:sp>
        <p:nvSpPr>
          <p:cNvPr id="9" name="TextBox 8">
            <a:extLst>
              <a:ext uri="{FF2B5EF4-FFF2-40B4-BE49-F238E27FC236}">
                <a16:creationId xmlns:a16="http://schemas.microsoft.com/office/drawing/2014/main" id="{CFC06D9F-1287-42EE-9BDD-4BB917C751AC}"/>
              </a:ext>
            </a:extLst>
          </p:cNvPr>
          <p:cNvSpPr txBox="1"/>
          <p:nvPr/>
        </p:nvSpPr>
        <p:spPr>
          <a:xfrm>
            <a:off x="4283693" y="8032042"/>
            <a:ext cx="3624614" cy="461665"/>
          </a:xfrm>
          <a:prstGeom prst="rect">
            <a:avLst/>
          </a:prstGeom>
          <a:noFill/>
        </p:spPr>
        <p:txBody>
          <a:bodyPr wrap="square" rtlCol="0">
            <a:spAutoFit/>
          </a:bodyPr>
          <a:lstStyle/>
          <a:p>
            <a:pPr algn="ctr"/>
            <a:r>
              <a:rPr lang="en-CA" sz="2400">
                <a:solidFill>
                  <a:srgbClr val="2F2F2F"/>
                </a:solidFill>
                <a:latin typeface="Segoe UI Semibold" panose="020B0702040204020203" pitchFamily="34" charset="0"/>
                <a:cs typeface="Segoe UI Semibold" panose="020B0702040204020203" pitchFamily="34" charset="0"/>
              </a:rPr>
              <a:t>Power what's possible</a:t>
            </a:r>
          </a:p>
        </p:txBody>
      </p:sp>
      <p:sp>
        <p:nvSpPr>
          <p:cNvPr id="10" name="TextBox 9">
            <a:extLst>
              <a:ext uri="{FF2B5EF4-FFF2-40B4-BE49-F238E27FC236}">
                <a16:creationId xmlns:a16="http://schemas.microsoft.com/office/drawing/2014/main" id="{CC349666-0DD0-4B49-86A7-55104AB95FC8}"/>
              </a:ext>
            </a:extLst>
          </p:cNvPr>
          <p:cNvSpPr txBox="1"/>
          <p:nvPr/>
        </p:nvSpPr>
        <p:spPr>
          <a:xfrm>
            <a:off x="2876192" y="9501259"/>
            <a:ext cx="6439616" cy="369332"/>
          </a:xfrm>
          <a:prstGeom prst="rect">
            <a:avLst/>
          </a:prstGeom>
          <a:noFill/>
        </p:spPr>
        <p:txBody>
          <a:bodyPr wrap="square" rtlCol="0">
            <a:spAutoFit/>
          </a:bodyPr>
          <a:lstStyle/>
          <a:p>
            <a:pPr algn="ctr"/>
            <a:r>
              <a:rPr lang="en-US">
                <a:solidFill>
                  <a:srgbClr val="2F2F2F"/>
                </a:solidFill>
                <a:latin typeface="Segoe UI" panose="020B0502040204020203" pitchFamily="34" charset="0"/>
                <a:cs typeface="Segoe UI" panose="020B0502040204020203" pitchFamily="34" charset="0"/>
              </a:rPr>
              <a:t>Evaluating the business case of Surface with Microsoft 365</a:t>
            </a:r>
          </a:p>
        </p:txBody>
      </p:sp>
      <p:pic>
        <p:nvPicPr>
          <p:cNvPr id="11" name="Picture 10">
            <a:extLst>
              <a:ext uri="{FF2B5EF4-FFF2-40B4-BE49-F238E27FC236}">
                <a16:creationId xmlns:a16="http://schemas.microsoft.com/office/drawing/2014/main" id="{E0D20BC3-DAE0-419F-9C6D-F078C1DF36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79109" y="7996816"/>
            <a:ext cx="3412854" cy="4216963"/>
          </a:xfrm>
          <a:prstGeom prst="rect">
            <a:avLst/>
          </a:prstGeom>
        </p:spPr>
      </p:pic>
      <p:pic>
        <p:nvPicPr>
          <p:cNvPr id="12" name="Picture 11">
            <a:extLst>
              <a:ext uri="{FF2B5EF4-FFF2-40B4-BE49-F238E27FC236}">
                <a16:creationId xmlns:a16="http://schemas.microsoft.com/office/drawing/2014/main" id="{E0613EFA-5173-421D-B0EC-81AFD5AD5C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82639" y="-4947564"/>
            <a:ext cx="3412800" cy="4216962"/>
          </a:xfrm>
          <a:prstGeom prst="rect">
            <a:avLst/>
          </a:prstGeom>
        </p:spPr>
      </p:pic>
    </p:spTree>
    <p:extLst>
      <p:ext uri="{BB962C8B-B14F-4D97-AF65-F5344CB8AC3E}">
        <p14:creationId xmlns:p14="http://schemas.microsoft.com/office/powerpoint/2010/main" val="668059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E8AC0A-F812-4B53-B8DB-E74E348F7274}"/>
              </a:ext>
            </a:extLst>
          </p:cNvPr>
          <p:cNvSpPr txBox="1">
            <a:spLocks/>
          </p:cNvSpPr>
          <p:nvPr/>
        </p:nvSpPr>
        <p:spPr>
          <a:xfrm>
            <a:off x="459842" y="492898"/>
            <a:ext cx="6048534" cy="978729"/>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a:solidFill>
                  <a:srgbClr val="2F2F2F"/>
                </a:solidFill>
                <a:latin typeface="Segoe UI Semibold" panose="020B0702040204020203" pitchFamily="34" charset="0"/>
                <a:cs typeface="Segoe UI Semibold" panose="020B0702040204020203" pitchFamily="34" charset="0"/>
              </a:rPr>
              <a:t>IT efficiency | Simplified deployment and consolidation</a:t>
            </a:r>
          </a:p>
        </p:txBody>
      </p:sp>
      <p:sp>
        <p:nvSpPr>
          <p:cNvPr id="6" name="Title 1">
            <a:extLst>
              <a:ext uri="{FF2B5EF4-FFF2-40B4-BE49-F238E27FC236}">
                <a16:creationId xmlns:a16="http://schemas.microsoft.com/office/drawing/2014/main" id="{DD0A4625-2102-43BF-81CE-07289FF3D4DF}"/>
              </a:ext>
            </a:extLst>
          </p:cNvPr>
          <p:cNvSpPr txBox="1">
            <a:spLocks/>
          </p:cNvSpPr>
          <p:nvPr/>
        </p:nvSpPr>
        <p:spPr>
          <a:xfrm>
            <a:off x="459841" y="2654583"/>
            <a:ext cx="3484629" cy="943913"/>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lnSpc>
                <a:spcPct val="107000"/>
              </a:lnSpc>
              <a:spcAft>
                <a:spcPts val="800"/>
              </a:spcAft>
            </a:pPr>
            <a:r>
              <a:rPr lang="en-US" sz="1050">
                <a:solidFill>
                  <a:srgbClr val="0078D4"/>
                </a:solidFill>
                <a:cs typeface="Segoe UI Semibold" panose="020B0702040204020203" pitchFamily="34" charset="0"/>
              </a:rPr>
              <a:t>Zero-touch device provisioning </a:t>
            </a:r>
            <a:r>
              <a:rPr lang="en-US" sz="1050">
                <a:solidFill>
                  <a:srgbClr val="2F2F2F"/>
                </a:solidFill>
                <a:latin typeface="+mn-lt"/>
                <a:cs typeface="Segoe UI Semibold" panose="020B0702040204020203" pitchFamily="34" charset="0"/>
              </a:rPr>
              <a:t>to rapidly deploy Surface devices straight to users with a seamless, factory enabled </a:t>
            </a:r>
            <a:r>
              <a:rPr lang="en-US" sz="1050">
                <a:solidFill>
                  <a:srgbClr val="2F2F2F"/>
                </a:solidFill>
                <a:cs typeface="Segoe UI Semibold" panose="020B0702040204020203" pitchFamily="34" charset="0"/>
              </a:rPr>
              <a:t>Autopilot implementation. Manage device IDs </a:t>
            </a:r>
            <a:r>
              <a:rPr lang="en-US" sz="1050">
                <a:solidFill>
                  <a:srgbClr val="2F2F2F"/>
                </a:solidFill>
                <a:latin typeface="+mn-lt"/>
                <a:cs typeface="Segoe UI Semibold" panose="020B0702040204020203" pitchFamily="34" charset="0"/>
              </a:rPr>
              <a:t>through Microsoft Intune</a:t>
            </a:r>
            <a:r>
              <a:rPr lang="en-US" sz="1050" baseline="30000">
                <a:solidFill>
                  <a:srgbClr val="2F2F2F"/>
                </a:solidFill>
                <a:latin typeface="+mn-lt"/>
                <a:cs typeface="Segoe UI Semibold" panose="020B0702040204020203" pitchFamily="34" charset="0"/>
              </a:rPr>
              <a:t>1</a:t>
            </a:r>
            <a:r>
              <a:rPr lang="en-US" sz="1050">
                <a:solidFill>
                  <a:srgbClr val="2F2F2F"/>
                </a:solidFill>
                <a:latin typeface="+mn-lt"/>
                <a:cs typeface="Segoe UI Semibold" panose="020B0702040204020203" pitchFamily="34" charset="0"/>
              </a:rPr>
              <a:t> (End Point Manager) during setup or after the fact.</a:t>
            </a:r>
            <a:endParaRPr lang="en-US" sz="1050" baseline="30000">
              <a:solidFill>
                <a:srgbClr val="2F2F2F"/>
              </a:solidFill>
              <a:latin typeface="+mn-lt"/>
              <a:cs typeface="Segoe UI Semibold" panose="020B0702040204020203" pitchFamily="34" charset="0"/>
            </a:endParaRPr>
          </a:p>
        </p:txBody>
      </p:sp>
      <p:sp>
        <p:nvSpPr>
          <p:cNvPr id="18" name="Title 1">
            <a:extLst>
              <a:ext uri="{FF2B5EF4-FFF2-40B4-BE49-F238E27FC236}">
                <a16:creationId xmlns:a16="http://schemas.microsoft.com/office/drawing/2014/main" id="{22CFFB32-DEE2-4877-A033-D47C152EDD45}"/>
              </a:ext>
            </a:extLst>
          </p:cNvPr>
          <p:cNvSpPr txBox="1">
            <a:spLocks/>
          </p:cNvSpPr>
          <p:nvPr/>
        </p:nvSpPr>
        <p:spPr>
          <a:xfrm>
            <a:off x="459842" y="5762832"/>
            <a:ext cx="3769082" cy="867930"/>
          </a:xfrm>
          <a:prstGeom prst="rect">
            <a:avLst/>
          </a:prstGeom>
        </p:spPr>
        <p:txBody>
          <a:bodyPr vert="horz" wrap="square" lIns="91440" tIns="45720" rIns="91440" bIns="45720" rtlCol="0" anchor="b"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US" sz="600" baseline="30000">
              <a:latin typeface="Segoe UI" panose="020B0502040204020203" pitchFamily="34" charset="0"/>
              <a:cs typeface="Segoe UI" panose="020B0502040204020203" pitchFamily="34" charset="0"/>
            </a:endParaRPr>
          </a:p>
          <a:p>
            <a:pPr algn="l">
              <a:defRPr/>
            </a:pPr>
            <a:r>
              <a:rPr lang="en-US" sz="600" baseline="30000">
                <a:latin typeface="Segoe UI" panose="020B0502040204020203" pitchFamily="34" charset="0"/>
                <a:cs typeface="Segoe UI" panose="020B0502040204020203" pitchFamily="34" charset="0"/>
              </a:rPr>
              <a:t>1</a:t>
            </a:r>
            <a:r>
              <a:rPr lang="en-US" sz="600">
                <a:latin typeface="Segoe UI" panose="020B0502040204020203" pitchFamily="34" charset="0"/>
                <a:cs typeface="Segoe UI" panose="020B0502040204020203" pitchFamily="34" charset="0"/>
              </a:rPr>
              <a:t>Software license required for some features. Sold separately.</a:t>
            </a:r>
          </a:p>
          <a:p>
            <a:pPr algn="l">
              <a:defRPr/>
            </a:pPr>
            <a:r>
              <a:rPr lang="en-US" sz="600" baseline="30000">
                <a:latin typeface="Segoe UI" panose="020B0502040204020203" pitchFamily="34" charset="0"/>
                <a:cs typeface="Segoe UI" panose="020B0502040204020203" pitchFamily="34" charset="0"/>
              </a:rPr>
              <a:t>2</a:t>
            </a:r>
            <a:r>
              <a:rPr lang="en-US" sz="600">
                <a:latin typeface="Segoe UI" panose="020B0502040204020203" pitchFamily="34" charset="0"/>
                <a:cs typeface="Segoe UI" panose="020B0502040204020203" pitchFamily="34" charset="0"/>
              </a:rPr>
              <a:t>A Business Value White Paper, commissioned by Microsoft September 2022 | Doc. #US49453722</a:t>
            </a:r>
            <a:endParaRPr lang="en-CA" sz="600">
              <a:latin typeface="Segoe UI" panose="020B0502040204020203" pitchFamily="34" charset="0"/>
              <a:cs typeface="Segoe UI" panose="020B0502040204020203" pitchFamily="34" charset="0"/>
            </a:endParaRPr>
          </a:p>
          <a:p>
            <a:pPr algn="l">
              <a:defRPr/>
            </a:pPr>
            <a:endParaRPr lang="en-US" sz="600" baseline="30000">
              <a:latin typeface="Segoe UI" panose="020B0502040204020203" pitchFamily="34" charset="0"/>
              <a:cs typeface="Segoe UI" panose="020B0502040204020203" pitchFamily="34" charset="0"/>
            </a:endParaRPr>
          </a:p>
          <a:p>
            <a:pPr algn="l">
              <a:defRPr/>
            </a:pPr>
            <a:r>
              <a:rPr lang="en-US" sz="600">
                <a:latin typeface="Segoe UI" panose="020B0502040204020203" pitchFamily="34" charset="0"/>
                <a:cs typeface="Segoe UI" panose="020B0502040204020203" pitchFamily="34" charset="0"/>
              </a:rPr>
              <a:t>IDC Research Study conducted from surveys and interviews between December 2021 – February 2022. All respondents were IT decision-makers at large organizations (250-5000+ employees) representing organizations from the United States, Australia, India, Spain, France, United Kingdom, New Zealand, and Germany. Cost &amp; Savings findings based on average cost and time estimates provided directly by respondents; actual costs and savings may vary based on your specific Device Mix and deployment.</a:t>
            </a:r>
          </a:p>
          <a:p>
            <a:pPr algn="l">
              <a:defRPr/>
            </a:pP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For the detailed </a:t>
            </a:r>
            <a:r>
              <a:rPr lang="en-US" sz="600">
                <a:latin typeface="Segoe UI" panose="020B0502040204020203" pitchFamily="34" charset="0"/>
                <a:cs typeface="Segoe UI" panose="020B0502040204020203" pitchFamily="34" charset="0"/>
              </a:rPr>
              <a:t>study</a:t>
            </a: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 </a:t>
            </a:r>
            <a:r>
              <a:rPr lang="en-US" sz="600">
                <a:latin typeface="Segoe UI" panose="020B0502040204020203" pitchFamily="34" charset="0"/>
                <a:cs typeface="Segoe UI" panose="020B0502040204020203" pitchFamily="34" charset="0"/>
              </a:rPr>
              <a:t>click </a:t>
            </a:r>
            <a:r>
              <a:rPr lang="en-US" sz="600">
                <a:latin typeface="Segoe UI" panose="020B0502040204020203" pitchFamily="34" charset="0"/>
                <a:cs typeface="Segoe UI" panose="020B0502040204020203" pitchFamily="34" charset="0"/>
                <a:hlinkClick r:id="" action="ppaction://noaction">
                  <a:extLst>
                    <a:ext uri="{A12FA001-AC4F-418D-AE19-62706E023703}">
                      <ahyp:hlinkClr xmlns:ahyp="http://schemas.microsoft.com/office/drawing/2018/hyperlinkcolor" val="tx"/>
                    </a:ext>
                  </a:extLst>
                </a:hlinkClick>
              </a:rPr>
              <a:t>here</a:t>
            </a:r>
            <a:r>
              <a:rPr lang="en-US" sz="600">
                <a:latin typeface="Segoe UI" panose="020B0502040204020203" pitchFamily="34" charset="0"/>
                <a:cs typeface="Segoe UI" panose="020B0502040204020203" pitchFamily="34" charset="0"/>
              </a:rPr>
              <a:t>.</a:t>
            </a:r>
          </a:p>
        </p:txBody>
      </p:sp>
      <p:grpSp>
        <p:nvGrpSpPr>
          <p:cNvPr id="2" name="Group 1">
            <a:extLst>
              <a:ext uri="{FF2B5EF4-FFF2-40B4-BE49-F238E27FC236}">
                <a16:creationId xmlns:a16="http://schemas.microsoft.com/office/drawing/2014/main" id="{9BEAC1EF-6714-40EB-A976-8154C3110597}"/>
              </a:ext>
            </a:extLst>
          </p:cNvPr>
          <p:cNvGrpSpPr/>
          <p:nvPr/>
        </p:nvGrpSpPr>
        <p:grpSpPr>
          <a:xfrm>
            <a:off x="4998570" y="2507807"/>
            <a:ext cx="7193430" cy="3716060"/>
            <a:chOff x="4998570" y="2507807"/>
            <a:chExt cx="7193430" cy="3716060"/>
          </a:xfrm>
        </p:grpSpPr>
        <p:sp>
          <p:nvSpPr>
            <p:cNvPr id="19" name="Freeform: Shape 18">
              <a:extLst>
                <a:ext uri="{FF2B5EF4-FFF2-40B4-BE49-F238E27FC236}">
                  <a16:creationId xmlns:a16="http://schemas.microsoft.com/office/drawing/2014/main" id="{3E8AF3BB-F5F2-443E-AFFC-CE4082F46AF5}"/>
                </a:ext>
              </a:extLst>
            </p:cNvPr>
            <p:cNvSpPr/>
            <p:nvPr/>
          </p:nvSpPr>
          <p:spPr>
            <a:xfrm>
              <a:off x="4998570" y="2507807"/>
              <a:ext cx="7193430" cy="3716060"/>
            </a:xfrm>
            <a:custGeom>
              <a:avLst/>
              <a:gdLst>
                <a:gd name="connsiteX0" fmla="*/ 393754 w 7193430"/>
                <a:gd name="connsiteY0" fmla="*/ 0 h 3716060"/>
                <a:gd name="connsiteX1" fmla="*/ 7193430 w 7193430"/>
                <a:gd name="connsiteY1" fmla="*/ 0 h 3716060"/>
                <a:gd name="connsiteX2" fmla="*/ 7193430 w 7193430"/>
                <a:gd name="connsiteY2" fmla="*/ 3716060 h 3716060"/>
                <a:gd name="connsiteX3" fmla="*/ 393754 w 7193430"/>
                <a:gd name="connsiteY3" fmla="*/ 3716060 h 3716060"/>
                <a:gd name="connsiteX4" fmla="*/ 0 w 7193430"/>
                <a:gd name="connsiteY4" fmla="*/ 3322306 h 3716060"/>
                <a:gd name="connsiteX5" fmla="*/ 0 w 7193430"/>
                <a:gd name="connsiteY5" fmla="*/ 393754 h 3716060"/>
                <a:gd name="connsiteX6" fmla="*/ 393754 w 7193430"/>
                <a:gd name="connsiteY6" fmla="*/ 0 h 371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3430" h="3716060">
                  <a:moveTo>
                    <a:pt x="393754" y="0"/>
                  </a:moveTo>
                  <a:lnTo>
                    <a:pt x="7193430" y="0"/>
                  </a:lnTo>
                  <a:lnTo>
                    <a:pt x="7193430" y="3716060"/>
                  </a:lnTo>
                  <a:lnTo>
                    <a:pt x="393754" y="3716060"/>
                  </a:lnTo>
                  <a:cubicBezTo>
                    <a:pt x="176290" y="3716060"/>
                    <a:pt x="0" y="3539770"/>
                    <a:pt x="0" y="3322306"/>
                  </a:cubicBezTo>
                  <a:lnTo>
                    <a:pt x="0" y="393754"/>
                  </a:lnTo>
                  <a:cubicBezTo>
                    <a:pt x="0" y="176290"/>
                    <a:pt x="176290" y="0"/>
                    <a:pt x="393754" y="0"/>
                  </a:cubicBezTo>
                  <a:close/>
                </a:path>
              </a:pathLst>
            </a:custGeom>
            <a:solidFill>
              <a:srgbClr val="F2F2F2"/>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sp>
          <p:nvSpPr>
            <p:cNvPr id="25" name="Rectangle 24">
              <a:extLst>
                <a:ext uri="{FF2B5EF4-FFF2-40B4-BE49-F238E27FC236}">
                  <a16:creationId xmlns:a16="http://schemas.microsoft.com/office/drawing/2014/main" id="{3EE70B30-7546-4B0C-A403-014C76AB05B5}"/>
                </a:ext>
              </a:extLst>
            </p:cNvPr>
            <p:cNvSpPr/>
            <p:nvPr/>
          </p:nvSpPr>
          <p:spPr>
            <a:xfrm>
              <a:off x="6966678" y="3218488"/>
              <a:ext cx="1836000" cy="415498"/>
            </a:xfrm>
            <a:prstGeom prst="rect">
              <a:avLst/>
            </a:prstGeom>
          </p:spPr>
          <p:txBody>
            <a:bodyPr wrap="square" anchor="ctr">
              <a:spAutoFit/>
            </a:bodyPr>
            <a:lstStyle/>
            <a:p>
              <a:pPr fontAlgn="t"/>
              <a:r>
                <a:rPr lang="en-US" sz="1050">
                  <a:solidFill>
                    <a:srgbClr val="2F2F2F"/>
                  </a:solidFill>
                </a:rPr>
                <a:t>Provisioning time saved per device due to Autopilot</a:t>
              </a:r>
              <a:r>
                <a:rPr lang="en-US" sz="1050" baseline="5000">
                  <a:solidFill>
                    <a:srgbClr val="2F2F2F"/>
                  </a:solidFill>
                </a:rPr>
                <a:t>2</a:t>
              </a:r>
            </a:p>
          </p:txBody>
        </p:sp>
        <p:sp>
          <p:nvSpPr>
            <p:cNvPr id="30" name="Title 1">
              <a:extLst>
                <a:ext uri="{FF2B5EF4-FFF2-40B4-BE49-F238E27FC236}">
                  <a16:creationId xmlns:a16="http://schemas.microsoft.com/office/drawing/2014/main" id="{3FCE684A-1D91-4674-980F-7D5283D23114}"/>
                </a:ext>
              </a:extLst>
            </p:cNvPr>
            <p:cNvSpPr txBox="1">
              <a:spLocks/>
            </p:cNvSpPr>
            <p:nvPr/>
          </p:nvSpPr>
          <p:spPr>
            <a:xfrm>
              <a:off x="9443801" y="3272348"/>
              <a:ext cx="2188903" cy="307777"/>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400">
                  <a:solidFill>
                    <a:srgbClr val="2F2F2F"/>
                  </a:solidFill>
                  <a:latin typeface="+mn-lt"/>
                  <a:cs typeface="Segoe UI Semibold" panose="020B0702040204020203" pitchFamily="34" charset="0"/>
                </a:rPr>
                <a:t>Autopilot deployment</a:t>
              </a:r>
              <a:endParaRPr lang="en-US" sz="1400" baseline="30000">
                <a:solidFill>
                  <a:srgbClr val="2F2F2F"/>
                </a:solidFill>
                <a:latin typeface="+mn-lt"/>
                <a:cs typeface="Segoe UI Semibold" panose="020B0702040204020203" pitchFamily="34" charset="0"/>
              </a:endParaRPr>
            </a:p>
          </p:txBody>
        </p:sp>
        <p:cxnSp>
          <p:nvCxnSpPr>
            <p:cNvPr id="31" name="Straight Connector 30">
              <a:extLst>
                <a:ext uri="{FF2B5EF4-FFF2-40B4-BE49-F238E27FC236}">
                  <a16:creationId xmlns:a16="http://schemas.microsoft.com/office/drawing/2014/main" id="{9DC0BF6C-762A-4B34-8C7D-F22BBA1D8E90}"/>
                </a:ext>
              </a:extLst>
            </p:cNvPr>
            <p:cNvCxnSpPr>
              <a:cxnSpLocks/>
            </p:cNvCxnSpPr>
            <p:nvPr/>
          </p:nvCxnSpPr>
          <p:spPr>
            <a:xfrm flipV="1">
              <a:off x="5584704" y="4419697"/>
              <a:ext cx="6048000" cy="0"/>
            </a:xfrm>
            <a:prstGeom prst="line">
              <a:avLst/>
            </a:prstGeom>
            <a:ln w="3175">
              <a:solidFill>
                <a:srgbClr val="505050"/>
              </a:solidFill>
            </a:ln>
          </p:spPr>
          <p:style>
            <a:lnRef idx="1">
              <a:schemeClr val="accent1"/>
            </a:lnRef>
            <a:fillRef idx="0">
              <a:schemeClr val="accent1"/>
            </a:fillRef>
            <a:effectRef idx="0">
              <a:schemeClr val="accent1"/>
            </a:effectRef>
            <a:fontRef idx="minor">
              <a:schemeClr val="tx1"/>
            </a:fontRef>
          </p:style>
        </p:cxnSp>
        <p:graphicFrame>
          <p:nvGraphicFramePr>
            <p:cNvPr id="27" name="Chart 26">
              <a:extLst>
                <a:ext uri="{FF2B5EF4-FFF2-40B4-BE49-F238E27FC236}">
                  <a16:creationId xmlns:a16="http://schemas.microsoft.com/office/drawing/2014/main" id="{88A24307-7BEE-4522-8421-3DF3EC4D9C06}"/>
                </a:ext>
              </a:extLst>
            </p:cNvPr>
            <p:cNvGraphicFramePr/>
            <p:nvPr>
              <p:extLst>
                <p:ext uri="{D42A27DB-BD31-4B8C-83A1-F6EECF244321}">
                  <p14:modId xmlns:p14="http://schemas.microsoft.com/office/powerpoint/2010/main" val="979784555"/>
                </p:ext>
              </p:extLst>
            </p:nvPr>
          </p:nvGraphicFramePr>
          <p:xfrm>
            <a:off x="5184456" y="2755010"/>
            <a:ext cx="1894062" cy="1342016"/>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FC8E4F09-1A4D-44F1-B55C-0E9023A41C40}"/>
                </a:ext>
              </a:extLst>
            </p:cNvPr>
            <p:cNvSpPr txBox="1"/>
            <p:nvPr/>
          </p:nvSpPr>
          <p:spPr>
            <a:xfrm>
              <a:off x="5557810" y="3164408"/>
              <a:ext cx="1147354" cy="523220"/>
            </a:xfrm>
            <a:prstGeom prst="rect">
              <a:avLst/>
            </a:prstGeom>
            <a:noFill/>
          </p:spPr>
          <p:txBody>
            <a:bodyPr wrap="square" rtlCol="0" anchor="ctr">
              <a:spAutoFit/>
            </a:bodyPr>
            <a:lstStyle/>
            <a:p>
              <a:pPr algn="ctr"/>
              <a:r>
                <a:rPr lang="en-CA" sz="2800" spc="-100">
                  <a:solidFill>
                    <a:srgbClr val="2F2F2F"/>
                  </a:solidFill>
                  <a:latin typeface="+mj-lt"/>
                </a:rPr>
                <a:t>21</a:t>
              </a:r>
              <a:r>
                <a:rPr lang="en-CA" spc="-100">
                  <a:solidFill>
                    <a:srgbClr val="2F2F2F"/>
                  </a:solidFill>
                  <a:latin typeface="+mj-lt"/>
                </a:rPr>
                <a:t>%</a:t>
              </a:r>
              <a:endParaRPr lang="en-CA" sz="4800" spc="-100">
                <a:solidFill>
                  <a:srgbClr val="2F2F2F"/>
                </a:solidFill>
                <a:latin typeface="+mj-lt"/>
              </a:endParaRPr>
            </a:p>
          </p:txBody>
        </p:sp>
        <p:sp>
          <p:nvSpPr>
            <p:cNvPr id="36" name="arrow_24" title="Icon of an arrow pointing out of a box">
              <a:extLst>
                <a:ext uri="{FF2B5EF4-FFF2-40B4-BE49-F238E27FC236}">
                  <a16:creationId xmlns:a16="http://schemas.microsoft.com/office/drawing/2014/main" id="{D9B54BDF-2CEE-4DBF-B5FD-58542365E22B}"/>
                </a:ext>
              </a:extLst>
            </p:cNvPr>
            <p:cNvSpPr>
              <a:spLocks noChangeAspect="1" noEditPoints="1"/>
            </p:cNvSpPr>
            <p:nvPr/>
          </p:nvSpPr>
          <p:spPr bwMode="auto">
            <a:xfrm>
              <a:off x="8960632" y="3309883"/>
              <a:ext cx="360000" cy="274937"/>
            </a:xfrm>
            <a:custGeom>
              <a:avLst/>
              <a:gdLst>
                <a:gd name="T0" fmla="*/ 55 w 237"/>
                <a:gd name="T1" fmla="*/ 91 h 181"/>
                <a:gd name="T2" fmla="*/ 237 w 237"/>
                <a:gd name="T3" fmla="*/ 91 h 181"/>
                <a:gd name="T4" fmla="*/ 201 w 237"/>
                <a:gd name="T5" fmla="*/ 134 h 181"/>
                <a:gd name="T6" fmla="*/ 237 w 237"/>
                <a:gd name="T7" fmla="*/ 91 h 181"/>
                <a:gd name="T8" fmla="*/ 201 w 237"/>
                <a:gd name="T9" fmla="*/ 47 h 181"/>
                <a:gd name="T10" fmla="*/ 0 w 237"/>
                <a:gd name="T11" fmla="*/ 0 h 181"/>
                <a:gd name="T12" fmla="*/ 0 w 237"/>
                <a:gd name="T13" fmla="*/ 181 h 181"/>
                <a:gd name="T14" fmla="*/ 149 w 237"/>
                <a:gd name="T15" fmla="*/ 181 h 181"/>
                <a:gd name="T16" fmla="*/ 149 w 237"/>
                <a:gd name="T17" fmla="*/ 0 h 181"/>
                <a:gd name="T18" fmla="*/ 0 w 237"/>
                <a:gd name="T19" fmla="*/ 0 h 181"/>
                <a:gd name="T20" fmla="*/ 0 w 237"/>
                <a:gd name="T21"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81">
                  <a:moveTo>
                    <a:pt x="55" y="91"/>
                  </a:moveTo>
                  <a:lnTo>
                    <a:pt x="237" y="91"/>
                  </a:lnTo>
                  <a:moveTo>
                    <a:pt x="201" y="134"/>
                  </a:moveTo>
                  <a:lnTo>
                    <a:pt x="237" y="91"/>
                  </a:lnTo>
                  <a:lnTo>
                    <a:pt x="201" y="47"/>
                  </a:lnTo>
                  <a:moveTo>
                    <a:pt x="0" y="0"/>
                  </a:moveTo>
                  <a:lnTo>
                    <a:pt x="0" y="181"/>
                  </a:lnTo>
                  <a:lnTo>
                    <a:pt x="149" y="181"/>
                  </a:lnTo>
                  <a:lnTo>
                    <a:pt x="149" y="0"/>
                  </a:lnTo>
                  <a:lnTo>
                    <a:pt x="0" y="0"/>
                  </a:lnTo>
                  <a:lnTo>
                    <a:pt x="0" y="0"/>
                  </a:lnTo>
                </a:path>
              </a:pathLst>
            </a:custGeom>
            <a:noFill/>
            <a:ln w="11430"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gradFill>
                  <a:gsLst>
                    <a:gs pos="0">
                      <a:srgbClr val="505050"/>
                    </a:gs>
                    <a:gs pos="100000">
                      <a:srgbClr val="505050"/>
                    </a:gs>
                  </a:gsLst>
                </a:gradFill>
              </a:endParaRPr>
            </a:p>
          </p:txBody>
        </p:sp>
        <p:sp>
          <p:nvSpPr>
            <p:cNvPr id="7" name="TextBox 6">
              <a:extLst>
                <a:ext uri="{FF2B5EF4-FFF2-40B4-BE49-F238E27FC236}">
                  <a16:creationId xmlns:a16="http://schemas.microsoft.com/office/drawing/2014/main" id="{F46B175D-C80B-52C8-10F6-A0D112F3D67A}"/>
                </a:ext>
              </a:extLst>
            </p:cNvPr>
            <p:cNvSpPr txBox="1"/>
            <p:nvPr/>
          </p:nvSpPr>
          <p:spPr>
            <a:xfrm>
              <a:off x="5557810" y="4972016"/>
              <a:ext cx="1147354" cy="523220"/>
            </a:xfrm>
            <a:prstGeom prst="rect">
              <a:avLst/>
            </a:prstGeom>
            <a:noFill/>
          </p:spPr>
          <p:txBody>
            <a:bodyPr wrap="square" rtlCol="0" anchor="ctr">
              <a:spAutoFit/>
            </a:bodyPr>
            <a:lstStyle/>
            <a:p>
              <a:pPr algn="ctr"/>
              <a:r>
                <a:rPr lang="en-US" sz="2800" spc="-100">
                  <a:solidFill>
                    <a:srgbClr val="2F2F2F"/>
                  </a:solidFill>
                  <a:latin typeface="+mj-lt"/>
                </a:rPr>
                <a:t>4</a:t>
              </a:r>
              <a:r>
                <a:rPr lang="en-CA" sz="2800" spc="-100">
                  <a:solidFill>
                    <a:srgbClr val="2F2F2F"/>
                  </a:solidFill>
                  <a:latin typeface="+mj-lt"/>
                </a:rPr>
                <a:t>4%</a:t>
              </a:r>
              <a:endParaRPr lang="en-CA" sz="4800" spc="-100">
                <a:solidFill>
                  <a:srgbClr val="2F2F2F"/>
                </a:solidFill>
                <a:latin typeface="+mj-lt"/>
              </a:endParaRPr>
            </a:p>
          </p:txBody>
        </p:sp>
        <p:sp>
          <p:nvSpPr>
            <p:cNvPr id="9" name="Rectangle 8">
              <a:extLst>
                <a:ext uri="{FF2B5EF4-FFF2-40B4-BE49-F238E27FC236}">
                  <a16:creationId xmlns:a16="http://schemas.microsoft.com/office/drawing/2014/main" id="{D2605EE1-0BB6-58D7-CA9C-432D9C1F199C}"/>
                </a:ext>
              </a:extLst>
            </p:cNvPr>
            <p:cNvSpPr/>
            <p:nvPr/>
          </p:nvSpPr>
          <p:spPr>
            <a:xfrm>
              <a:off x="6966678" y="4864295"/>
              <a:ext cx="1599098" cy="738664"/>
            </a:xfrm>
            <a:prstGeom prst="rect">
              <a:avLst/>
            </a:prstGeom>
          </p:spPr>
          <p:txBody>
            <a:bodyPr wrap="square" anchor="ctr">
              <a:spAutoFit/>
            </a:bodyPr>
            <a:lstStyle/>
            <a:p>
              <a:pPr fontAlgn="t"/>
              <a:r>
                <a:rPr lang="en-US" sz="1050">
                  <a:solidFill>
                    <a:srgbClr val="2F2F2F"/>
                  </a:solidFill>
                </a:rPr>
                <a:t>of organizations consolidated 2.3 devices on average per Surface</a:t>
              </a:r>
              <a:r>
                <a:rPr lang="en-US" sz="1050" baseline="5000">
                  <a:solidFill>
                    <a:srgbClr val="2F2F2F"/>
                  </a:solidFill>
                </a:rPr>
                <a:t>2</a:t>
              </a:r>
            </a:p>
          </p:txBody>
        </p:sp>
        <p:sp>
          <p:nvSpPr>
            <p:cNvPr id="11" name="Title 1">
              <a:extLst>
                <a:ext uri="{FF2B5EF4-FFF2-40B4-BE49-F238E27FC236}">
                  <a16:creationId xmlns:a16="http://schemas.microsoft.com/office/drawing/2014/main" id="{E1F79125-DDA7-1395-48D9-98B52BB4C940}"/>
                </a:ext>
              </a:extLst>
            </p:cNvPr>
            <p:cNvSpPr txBox="1">
              <a:spLocks/>
            </p:cNvSpPr>
            <p:nvPr/>
          </p:nvSpPr>
          <p:spPr>
            <a:xfrm>
              <a:off x="9443801" y="4972016"/>
              <a:ext cx="1728553" cy="523220"/>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400">
                  <a:solidFill>
                    <a:srgbClr val="2F2F2F"/>
                  </a:solidFill>
                  <a:latin typeface="+mn-lt"/>
                  <a:cs typeface="Segoe UI Semibold" panose="020B0702040204020203" pitchFamily="34" charset="0"/>
                </a:rPr>
                <a:t>Reduction of hardware devices</a:t>
              </a:r>
              <a:endParaRPr lang="en-US" sz="1400" baseline="30000">
                <a:solidFill>
                  <a:srgbClr val="2F2F2F"/>
                </a:solidFill>
                <a:latin typeface="+mn-lt"/>
                <a:cs typeface="Segoe UI Semibold" panose="020B0702040204020203" pitchFamily="34" charset="0"/>
              </a:endParaRPr>
            </a:p>
          </p:txBody>
        </p:sp>
        <p:sp>
          <p:nvSpPr>
            <p:cNvPr id="15" name="Laptop_E770" title="Icon of a laptop">
              <a:extLst>
                <a:ext uri="{FF2B5EF4-FFF2-40B4-BE49-F238E27FC236}">
                  <a16:creationId xmlns:a16="http://schemas.microsoft.com/office/drawing/2014/main" id="{292CAF0F-5D79-A827-8209-B74478C23DED}"/>
                </a:ext>
              </a:extLst>
            </p:cNvPr>
            <p:cNvSpPr>
              <a:spLocks noChangeAspect="1" noEditPoints="1"/>
            </p:cNvSpPr>
            <p:nvPr/>
          </p:nvSpPr>
          <p:spPr bwMode="auto">
            <a:xfrm>
              <a:off x="8960632" y="5113516"/>
              <a:ext cx="360000" cy="240220"/>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1430"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gradFill>
                  <a:gsLst>
                    <a:gs pos="0">
                      <a:srgbClr val="505050"/>
                    </a:gs>
                    <a:gs pos="100000">
                      <a:srgbClr val="505050"/>
                    </a:gs>
                  </a:gsLst>
                </a:gradFill>
              </a:endParaRPr>
            </a:p>
          </p:txBody>
        </p:sp>
      </p:grpSp>
      <p:sp>
        <p:nvSpPr>
          <p:cNvPr id="20" name="TextBox 19">
            <a:extLst>
              <a:ext uri="{FF2B5EF4-FFF2-40B4-BE49-F238E27FC236}">
                <a16:creationId xmlns:a16="http://schemas.microsoft.com/office/drawing/2014/main" id="{6B40E010-0AFD-4253-9BB6-EE153B0E7EE7}"/>
              </a:ext>
            </a:extLst>
          </p:cNvPr>
          <p:cNvSpPr txBox="1"/>
          <p:nvPr/>
        </p:nvSpPr>
        <p:spPr>
          <a:xfrm>
            <a:off x="8229600" y="502365"/>
            <a:ext cx="4074891" cy="252441"/>
          </a:xfrm>
          <a:prstGeom prst="rect">
            <a:avLst/>
          </a:prstGeom>
          <a:noFill/>
        </p:spPr>
        <p:txBody>
          <a:bodyPr wrap="square">
            <a:spAutoFit/>
          </a:bodyPr>
          <a:lstStyle/>
          <a:p>
            <a:pPr>
              <a:lnSpc>
                <a:spcPct val="107000"/>
              </a:lnSpc>
              <a:spcAft>
                <a:spcPts val="800"/>
              </a:spcAft>
            </a:pPr>
            <a:r>
              <a:rPr lang="en-US" sz="1050">
                <a:solidFill>
                  <a:srgbClr val="0078D4"/>
                </a:solidFill>
                <a:latin typeface="+mj-lt"/>
                <a:ea typeface="+mj-ea"/>
                <a:cs typeface="Segoe UI Semibold" panose="020B0702040204020203" pitchFamily="34" charset="0"/>
              </a:rPr>
              <a:t>Read the study at </a:t>
            </a:r>
            <a:r>
              <a:rPr lang="en-US" sz="1050">
                <a:solidFill>
                  <a:srgbClr val="0078D4"/>
                </a:solidFill>
                <a:latin typeface="+mj-lt"/>
                <a:ea typeface="+mj-ea"/>
                <a:cs typeface="Segoe UI Semibold" panose="020B0702040204020203" pitchFamily="34" charset="0"/>
                <a:hlinkClick r:id="rId4">
                  <a:extLst>
                    <a:ext uri="{A12FA001-AC4F-418D-AE19-62706E023703}">
                      <ahyp:hlinkClr xmlns:ahyp="http://schemas.microsoft.com/office/drawing/2018/hyperlinkcolor" val="tx"/>
                    </a:ext>
                  </a:extLst>
                </a:hlinkClick>
              </a:rPr>
              <a:t>www.aka.ms/SurfaceIDCWhitepaper</a:t>
            </a:r>
            <a:r>
              <a:rPr lang="en-US" sz="1050">
                <a:solidFill>
                  <a:srgbClr val="0078D4"/>
                </a:solidFill>
                <a:latin typeface="+mj-lt"/>
                <a:ea typeface="+mj-ea"/>
                <a:cs typeface="Segoe UI Semibold" panose="020B0702040204020203" pitchFamily="34" charset="0"/>
              </a:rPr>
              <a:t> </a:t>
            </a:r>
          </a:p>
        </p:txBody>
      </p:sp>
    </p:spTree>
    <p:extLst>
      <p:ext uri="{BB962C8B-B14F-4D97-AF65-F5344CB8AC3E}">
        <p14:creationId xmlns:p14="http://schemas.microsoft.com/office/powerpoint/2010/main" val="1759136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E8AC0A-F812-4B53-B8DB-E74E348F7274}"/>
              </a:ext>
            </a:extLst>
          </p:cNvPr>
          <p:cNvSpPr txBox="1">
            <a:spLocks/>
          </p:cNvSpPr>
          <p:nvPr/>
        </p:nvSpPr>
        <p:spPr>
          <a:xfrm>
            <a:off x="459842" y="492898"/>
            <a:ext cx="5057556" cy="978729"/>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a:solidFill>
                  <a:srgbClr val="2F2F2F"/>
                </a:solidFill>
                <a:latin typeface="Segoe UI Semibold" panose="020B0702040204020203" pitchFamily="34" charset="0"/>
                <a:cs typeface="Segoe UI Semibold" panose="020B0702040204020203" pitchFamily="34" charset="0"/>
              </a:rPr>
              <a:t>IT efficiency | </a:t>
            </a:r>
          </a:p>
          <a:p>
            <a:pPr algn="l">
              <a:defRPr/>
            </a:pPr>
            <a:r>
              <a:rPr lang="en-US" sz="3200">
                <a:solidFill>
                  <a:srgbClr val="2F2F2F"/>
                </a:solidFill>
                <a:latin typeface="Segoe UI Semibold" panose="020B0702040204020203" pitchFamily="34" charset="0"/>
                <a:cs typeface="Segoe UI Semibold" panose="020B0702040204020203" pitchFamily="34" charset="0"/>
              </a:rPr>
              <a:t>Security incidents</a:t>
            </a:r>
          </a:p>
        </p:txBody>
      </p:sp>
      <p:sp>
        <p:nvSpPr>
          <p:cNvPr id="34" name="Title 1">
            <a:extLst>
              <a:ext uri="{FF2B5EF4-FFF2-40B4-BE49-F238E27FC236}">
                <a16:creationId xmlns:a16="http://schemas.microsoft.com/office/drawing/2014/main" id="{48095D72-325C-4F31-8F59-A4F100F77D87}"/>
              </a:ext>
            </a:extLst>
          </p:cNvPr>
          <p:cNvSpPr txBox="1">
            <a:spLocks/>
          </p:cNvSpPr>
          <p:nvPr/>
        </p:nvSpPr>
        <p:spPr>
          <a:xfrm>
            <a:off x="459842" y="2654583"/>
            <a:ext cx="3171600" cy="943913"/>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lnSpc>
                <a:spcPct val="107000"/>
              </a:lnSpc>
              <a:spcAft>
                <a:spcPts val="800"/>
              </a:spcAft>
            </a:pPr>
            <a:r>
              <a:rPr lang="en-US" sz="1050">
                <a:solidFill>
                  <a:srgbClr val="0078D4"/>
                </a:solidFill>
                <a:cs typeface="Segoe UI Semibold" panose="020B0702040204020203" pitchFamily="34" charset="0"/>
              </a:rPr>
              <a:t>Minimize security incidents </a:t>
            </a:r>
            <a:r>
              <a:rPr lang="en-US" sz="1050">
                <a:solidFill>
                  <a:srgbClr val="2F2F2F"/>
                </a:solidFill>
                <a:latin typeface="+mn-lt"/>
                <a:cs typeface="Segoe UI Semibold" panose="020B0702040204020203" pitchFamily="34" charset="0"/>
              </a:rPr>
              <a:t>through enterprise-grade security with Conditional Access, Microsoft Defender ATP, Windows Update for Business, Microsoft Intune (End Point Manager), remote wipe, Exploit Guard, and App guard.</a:t>
            </a:r>
            <a:r>
              <a:rPr lang="en-US" sz="1050" baseline="30000">
                <a:solidFill>
                  <a:srgbClr val="2F2F2F"/>
                </a:solidFill>
                <a:latin typeface="+mn-lt"/>
                <a:cs typeface="Segoe UI Semibold" panose="020B0702040204020203" pitchFamily="34" charset="0"/>
              </a:rPr>
              <a:t>1</a:t>
            </a:r>
          </a:p>
        </p:txBody>
      </p:sp>
      <p:sp>
        <p:nvSpPr>
          <p:cNvPr id="37" name="Title 1">
            <a:extLst>
              <a:ext uri="{FF2B5EF4-FFF2-40B4-BE49-F238E27FC236}">
                <a16:creationId xmlns:a16="http://schemas.microsoft.com/office/drawing/2014/main" id="{0F52259C-9EB7-49D7-BFBF-E7F7FB4C90D3}"/>
              </a:ext>
            </a:extLst>
          </p:cNvPr>
          <p:cNvSpPr txBox="1">
            <a:spLocks/>
          </p:cNvSpPr>
          <p:nvPr/>
        </p:nvSpPr>
        <p:spPr>
          <a:xfrm>
            <a:off x="459842" y="5034135"/>
            <a:ext cx="3171600" cy="425309"/>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lnSpc>
                <a:spcPct val="107000"/>
              </a:lnSpc>
              <a:spcAft>
                <a:spcPts val="800"/>
              </a:spcAft>
            </a:pPr>
            <a:r>
              <a:rPr lang="en-US" sz="1050">
                <a:solidFill>
                  <a:srgbClr val="0078D4"/>
                </a:solidFill>
                <a:cs typeface="Segoe UI Semibold" panose="020B0702040204020203" pitchFamily="34" charset="0"/>
              </a:rPr>
              <a:t>Cut down the cost to recover from a security incident </a:t>
            </a:r>
            <a:r>
              <a:rPr lang="en-US" sz="1050">
                <a:solidFill>
                  <a:srgbClr val="2F2F2F"/>
                </a:solidFill>
                <a:latin typeface="+mn-lt"/>
                <a:cs typeface="Segoe UI Semibold" panose="020B0702040204020203" pitchFamily="34" charset="0"/>
              </a:rPr>
              <a:t>by ~$8.5k per device on an annual basis.</a:t>
            </a:r>
            <a:r>
              <a:rPr lang="en-US" sz="1050" baseline="30000">
                <a:solidFill>
                  <a:srgbClr val="2F2F2F"/>
                </a:solidFill>
                <a:latin typeface="+mn-lt"/>
                <a:cs typeface="Segoe UI Semibold" panose="020B0702040204020203" pitchFamily="34" charset="0"/>
              </a:rPr>
              <a:t>1</a:t>
            </a:r>
          </a:p>
        </p:txBody>
      </p:sp>
      <p:sp>
        <p:nvSpPr>
          <p:cNvPr id="39" name="Title 1">
            <a:extLst>
              <a:ext uri="{FF2B5EF4-FFF2-40B4-BE49-F238E27FC236}">
                <a16:creationId xmlns:a16="http://schemas.microsoft.com/office/drawing/2014/main" id="{BA9D3998-5FA9-4C04-BCA9-0741909A1B33}"/>
              </a:ext>
            </a:extLst>
          </p:cNvPr>
          <p:cNvSpPr txBox="1">
            <a:spLocks/>
          </p:cNvSpPr>
          <p:nvPr/>
        </p:nvSpPr>
        <p:spPr>
          <a:xfrm>
            <a:off x="459842" y="3767911"/>
            <a:ext cx="3171600" cy="1116781"/>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lnSpc>
                <a:spcPct val="107000"/>
              </a:lnSpc>
              <a:spcAft>
                <a:spcPts val="800"/>
              </a:spcAft>
            </a:pPr>
            <a:r>
              <a:rPr lang="en-US" sz="1050">
                <a:solidFill>
                  <a:srgbClr val="0078D4"/>
                </a:solidFill>
                <a:cs typeface="Segoe UI Semibold" panose="020B0702040204020203" pitchFamily="34" charset="0"/>
              </a:rPr>
              <a:t>Reduce the time to resolve a security incident </a:t>
            </a:r>
            <a:r>
              <a:rPr lang="en-US" sz="1050">
                <a:solidFill>
                  <a:srgbClr val="2F2F2F"/>
                </a:solidFill>
                <a:latin typeface="+mn-lt"/>
                <a:cs typeface="Segoe UI Semibold" panose="020B0702040204020203" pitchFamily="34" charset="0"/>
              </a:rPr>
              <a:t>with Endpoint Manager, Surface DFCI, geo-location, geo-monitoring, and hardware control, complemented by built-in secure HW TPM 2.0, BitLocker, DFCI and SEMM, Secure UEFI, and Windows Hello.</a:t>
            </a:r>
            <a:r>
              <a:rPr lang="en-US" sz="1050" baseline="30000">
                <a:solidFill>
                  <a:srgbClr val="2F2F2F"/>
                </a:solidFill>
                <a:latin typeface="+mn-lt"/>
                <a:cs typeface="Segoe UI Semibold" panose="020B0702040204020203" pitchFamily="34" charset="0"/>
              </a:rPr>
              <a:t>2</a:t>
            </a:r>
          </a:p>
        </p:txBody>
      </p:sp>
      <p:grpSp>
        <p:nvGrpSpPr>
          <p:cNvPr id="2" name="Group 1">
            <a:extLst>
              <a:ext uri="{FF2B5EF4-FFF2-40B4-BE49-F238E27FC236}">
                <a16:creationId xmlns:a16="http://schemas.microsoft.com/office/drawing/2014/main" id="{20F0EAD7-896F-448C-9ABE-6139DB15ABB5}"/>
              </a:ext>
            </a:extLst>
          </p:cNvPr>
          <p:cNvGrpSpPr/>
          <p:nvPr/>
        </p:nvGrpSpPr>
        <p:grpSpPr>
          <a:xfrm>
            <a:off x="4998570" y="1509035"/>
            <a:ext cx="7193430" cy="5161817"/>
            <a:chOff x="4998570" y="1509035"/>
            <a:chExt cx="7193430" cy="5161817"/>
          </a:xfrm>
        </p:grpSpPr>
        <p:sp>
          <p:nvSpPr>
            <p:cNvPr id="36" name="Freeform: Shape 35">
              <a:extLst>
                <a:ext uri="{FF2B5EF4-FFF2-40B4-BE49-F238E27FC236}">
                  <a16:creationId xmlns:a16="http://schemas.microsoft.com/office/drawing/2014/main" id="{62AC0743-5111-4CC0-B31C-B34312B4F23F}"/>
                </a:ext>
              </a:extLst>
            </p:cNvPr>
            <p:cNvSpPr/>
            <p:nvPr/>
          </p:nvSpPr>
          <p:spPr>
            <a:xfrm>
              <a:off x="4998570" y="1509035"/>
              <a:ext cx="7193430" cy="5161817"/>
            </a:xfrm>
            <a:custGeom>
              <a:avLst/>
              <a:gdLst>
                <a:gd name="connsiteX0" fmla="*/ 546946 w 7193430"/>
                <a:gd name="connsiteY0" fmla="*/ 0 h 5161817"/>
                <a:gd name="connsiteX1" fmla="*/ 7193430 w 7193430"/>
                <a:gd name="connsiteY1" fmla="*/ 0 h 5161817"/>
                <a:gd name="connsiteX2" fmla="*/ 7193430 w 7193430"/>
                <a:gd name="connsiteY2" fmla="*/ 5161817 h 5161817"/>
                <a:gd name="connsiteX3" fmla="*/ 546946 w 7193430"/>
                <a:gd name="connsiteY3" fmla="*/ 5161817 h 5161817"/>
                <a:gd name="connsiteX4" fmla="*/ 0 w 7193430"/>
                <a:gd name="connsiteY4" fmla="*/ 4614871 h 5161817"/>
                <a:gd name="connsiteX5" fmla="*/ 0 w 7193430"/>
                <a:gd name="connsiteY5" fmla="*/ 546946 h 5161817"/>
                <a:gd name="connsiteX6" fmla="*/ 546946 w 7193430"/>
                <a:gd name="connsiteY6" fmla="*/ 0 h 516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3430" h="5161817">
                  <a:moveTo>
                    <a:pt x="546946" y="0"/>
                  </a:moveTo>
                  <a:lnTo>
                    <a:pt x="7193430" y="0"/>
                  </a:lnTo>
                  <a:lnTo>
                    <a:pt x="7193430" y="5161817"/>
                  </a:lnTo>
                  <a:lnTo>
                    <a:pt x="546946" y="5161817"/>
                  </a:lnTo>
                  <a:cubicBezTo>
                    <a:pt x="244876" y="5161817"/>
                    <a:pt x="0" y="4916941"/>
                    <a:pt x="0" y="4614871"/>
                  </a:cubicBezTo>
                  <a:lnTo>
                    <a:pt x="0" y="546946"/>
                  </a:lnTo>
                  <a:cubicBezTo>
                    <a:pt x="0" y="244876"/>
                    <a:pt x="244876" y="0"/>
                    <a:pt x="546946" y="0"/>
                  </a:cubicBezTo>
                  <a:close/>
                </a:path>
              </a:pathLst>
            </a:custGeom>
            <a:solidFill>
              <a:schemeClr val="bg1"/>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p>
          </p:txBody>
        </p:sp>
        <p:graphicFrame>
          <p:nvGraphicFramePr>
            <p:cNvPr id="13" name="Chart 12">
              <a:extLst>
                <a:ext uri="{FF2B5EF4-FFF2-40B4-BE49-F238E27FC236}">
                  <a16:creationId xmlns:a16="http://schemas.microsoft.com/office/drawing/2014/main" id="{CEEF3977-5866-42E4-AC8E-A1C48F110215}"/>
                </a:ext>
              </a:extLst>
            </p:cNvPr>
            <p:cNvGraphicFramePr/>
            <p:nvPr>
              <p:extLst>
                <p:ext uri="{D42A27DB-BD31-4B8C-83A1-F6EECF244321}">
                  <p14:modId xmlns:p14="http://schemas.microsoft.com/office/powerpoint/2010/main" val="4145764550"/>
                </p:ext>
              </p:extLst>
            </p:nvPr>
          </p:nvGraphicFramePr>
          <p:xfrm>
            <a:off x="5184456" y="1961637"/>
            <a:ext cx="1894062" cy="1342016"/>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B81CE337-589B-4B7A-978B-67C41EE17D90}"/>
                </a:ext>
              </a:extLst>
            </p:cNvPr>
            <p:cNvSpPr txBox="1"/>
            <p:nvPr/>
          </p:nvSpPr>
          <p:spPr>
            <a:xfrm>
              <a:off x="5557810" y="2371035"/>
              <a:ext cx="1147354" cy="523220"/>
            </a:xfrm>
            <a:prstGeom prst="rect">
              <a:avLst/>
            </a:prstGeom>
            <a:noFill/>
          </p:spPr>
          <p:txBody>
            <a:bodyPr wrap="square" rtlCol="0" anchor="ctr">
              <a:spAutoFit/>
            </a:bodyPr>
            <a:lstStyle/>
            <a:p>
              <a:pPr algn="ctr"/>
              <a:r>
                <a:rPr lang="en-CA" sz="2800" spc="-100">
                  <a:solidFill>
                    <a:srgbClr val="2F2F2F"/>
                  </a:solidFill>
                  <a:latin typeface="+mj-lt"/>
                </a:rPr>
                <a:t>49</a:t>
              </a:r>
              <a:r>
                <a:rPr lang="en-CA" spc="-100">
                  <a:solidFill>
                    <a:srgbClr val="2F2F2F"/>
                  </a:solidFill>
                  <a:latin typeface="+mj-lt"/>
                </a:rPr>
                <a:t>%</a:t>
              </a:r>
              <a:endParaRPr lang="en-CA" sz="4800" spc="-100">
                <a:solidFill>
                  <a:srgbClr val="2F2F2F"/>
                </a:solidFill>
                <a:latin typeface="+mj-lt"/>
              </a:endParaRPr>
            </a:p>
          </p:txBody>
        </p:sp>
        <p:sp>
          <p:nvSpPr>
            <p:cNvPr id="15" name="Rectangle 14">
              <a:extLst>
                <a:ext uri="{FF2B5EF4-FFF2-40B4-BE49-F238E27FC236}">
                  <a16:creationId xmlns:a16="http://schemas.microsoft.com/office/drawing/2014/main" id="{10BCD234-33EF-4ACF-877F-66E3B8039437}"/>
                </a:ext>
              </a:extLst>
            </p:cNvPr>
            <p:cNvSpPr/>
            <p:nvPr/>
          </p:nvSpPr>
          <p:spPr>
            <a:xfrm>
              <a:off x="6966679" y="2344105"/>
              <a:ext cx="1513425" cy="577081"/>
            </a:xfrm>
            <a:prstGeom prst="rect">
              <a:avLst/>
            </a:prstGeom>
          </p:spPr>
          <p:txBody>
            <a:bodyPr wrap="square" anchor="ctr">
              <a:spAutoFit/>
            </a:bodyPr>
            <a:lstStyle/>
            <a:p>
              <a:pPr fontAlgn="t"/>
              <a:r>
                <a:rPr lang="en-US" sz="1050">
                  <a:solidFill>
                    <a:srgbClr val="2F2F2F"/>
                  </a:solidFill>
                </a:rPr>
                <a:t>fewer security interventions required from IT teams</a:t>
              </a:r>
              <a:r>
                <a:rPr lang="en-US" sz="1050" baseline="5000">
                  <a:solidFill>
                    <a:srgbClr val="2F2F2F"/>
                  </a:solidFill>
                </a:rPr>
                <a:t>1</a:t>
              </a:r>
              <a:r>
                <a:rPr lang="en-US" sz="1050">
                  <a:solidFill>
                    <a:srgbClr val="2F2F2F"/>
                  </a:solidFill>
                </a:rPr>
                <a:t> </a:t>
              </a:r>
              <a:endParaRPr lang="en-US" sz="1050" baseline="30000">
                <a:solidFill>
                  <a:srgbClr val="2F2F2F"/>
                </a:solidFill>
              </a:endParaRPr>
            </a:p>
          </p:txBody>
        </p:sp>
        <p:graphicFrame>
          <p:nvGraphicFramePr>
            <p:cNvPr id="17" name="Chart 16">
              <a:extLst>
                <a:ext uri="{FF2B5EF4-FFF2-40B4-BE49-F238E27FC236}">
                  <a16:creationId xmlns:a16="http://schemas.microsoft.com/office/drawing/2014/main" id="{BD0B286D-C76F-42B7-93F8-EC05BE536339}"/>
                </a:ext>
              </a:extLst>
            </p:cNvPr>
            <p:cNvGraphicFramePr/>
            <p:nvPr>
              <p:extLst>
                <p:ext uri="{D42A27DB-BD31-4B8C-83A1-F6EECF244321}">
                  <p14:modId xmlns:p14="http://schemas.microsoft.com/office/powerpoint/2010/main" val="1600759613"/>
                </p:ext>
              </p:extLst>
            </p:nvPr>
          </p:nvGraphicFramePr>
          <p:xfrm>
            <a:off x="5184456" y="3512634"/>
            <a:ext cx="1894062" cy="1342016"/>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F4B4BAED-F3C3-4D87-B9E8-D038DE7D33A6}"/>
                </a:ext>
              </a:extLst>
            </p:cNvPr>
            <p:cNvSpPr txBox="1"/>
            <p:nvPr/>
          </p:nvSpPr>
          <p:spPr>
            <a:xfrm>
              <a:off x="5557810" y="3922032"/>
              <a:ext cx="1147354" cy="523220"/>
            </a:xfrm>
            <a:prstGeom prst="rect">
              <a:avLst/>
            </a:prstGeom>
            <a:noFill/>
          </p:spPr>
          <p:txBody>
            <a:bodyPr wrap="square" rtlCol="0" anchor="ctr">
              <a:spAutoFit/>
            </a:bodyPr>
            <a:lstStyle/>
            <a:p>
              <a:pPr algn="ctr"/>
              <a:r>
                <a:rPr lang="en-CA" sz="2800" spc="-100">
                  <a:solidFill>
                    <a:srgbClr val="2F2F2F"/>
                  </a:solidFill>
                  <a:latin typeface="+mj-lt"/>
                </a:rPr>
                <a:t>34</a:t>
              </a:r>
              <a:r>
                <a:rPr lang="en-CA" spc="-100">
                  <a:solidFill>
                    <a:srgbClr val="2F2F2F"/>
                  </a:solidFill>
                  <a:latin typeface="+mj-lt"/>
                </a:rPr>
                <a:t>%</a:t>
              </a:r>
              <a:endParaRPr lang="en-CA" sz="4800" spc="-100">
                <a:solidFill>
                  <a:srgbClr val="2F2F2F"/>
                </a:solidFill>
                <a:latin typeface="+mj-lt"/>
              </a:endParaRPr>
            </a:p>
          </p:txBody>
        </p:sp>
        <p:sp>
          <p:nvSpPr>
            <p:cNvPr id="19" name="Rectangle 18">
              <a:extLst>
                <a:ext uri="{FF2B5EF4-FFF2-40B4-BE49-F238E27FC236}">
                  <a16:creationId xmlns:a16="http://schemas.microsoft.com/office/drawing/2014/main" id="{604A5530-A87C-4E6D-991F-6E43428FCB75}"/>
                </a:ext>
              </a:extLst>
            </p:cNvPr>
            <p:cNvSpPr/>
            <p:nvPr/>
          </p:nvSpPr>
          <p:spPr>
            <a:xfrm>
              <a:off x="6966679" y="4056684"/>
              <a:ext cx="1660099" cy="253916"/>
            </a:xfrm>
            <a:prstGeom prst="rect">
              <a:avLst/>
            </a:prstGeom>
          </p:spPr>
          <p:txBody>
            <a:bodyPr wrap="square" anchor="ctr">
              <a:spAutoFit/>
            </a:bodyPr>
            <a:lstStyle/>
            <a:p>
              <a:pPr fontAlgn="t"/>
              <a:r>
                <a:rPr lang="en-US" sz="1050">
                  <a:solidFill>
                    <a:srgbClr val="2F2F2F"/>
                  </a:solidFill>
                </a:rPr>
                <a:t>fewer security incidents</a:t>
              </a:r>
              <a:r>
                <a:rPr lang="en-US" sz="1050" baseline="5000">
                  <a:solidFill>
                    <a:srgbClr val="2F2F2F"/>
                  </a:solidFill>
                </a:rPr>
                <a:t>1</a:t>
              </a:r>
            </a:p>
          </p:txBody>
        </p:sp>
        <p:sp>
          <p:nvSpPr>
            <p:cNvPr id="28" name="Title 1">
              <a:extLst>
                <a:ext uri="{FF2B5EF4-FFF2-40B4-BE49-F238E27FC236}">
                  <a16:creationId xmlns:a16="http://schemas.microsoft.com/office/drawing/2014/main" id="{7C17966A-7C4B-4854-930E-F43CCFFB324C}"/>
                </a:ext>
              </a:extLst>
            </p:cNvPr>
            <p:cNvSpPr txBox="1">
              <a:spLocks/>
            </p:cNvSpPr>
            <p:nvPr/>
          </p:nvSpPr>
          <p:spPr>
            <a:xfrm>
              <a:off x="9443801" y="5473031"/>
              <a:ext cx="2360850" cy="523220"/>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400">
                  <a:solidFill>
                    <a:srgbClr val="2F2F2F"/>
                  </a:solidFill>
                  <a:latin typeface="+mn-lt"/>
                  <a:cs typeface="Segoe UI Semibold" panose="020B0702040204020203" pitchFamily="34" charset="0"/>
                </a:rPr>
                <a:t>Reduced cost to recover from incidents</a:t>
              </a:r>
              <a:endParaRPr lang="en-US" sz="1400" baseline="30000">
                <a:solidFill>
                  <a:srgbClr val="2F2F2F"/>
                </a:solidFill>
                <a:latin typeface="+mn-lt"/>
                <a:cs typeface="Segoe UI Semibold" panose="020B0702040204020203" pitchFamily="34" charset="0"/>
              </a:endParaRPr>
            </a:p>
          </p:txBody>
        </p:sp>
        <p:sp>
          <p:nvSpPr>
            <p:cNvPr id="27" name="Title 1">
              <a:extLst>
                <a:ext uri="{FF2B5EF4-FFF2-40B4-BE49-F238E27FC236}">
                  <a16:creationId xmlns:a16="http://schemas.microsoft.com/office/drawing/2014/main" id="{69765824-22F4-4059-8F73-43308C1CFE0F}"/>
                </a:ext>
              </a:extLst>
            </p:cNvPr>
            <p:cNvSpPr txBox="1">
              <a:spLocks/>
            </p:cNvSpPr>
            <p:nvPr/>
          </p:nvSpPr>
          <p:spPr>
            <a:xfrm>
              <a:off x="9443801" y="4029754"/>
              <a:ext cx="1909337" cy="307777"/>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400">
                  <a:solidFill>
                    <a:srgbClr val="2F2F2F"/>
                  </a:solidFill>
                  <a:latin typeface="+mn-lt"/>
                  <a:cs typeface="Segoe UI Semibold" panose="020B0702040204020203" pitchFamily="34" charset="0"/>
                </a:rPr>
                <a:t>Less time to respond</a:t>
              </a:r>
              <a:endParaRPr lang="en-US" sz="1400" baseline="30000">
                <a:solidFill>
                  <a:srgbClr val="2F2F2F"/>
                </a:solidFill>
                <a:latin typeface="+mn-lt"/>
                <a:cs typeface="Segoe UI Semibold" panose="020B0702040204020203" pitchFamily="34" charset="0"/>
              </a:endParaRPr>
            </a:p>
          </p:txBody>
        </p:sp>
        <p:sp>
          <p:nvSpPr>
            <p:cNvPr id="26" name="Title 1">
              <a:extLst>
                <a:ext uri="{FF2B5EF4-FFF2-40B4-BE49-F238E27FC236}">
                  <a16:creationId xmlns:a16="http://schemas.microsoft.com/office/drawing/2014/main" id="{752F147A-8AE1-4957-994B-645CC834B6EB}"/>
                </a:ext>
              </a:extLst>
            </p:cNvPr>
            <p:cNvSpPr txBox="1">
              <a:spLocks/>
            </p:cNvSpPr>
            <p:nvPr/>
          </p:nvSpPr>
          <p:spPr>
            <a:xfrm>
              <a:off x="9443801" y="2478757"/>
              <a:ext cx="2360850" cy="307777"/>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400">
                  <a:solidFill>
                    <a:srgbClr val="2F2F2F"/>
                  </a:solidFill>
                  <a:latin typeface="+mn-lt"/>
                  <a:cs typeface="Segoe UI Semibold" panose="020B0702040204020203" pitchFamily="34" charset="0"/>
                </a:rPr>
                <a:t>Fewer security incidents</a:t>
              </a:r>
              <a:endParaRPr lang="en-US" sz="1400" baseline="30000">
                <a:solidFill>
                  <a:srgbClr val="2F2F2F"/>
                </a:solidFill>
                <a:latin typeface="+mn-lt"/>
                <a:cs typeface="Segoe UI Semibold" panose="020B0702040204020203" pitchFamily="34" charset="0"/>
              </a:endParaRPr>
            </a:p>
          </p:txBody>
        </p:sp>
        <p:cxnSp>
          <p:nvCxnSpPr>
            <p:cNvPr id="33" name="Straight Connector 32">
              <a:extLst>
                <a:ext uri="{FF2B5EF4-FFF2-40B4-BE49-F238E27FC236}">
                  <a16:creationId xmlns:a16="http://schemas.microsoft.com/office/drawing/2014/main" id="{57CB7D71-3F6E-4C5B-B2CB-0CC6B3908608}"/>
                </a:ext>
              </a:extLst>
            </p:cNvPr>
            <p:cNvCxnSpPr>
              <a:cxnSpLocks/>
            </p:cNvCxnSpPr>
            <p:nvPr/>
          </p:nvCxnSpPr>
          <p:spPr>
            <a:xfrm flipV="1">
              <a:off x="5584704" y="3402782"/>
              <a:ext cx="6048000" cy="0"/>
            </a:xfrm>
            <a:prstGeom prst="line">
              <a:avLst/>
            </a:prstGeom>
            <a:ln w="3175">
              <a:solidFill>
                <a:srgbClr val="505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B6D00FD-C9AF-4EF7-B4F8-24A8452C25B5}"/>
                </a:ext>
              </a:extLst>
            </p:cNvPr>
            <p:cNvCxnSpPr>
              <a:cxnSpLocks/>
            </p:cNvCxnSpPr>
            <p:nvPr/>
          </p:nvCxnSpPr>
          <p:spPr>
            <a:xfrm flipV="1">
              <a:off x="5584704" y="4953779"/>
              <a:ext cx="6048000" cy="0"/>
            </a:xfrm>
            <a:prstGeom prst="line">
              <a:avLst/>
            </a:prstGeom>
            <a:ln w="3175">
              <a:solidFill>
                <a:srgbClr val="505050"/>
              </a:solidFill>
            </a:ln>
          </p:spPr>
          <p:style>
            <a:lnRef idx="1">
              <a:schemeClr val="accent1"/>
            </a:lnRef>
            <a:fillRef idx="0">
              <a:schemeClr val="accent1"/>
            </a:fillRef>
            <a:effectRef idx="0">
              <a:schemeClr val="accent1"/>
            </a:effectRef>
            <a:fontRef idx="minor">
              <a:schemeClr val="tx1"/>
            </a:fontRef>
          </p:style>
        </p:cxnSp>
        <p:sp>
          <p:nvSpPr>
            <p:cNvPr id="42" name="Lock" title="Icon of a padlock">
              <a:extLst>
                <a:ext uri="{FF2B5EF4-FFF2-40B4-BE49-F238E27FC236}">
                  <a16:creationId xmlns:a16="http://schemas.microsoft.com/office/drawing/2014/main" id="{50ABF6E9-DA97-4278-8640-663DA5CC68F4}"/>
                </a:ext>
              </a:extLst>
            </p:cNvPr>
            <p:cNvSpPr>
              <a:spLocks noChangeAspect="1" noEditPoints="1"/>
            </p:cNvSpPr>
            <p:nvPr/>
          </p:nvSpPr>
          <p:spPr bwMode="auto">
            <a:xfrm>
              <a:off x="9041103" y="2488645"/>
              <a:ext cx="206060" cy="288000"/>
            </a:xfrm>
            <a:custGeom>
              <a:avLst/>
              <a:gdLst>
                <a:gd name="T0" fmla="*/ 239 w 239"/>
                <a:gd name="T1" fmla="*/ 335 h 335"/>
                <a:gd name="T2" fmla="*/ 0 w 239"/>
                <a:gd name="T3" fmla="*/ 335 h 335"/>
                <a:gd name="T4" fmla="*/ 0 w 239"/>
                <a:gd name="T5" fmla="*/ 157 h 335"/>
                <a:gd name="T6" fmla="*/ 239 w 239"/>
                <a:gd name="T7" fmla="*/ 157 h 335"/>
                <a:gd name="T8" fmla="*/ 239 w 239"/>
                <a:gd name="T9" fmla="*/ 335 h 335"/>
                <a:gd name="T10" fmla="*/ 196 w 239"/>
                <a:gd name="T11" fmla="*/ 157 h 335"/>
                <a:gd name="T12" fmla="*/ 196 w 239"/>
                <a:gd name="T13" fmla="*/ 75 h 335"/>
                <a:gd name="T14" fmla="*/ 121 w 239"/>
                <a:gd name="T15" fmla="*/ 0 h 335"/>
                <a:gd name="T16" fmla="*/ 46 w 239"/>
                <a:gd name="T17" fmla="*/ 75 h 335"/>
                <a:gd name="T18" fmla="*/ 46 w 239"/>
                <a:gd name="T19" fmla="*/ 15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335">
                  <a:moveTo>
                    <a:pt x="239" y="335"/>
                  </a:moveTo>
                  <a:cubicBezTo>
                    <a:pt x="0" y="335"/>
                    <a:pt x="0" y="335"/>
                    <a:pt x="0" y="335"/>
                  </a:cubicBezTo>
                  <a:cubicBezTo>
                    <a:pt x="0" y="157"/>
                    <a:pt x="0" y="157"/>
                    <a:pt x="0" y="157"/>
                  </a:cubicBezTo>
                  <a:cubicBezTo>
                    <a:pt x="239" y="157"/>
                    <a:pt x="239" y="157"/>
                    <a:pt x="239" y="157"/>
                  </a:cubicBezTo>
                  <a:lnTo>
                    <a:pt x="239" y="335"/>
                  </a:lnTo>
                  <a:close/>
                  <a:moveTo>
                    <a:pt x="196" y="157"/>
                  </a:moveTo>
                  <a:cubicBezTo>
                    <a:pt x="196" y="75"/>
                    <a:pt x="196" y="75"/>
                    <a:pt x="196" y="75"/>
                  </a:cubicBezTo>
                  <a:cubicBezTo>
                    <a:pt x="196" y="34"/>
                    <a:pt x="163" y="0"/>
                    <a:pt x="121" y="0"/>
                  </a:cubicBezTo>
                  <a:cubicBezTo>
                    <a:pt x="79" y="0"/>
                    <a:pt x="46" y="34"/>
                    <a:pt x="46" y="75"/>
                  </a:cubicBezTo>
                  <a:cubicBezTo>
                    <a:pt x="46" y="157"/>
                    <a:pt x="46" y="157"/>
                    <a:pt x="46" y="157"/>
                  </a:cubicBezTo>
                </a:path>
              </a:pathLst>
            </a:custGeom>
            <a:noFill/>
            <a:ln w="11430"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gradFill>
                  <a:gsLst>
                    <a:gs pos="0">
                      <a:srgbClr val="505050"/>
                    </a:gs>
                    <a:gs pos="100000">
                      <a:srgbClr val="505050"/>
                    </a:gs>
                  </a:gsLst>
                </a:gradFill>
              </a:endParaRPr>
            </a:p>
          </p:txBody>
        </p:sp>
        <p:sp>
          <p:nvSpPr>
            <p:cNvPr id="44" name="History_E81C" title="Icon of a clock with an arrow around it pointing counterclockwise">
              <a:extLst>
                <a:ext uri="{FF2B5EF4-FFF2-40B4-BE49-F238E27FC236}">
                  <a16:creationId xmlns:a16="http://schemas.microsoft.com/office/drawing/2014/main" id="{0C195B53-6FD7-4EAE-AA07-E94B61EB975C}"/>
                </a:ext>
              </a:extLst>
            </p:cNvPr>
            <p:cNvSpPr>
              <a:spLocks noChangeAspect="1" noEditPoints="1"/>
            </p:cNvSpPr>
            <p:nvPr/>
          </p:nvSpPr>
          <p:spPr bwMode="auto">
            <a:xfrm>
              <a:off x="9000133" y="4039607"/>
              <a:ext cx="288000" cy="288070"/>
            </a:xfrm>
            <a:custGeom>
              <a:avLst/>
              <a:gdLst>
                <a:gd name="T0" fmla="*/ 2500 w 3750"/>
                <a:gd name="T1" fmla="*/ 2750 h 3750"/>
                <a:gd name="T2" fmla="*/ 1750 w 3750"/>
                <a:gd name="T3" fmla="*/ 2000 h 3750"/>
                <a:gd name="T4" fmla="*/ 1750 w 3750"/>
                <a:gd name="T5" fmla="*/ 875 h 3750"/>
                <a:gd name="T6" fmla="*/ 0 w 3750"/>
                <a:gd name="T7" fmla="*/ 375 h 3750"/>
                <a:gd name="T8" fmla="*/ 0 w 3750"/>
                <a:gd name="T9" fmla="*/ 1250 h 3750"/>
                <a:gd name="T10" fmla="*/ 875 w 3750"/>
                <a:gd name="T11" fmla="*/ 1250 h 3750"/>
                <a:gd name="T12" fmla="*/ 69 w 3750"/>
                <a:gd name="T13" fmla="*/ 2375 h 3750"/>
                <a:gd name="T14" fmla="*/ 1875 w 3750"/>
                <a:gd name="T15" fmla="*/ 3750 h 3750"/>
                <a:gd name="T16" fmla="*/ 3750 w 3750"/>
                <a:gd name="T17" fmla="*/ 1875 h 3750"/>
                <a:gd name="T18" fmla="*/ 1875 w 3750"/>
                <a:gd name="T19" fmla="*/ 0 h 3750"/>
                <a:gd name="T20" fmla="*/ 109 w 3750"/>
                <a:gd name="T21" fmla="*/ 1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0" h="3750">
                  <a:moveTo>
                    <a:pt x="2500" y="2750"/>
                  </a:moveTo>
                  <a:cubicBezTo>
                    <a:pt x="1750" y="2000"/>
                    <a:pt x="1750" y="2000"/>
                    <a:pt x="1750" y="2000"/>
                  </a:cubicBezTo>
                  <a:cubicBezTo>
                    <a:pt x="1750" y="875"/>
                    <a:pt x="1750" y="875"/>
                    <a:pt x="1750" y="875"/>
                  </a:cubicBezTo>
                  <a:moveTo>
                    <a:pt x="0" y="375"/>
                  </a:moveTo>
                  <a:cubicBezTo>
                    <a:pt x="0" y="1250"/>
                    <a:pt x="0" y="1250"/>
                    <a:pt x="0" y="1250"/>
                  </a:cubicBezTo>
                  <a:cubicBezTo>
                    <a:pt x="875" y="1250"/>
                    <a:pt x="875" y="1250"/>
                    <a:pt x="875" y="1250"/>
                  </a:cubicBezTo>
                  <a:moveTo>
                    <a:pt x="69" y="2375"/>
                  </a:moveTo>
                  <a:cubicBezTo>
                    <a:pt x="289" y="3167"/>
                    <a:pt x="1013" y="3750"/>
                    <a:pt x="1875" y="3750"/>
                  </a:cubicBezTo>
                  <a:cubicBezTo>
                    <a:pt x="2911" y="3750"/>
                    <a:pt x="3750" y="2911"/>
                    <a:pt x="3750" y="1875"/>
                  </a:cubicBezTo>
                  <a:cubicBezTo>
                    <a:pt x="3750" y="839"/>
                    <a:pt x="2911" y="0"/>
                    <a:pt x="1875" y="0"/>
                  </a:cubicBezTo>
                  <a:cubicBezTo>
                    <a:pt x="1059" y="0"/>
                    <a:pt x="367" y="522"/>
                    <a:pt x="109" y="1250"/>
                  </a:cubicBezTo>
                </a:path>
              </a:pathLst>
            </a:custGeom>
            <a:noFill/>
            <a:ln w="11430"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gradFill>
                  <a:gsLst>
                    <a:gs pos="0">
                      <a:srgbClr val="505050"/>
                    </a:gs>
                    <a:gs pos="100000">
                      <a:srgbClr val="505050"/>
                    </a:gs>
                  </a:gsLst>
                </a:gradFill>
              </a:endParaRPr>
            </a:p>
          </p:txBody>
        </p:sp>
        <p:sp>
          <p:nvSpPr>
            <p:cNvPr id="45" name="bank" title="Icon of a piggy bank">
              <a:extLst>
                <a:ext uri="{FF2B5EF4-FFF2-40B4-BE49-F238E27FC236}">
                  <a16:creationId xmlns:a16="http://schemas.microsoft.com/office/drawing/2014/main" id="{F8E7DD3B-C35D-44C2-BF30-53012F478A6F}"/>
                </a:ext>
              </a:extLst>
            </p:cNvPr>
            <p:cNvSpPr>
              <a:spLocks noChangeAspect="1" noEditPoints="1"/>
            </p:cNvSpPr>
            <p:nvPr/>
          </p:nvSpPr>
          <p:spPr bwMode="auto">
            <a:xfrm>
              <a:off x="9000133" y="5601396"/>
              <a:ext cx="288000" cy="266490"/>
            </a:xfrm>
            <a:custGeom>
              <a:avLst/>
              <a:gdLst>
                <a:gd name="T0" fmla="*/ 181 w 335"/>
                <a:gd name="T1" fmla="*/ 59 h 309"/>
                <a:gd name="T2" fmla="*/ 180 w 335"/>
                <a:gd name="T3" fmla="*/ 47 h 309"/>
                <a:gd name="T4" fmla="*/ 227 w 335"/>
                <a:gd name="T5" fmla="*/ 0 h 309"/>
                <a:gd name="T6" fmla="*/ 274 w 335"/>
                <a:gd name="T7" fmla="*/ 47 h 309"/>
                <a:gd name="T8" fmla="*/ 259 w 335"/>
                <a:gd name="T9" fmla="*/ 81 h 309"/>
                <a:gd name="T10" fmla="*/ 181 w 335"/>
                <a:gd name="T11" fmla="*/ 59 h 309"/>
                <a:gd name="T12" fmla="*/ 180 w 335"/>
                <a:gd name="T13" fmla="*/ 45 h 309"/>
                <a:gd name="T14" fmla="*/ 145 w 335"/>
                <a:gd name="T15" fmla="*/ 44 h 309"/>
                <a:gd name="T16" fmla="*/ 92 w 335"/>
                <a:gd name="T17" fmla="*/ 11 h 309"/>
                <a:gd name="T18" fmla="*/ 92 w 335"/>
                <a:gd name="T19" fmla="*/ 62 h 309"/>
                <a:gd name="T20" fmla="*/ 89 w 335"/>
                <a:gd name="T21" fmla="*/ 66 h 309"/>
                <a:gd name="T22" fmla="*/ 56 w 335"/>
                <a:gd name="T23" fmla="*/ 92 h 309"/>
                <a:gd name="T24" fmla="*/ 19 w 335"/>
                <a:gd name="T25" fmla="*/ 134 h 309"/>
                <a:gd name="T26" fmla="*/ 0 w 335"/>
                <a:gd name="T27" fmla="*/ 154 h 309"/>
                <a:gd name="T28" fmla="*/ 0 w 335"/>
                <a:gd name="T29" fmla="*/ 178 h 309"/>
                <a:gd name="T30" fmla="*/ 19 w 335"/>
                <a:gd name="T31" fmla="*/ 198 h 309"/>
                <a:gd name="T32" fmla="*/ 28 w 335"/>
                <a:gd name="T33" fmla="*/ 198 h 309"/>
                <a:gd name="T34" fmla="*/ 89 w 335"/>
                <a:gd name="T35" fmla="*/ 264 h 309"/>
                <a:gd name="T36" fmla="*/ 89 w 335"/>
                <a:gd name="T37" fmla="*/ 289 h 309"/>
                <a:gd name="T38" fmla="*/ 108 w 335"/>
                <a:gd name="T39" fmla="*/ 309 h 309"/>
                <a:gd name="T40" fmla="*/ 133 w 335"/>
                <a:gd name="T41" fmla="*/ 309 h 309"/>
                <a:gd name="T42" fmla="*/ 152 w 335"/>
                <a:gd name="T43" fmla="*/ 289 h 309"/>
                <a:gd name="T44" fmla="*/ 226 w 335"/>
                <a:gd name="T45" fmla="*/ 289 h 309"/>
                <a:gd name="T46" fmla="*/ 245 w 335"/>
                <a:gd name="T47" fmla="*/ 309 h 309"/>
                <a:gd name="T48" fmla="*/ 270 w 335"/>
                <a:gd name="T49" fmla="*/ 309 h 309"/>
                <a:gd name="T50" fmla="*/ 289 w 335"/>
                <a:gd name="T51" fmla="*/ 289 h 309"/>
                <a:gd name="T52" fmla="*/ 289 w 335"/>
                <a:gd name="T53" fmla="*/ 251 h 309"/>
                <a:gd name="T54" fmla="*/ 335 w 335"/>
                <a:gd name="T55" fmla="*/ 167 h 309"/>
                <a:gd name="T56" fmla="*/ 268 w 335"/>
                <a:gd name="T57" fmla="*/ 70 h 309"/>
                <a:gd name="T58" fmla="*/ 89 w 335"/>
                <a:gd name="T59" fmla="*/ 137 h 309"/>
                <a:gd name="T60" fmla="*/ 94 w 335"/>
                <a:gd name="T61" fmla="*/ 132 h 309"/>
                <a:gd name="T62" fmla="*/ 89 w 335"/>
                <a:gd name="T63" fmla="*/ 127 h 309"/>
                <a:gd name="T64" fmla="*/ 84 w 335"/>
                <a:gd name="T65" fmla="*/ 132 h 309"/>
                <a:gd name="T66" fmla="*/ 89 w 335"/>
                <a:gd name="T67" fmla="*/ 13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5" h="309">
                  <a:moveTo>
                    <a:pt x="181" y="59"/>
                  </a:moveTo>
                  <a:cubicBezTo>
                    <a:pt x="180" y="55"/>
                    <a:pt x="180" y="51"/>
                    <a:pt x="180" y="47"/>
                  </a:cubicBezTo>
                  <a:cubicBezTo>
                    <a:pt x="180" y="21"/>
                    <a:pt x="201" y="0"/>
                    <a:pt x="227" y="0"/>
                  </a:cubicBezTo>
                  <a:cubicBezTo>
                    <a:pt x="253" y="0"/>
                    <a:pt x="274" y="21"/>
                    <a:pt x="274" y="47"/>
                  </a:cubicBezTo>
                  <a:cubicBezTo>
                    <a:pt x="274" y="60"/>
                    <a:pt x="268" y="73"/>
                    <a:pt x="259" y="81"/>
                  </a:cubicBezTo>
                  <a:lnTo>
                    <a:pt x="181" y="59"/>
                  </a:lnTo>
                  <a:close/>
                  <a:moveTo>
                    <a:pt x="180" y="45"/>
                  </a:moveTo>
                  <a:cubicBezTo>
                    <a:pt x="145" y="44"/>
                    <a:pt x="145" y="44"/>
                    <a:pt x="145" y="44"/>
                  </a:cubicBezTo>
                  <a:cubicBezTo>
                    <a:pt x="92" y="11"/>
                    <a:pt x="92" y="11"/>
                    <a:pt x="92" y="11"/>
                  </a:cubicBezTo>
                  <a:cubicBezTo>
                    <a:pt x="92" y="62"/>
                    <a:pt x="92" y="62"/>
                    <a:pt x="92" y="62"/>
                  </a:cubicBezTo>
                  <a:cubicBezTo>
                    <a:pt x="92" y="64"/>
                    <a:pt x="91" y="66"/>
                    <a:pt x="89" y="66"/>
                  </a:cubicBezTo>
                  <a:cubicBezTo>
                    <a:pt x="85" y="68"/>
                    <a:pt x="76" y="74"/>
                    <a:pt x="56" y="92"/>
                  </a:cubicBezTo>
                  <a:cubicBezTo>
                    <a:pt x="24" y="120"/>
                    <a:pt x="19" y="134"/>
                    <a:pt x="19" y="134"/>
                  </a:cubicBezTo>
                  <a:cubicBezTo>
                    <a:pt x="8" y="134"/>
                    <a:pt x="0" y="143"/>
                    <a:pt x="0" y="154"/>
                  </a:cubicBezTo>
                  <a:cubicBezTo>
                    <a:pt x="0" y="178"/>
                    <a:pt x="0" y="178"/>
                    <a:pt x="0" y="178"/>
                  </a:cubicBezTo>
                  <a:cubicBezTo>
                    <a:pt x="0" y="189"/>
                    <a:pt x="8" y="198"/>
                    <a:pt x="19" y="198"/>
                  </a:cubicBezTo>
                  <a:cubicBezTo>
                    <a:pt x="28" y="198"/>
                    <a:pt x="28" y="198"/>
                    <a:pt x="28" y="198"/>
                  </a:cubicBezTo>
                  <a:cubicBezTo>
                    <a:pt x="28" y="237"/>
                    <a:pt x="62" y="264"/>
                    <a:pt x="89" y="264"/>
                  </a:cubicBezTo>
                  <a:cubicBezTo>
                    <a:pt x="89" y="289"/>
                    <a:pt x="89" y="289"/>
                    <a:pt x="89" y="289"/>
                  </a:cubicBezTo>
                  <a:cubicBezTo>
                    <a:pt x="89" y="300"/>
                    <a:pt x="98" y="309"/>
                    <a:pt x="108" y="309"/>
                  </a:cubicBezTo>
                  <a:cubicBezTo>
                    <a:pt x="133" y="309"/>
                    <a:pt x="133" y="309"/>
                    <a:pt x="133" y="309"/>
                  </a:cubicBezTo>
                  <a:cubicBezTo>
                    <a:pt x="144" y="309"/>
                    <a:pt x="152" y="300"/>
                    <a:pt x="152" y="289"/>
                  </a:cubicBezTo>
                  <a:cubicBezTo>
                    <a:pt x="226" y="289"/>
                    <a:pt x="226" y="289"/>
                    <a:pt x="226" y="289"/>
                  </a:cubicBezTo>
                  <a:cubicBezTo>
                    <a:pt x="226" y="300"/>
                    <a:pt x="235" y="309"/>
                    <a:pt x="245" y="309"/>
                  </a:cubicBezTo>
                  <a:cubicBezTo>
                    <a:pt x="270" y="309"/>
                    <a:pt x="270" y="309"/>
                    <a:pt x="270" y="309"/>
                  </a:cubicBezTo>
                  <a:cubicBezTo>
                    <a:pt x="281" y="309"/>
                    <a:pt x="289" y="300"/>
                    <a:pt x="289" y="289"/>
                  </a:cubicBezTo>
                  <a:cubicBezTo>
                    <a:pt x="289" y="251"/>
                    <a:pt x="289" y="251"/>
                    <a:pt x="289" y="251"/>
                  </a:cubicBezTo>
                  <a:cubicBezTo>
                    <a:pt x="317" y="233"/>
                    <a:pt x="335" y="202"/>
                    <a:pt x="335" y="167"/>
                  </a:cubicBezTo>
                  <a:cubicBezTo>
                    <a:pt x="335" y="123"/>
                    <a:pt x="306" y="85"/>
                    <a:pt x="268" y="70"/>
                  </a:cubicBezTo>
                  <a:moveTo>
                    <a:pt x="89" y="137"/>
                  </a:moveTo>
                  <a:cubicBezTo>
                    <a:pt x="92" y="137"/>
                    <a:pt x="94" y="135"/>
                    <a:pt x="94" y="132"/>
                  </a:cubicBezTo>
                  <a:cubicBezTo>
                    <a:pt x="94" y="129"/>
                    <a:pt x="92" y="127"/>
                    <a:pt x="89" y="127"/>
                  </a:cubicBezTo>
                  <a:cubicBezTo>
                    <a:pt x="86" y="127"/>
                    <a:pt x="84" y="129"/>
                    <a:pt x="84" y="132"/>
                  </a:cubicBezTo>
                  <a:cubicBezTo>
                    <a:pt x="84" y="135"/>
                    <a:pt x="86" y="137"/>
                    <a:pt x="89" y="137"/>
                  </a:cubicBezTo>
                  <a:close/>
                </a:path>
              </a:pathLst>
            </a:custGeom>
            <a:noFill/>
            <a:ln w="11430"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gradFill>
                  <a:gsLst>
                    <a:gs pos="0">
                      <a:srgbClr val="505050"/>
                    </a:gs>
                    <a:gs pos="100000">
                      <a:srgbClr val="505050"/>
                    </a:gs>
                  </a:gsLst>
                </a:gradFill>
              </a:endParaRPr>
            </a:p>
          </p:txBody>
        </p:sp>
        <p:grpSp>
          <p:nvGrpSpPr>
            <p:cNvPr id="30" name="Group 29">
              <a:extLst>
                <a:ext uri="{FF2B5EF4-FFF2-40B4-BE49-F238E27FC236}">
                  <a16:creationId xmlns:a16="http://schemas.microsoft.com/office/drawing/2014/main" id="{B62BA369-B120-493B-BCB1-9C7D427E48EA}"/>
                </a:ext>
              </a:extLst>
            </p:cNvPr>
            <p:cNvGrpSpPr/>
            <p:nvPr/>
          </p:nvGrpSpPr>
          <p:grpSpPr>
            <a:xfrm>
              <a:off x="5557810" y="5446100"/>
              <a:ext cx="3244868" cy="577081"/>
              <a:chOff x="5557810" y="3137697"/>
              <a:chExt cx="3244868" cy="577081"/>
            </a:xfrm>
          </p:grpSpPr>
          <p:sp>
            <p:nvSpPr>
              <p:cNvPr id="31" name="TextBox 30">
                <a:extLst>
                  <a:ext uri="{FF2B5EF4-FFF2-40B4-BE49-F238E27FC236}">
                    <a16:creationId xmlns:a16="http://schemas.microsoft.com/office/drawing/2014/main" id="{51A73D23-E5DE-4B19-98F8-54F0159A0F4D}"/>
                  </a:ext>
                </a:extLst>
              </p:cNvPr>
              <p:cNvSpPr txBox="1"/>
              <p:nvPr/>
            </p:nvSpPr>
            <p:spPr>
              <a:xfrm>
                <a:off x="5557810" y="3164627"/>
                <a:ext cx="1147354" cy="523220"/>
              </a:xfrm>
              <a:prstGeom prst="rect">
                <a:avLst/>
              </a:prstGeom>
              <a:noFill/>
            </p:spPr>
            <p:txBody>
              <a:bodyPr wrap="square" rtlCol="0" anchor="ctr">
                <a:spAutoFit/>
              </a:bodyPr>
              <a:lstStyle/>
              <a:p>
                <a:pPr algn="ctr"/>
                <a:r>
                  <a:rPr lang="en-CA" sz="2800" spc="-100">
                    <a:solidFill>
                      <a:srgbClr val="2F2F2F"/>
                    </a:solidFill>
                    <a:latin typeface="+mj-lt"/>
                  </a:rPr>
                  <a:t>$42</a:t>
                </a:r>
                <a:endParaRPr lang="en-CA" sz="4800" spc="-100">
                  <a:solidFill>
                    <a:srgbClr val="2F2F2F"/>
                  </a:solidFill>
                  <a:latin typeface="+mj-lt"/>
                </a:endParaRPr>
              </a:p>
            </p:txBody>
          </p:sp>
          <p:sp>
            <p:nvSpPr>
              <p:cNvPr id="32" name="Rectangle 31">
                <a:extLst>
                  <a:ext uri="{FF2B5EF4-FFF2-40B4-BE49-F238E27FC236}">
                    <a16:creationId xmlns:a16="http://schemas.microsoft.com/office/drawing/2014/main" id="{CDE0D68A-FA8D-42B0-B7AB-F21A4D42326F}"/>
                  </a:ext>
                </a:extLst>
              </p:cNvPr>
              <p:cNvSpPr/>
              <p:nvPr/>
            </p:nvSpPr>
            <p:spPr>
              <a:xfrm>
                <a:off x="6966678" y="3137697"/>
                <a:ext cx="1836000" cy="577081"/>
              </a:xfrm>
              <a:prstGeom prst="rect">
                <a:avLst/>
              </a:prstGeom>
            </p:spPr>
            <p:txBody>
              <a:bodyPr wrap="square" anchor="ctr">
                <a:spAutoFit/>
              </a:bodyPr>
              <a:lstStyle/>
              <a:p>
                <a:pPr fontAlgn="t"/>
                <a:r>
                  <a:rPr lang="en-US" sz="1050">
                    <a:solidFill>
                      <a:srgbClr val="2F2F2F"/>
                    </a:solidFill>
                  </a:rPr>
                  <a:t>saved per Surface through reduced security incident responses over three years</a:t>
                </a:r>
                <a:r>
                  <a:rPr lang="en-US" sz="1050" baseline="5000">
                    <a:solidFill>
                      <a:srgbClr val="2F2F2F"/>
                    </a:solidFill>
                  </a:rPr>
                  <a:t>2</a:t>
                </a:r>
              </a:p>
            </p:txBody>
          </p:sp>
        </p:grpSp>
      </p:grpSp>
      <p:sp>
        <p:nvSpPr>
          <p:cNvPr id="35" name="Title 1">
            <a:extLst>
              <a:ext uri="{FF2B5EF4-FFF2-40B4-BE49-F238E27FC236}">
                <a16:creationId xmlns:a16="http://schemas.microsoft.com/office/drawing/2014/main" id="{F2B5FD72-9F63-4EEE-9B76-68AAE92BF100}"/>
              </a:ext>
            </a:extLst>
          </p:cNvPr>
          <p:cNvSpPr txBox="1">
            <a:spLocks/>
          </p:cNvSpPr>
          <p:nvPr/>
        </p:nvSpPr>
        <p:spPr>
          <a:xfrm>
            <a:off x="451677" y="5818668"/>
            <a:ext cx="3769082" cy="812530"/>
          </a:xfrm>
          <a:prstGeom prst="rect">
            <a:avLst/>
          </a:prstGeom>
        </p:spPr>
        <p:txBody>
          <a:bodyPr vert="horz" wrap="square" lIns="91440" tIns="45720" rIns="91440" bIns="45720" rtlCol="0" anchor="b"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600" baseline="30000">
                <a:latin typeface="Segoe UI" panose="020B0502040204020203" pitchFamily="34" charset="0"/>
                <a:cs typeface="Segoe UI" panose="020B0502040204020203" pitchFamily="34" charset="0"/>
              </a:rPr>
              <a:t>1</a:t>
            </a:r>
            <a:r>
              <a:rPr lang="en-US" sz="600">
                <a:latin typeface="Segoe UI" panose="020B0502040204020203" pitchFamily="34" charset="0"/>
                <a:cs typeface="Segoe UI" panose="020B0502040204020203" pitchFamily="34" charset="0"/>
              </a:rPr>
              <a:t>Software license required for some features. Sold separately.</a:t>
            </a:r>
          </a:p>
          <a:p>
            <a:pPr algn="l">
              <a:defRPr/>
            </a:pPr>
            <a:r>
              <a:rPr lang="en-US" sz="600" baseline="30000">
                <a:latin typeface="Segoe UI" panose="020B0502040204020203" pitchFamily="34" charset="0"/>
                <a:cs typeface="Segoe UI" panose="020B0502040204020203" pitchFamily="34" charset="0"/>
              </a:rPr>
              <a:t>2</a:t>
            </a:r>
            <a:r>
              <a:rPr lang="en-US" sz="600">
                <a:latin typeface="Segoe UI" panose="020B0502040204020203" pitchFamily="34" charset="0"/>
                <a:cs typeface="Segoe UI" panose="020B0502040204020203" pitchFamily="34" charset="0"/>
              </a:rPr>
              <a:t>A Business Value White Paper, commissioned by Microsoft September 2022 | Doc. #US49453722</a:t>
            </a:r>
            <a:endParaRPr lang="en-CA" sz="600">
              <a:latin typeface="Segoe UI" panose="020B0502040204020203" pitchFamily="34" charset="0"/>
              <a:cs typeface="Segoe UI" panose="020B0502040204020203" pitchFamily="34" charset="0"/>
            </a:endParaRPr>
          </a:p>
          <a:p>
            <a:pPr algn="l">
              <a:defRPr/>
            </a:pPr>
            <a:endParaRPr lang="en-US" sz="600" baseline="30000">
              <a:latin typeface="Segoe UI" panose="020B0502040204020203" pitchFamily="34" charset="0"/>
              <a:cs typeface="Segoe UI" panose="020B0502040204020203" pitchFamily="34" charset="0"/>
            </a:endParaRPr>
          </a:p>
          <a:p>
            <a:pPr algn="l">
              <a:defRPr/>
            </a:pPr>
            <a:r>
              <a:rPr lang="en-US" sz="600">
                <a:latin typeface="Segoe UI" panose="020B0502040204020203" pitchFamily="34" charset="0"/>
                <a:cs typeface="Segoe UI" panose="020B0502040204020203" pitchFamily="34" charset="0"/>
              </a:rPr>
              <a:t>IDC Research Study conducted from surveys and interviews between December 2021 – February 2022. All respondents were IT decision-makers at large organizations (250-5000+ employees) representing organizations from the United States, Australia, India, Spain, France, United Kingdom, New Zealand, and Germany. Cost &amp; Savings findings based on average cost and time estimates provided directly by respondents; actual costs and savings may vary based on your specific Device Mix and deployment.</a:t>
            </a:r>
          </a:p>
          <a:p>
            <a:pPr algn="l">
              <a:defRPr/>
            </a:pP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For the detailed study</a:t>
            </a:r>
            <a:r>
              <a:rPr lang="en-US" sz="600">
                <a:latin typeface="Segoe UI" panose="020B0502040204020203" pitchFamily="34" charset="0"/>
                <a:cs typeface="Segoe UI" panose="020B0502040204020203" pitchFamily="34" charset="0"/>
              </a:rPr>
              <a:t>, click </a:t>
            </a:r>
            <a:r>
              <a:rPr lang="en-US" sz="600">
                <a:latin typeface="Segoe UI" panose="020B0502040204020203" pitchFamily="34" charset="0"/>
                <a:cs typeface="Segoe UI" panose="020B0502040204020203" pitchFamily="34" charset="0"/>
                <a:hlinkClick r:id="" action="ppaction://noaction">
                  <a:extLst>
                    <a:ext uri="{A12FA001-AC4F-418D-AE19-62706E023703}">
                      <ahyp:hlinkClr xmlns:ahyp="http://schemas.microsoft.com/office/drawing/2018/hyperlinkcolor" val="tx"/>
                    </a:ext>
                  </a:extLst>
                </a:hlinkClick>
              </a:rPr>
              <a:t>here</a:t>
            </a:r>
            <a:r>
              <a:rPr lang="en-US" sz="600">
                <a:latin typeface="Segoe UI" panose="020B0502040204020203" pitchFamily="34" charset="0"/>
                <a:cs typeface="Segoe UI" panose="020B0502040204020203" pitchFamily="34" charset="0"/>
              </a:rPr>
              <a:t>.</a:t>
            </a:r>
          </a:p>
        </p:txBody>
      </p:sp>
      <p:sp>
        <p:nvSpPr>
          <p:cNvPr id="29" name="TextBox 28">
            <a:extLst>
              <a:ext uri="{FF2B5EF4-FFF2-40B4-BE49-F238E27FC236}">
                <a16:creationId xmlns:a16="http://schemas.microsoft.com/office/drawing/2014/main" id="{9A9F06B0-94A9-4E2C-ACC2-90E2E3386A61}"/>
              </a:ext>
            </a:extLst>
          </p:cNvPr>
          <p:cNvSpPr txBox="1"/>
          <p:nvPr/>
        </p:nvSpPr>
        <p:spPr>
          <a:xfrm>
            <a:off x="8229600" y="502365"/>
            <a:ext cx="4074891" cy="252441"/>
          </a:xfrm>
          <a:prstGeom prst="rect">
            <a:avLst/>
          </a:prstGeom>
          <a:noFill/>
        </p:spPr>
        <p:txBody>
          <a:bodyPr wrap="square">
            <a:spAutoFit/>
          </a:bodyPr>
          <a:lstStyle/>
          <a:p>
            <a:pPr>
              <a:lnSpc>
                <a:spcPct val="107000"/>
              </a:lnSpc>
              <a:spcAft>
                <a:spcPts val="800"/>
              </a:spcAft>
            </a:pPr>
            <a:r>
              <a:rPr lang="en-US" sz="1050">
                <a:solidFill>
                  <a:srgbClr val="0078D4"/>
                </a:solidFill>
                <a:latin typeface="+mj-lt"/>
                <a:ea typeface="+mj-ea"/>
                <a:cs typeface="Segoe UI Semibold" panose="020B0702040204020203" pitchFamily="34" charset="0"/>
              </a:rPr>
              <a:t>Read the study at </a:t>
            </a:r>
            <a:r>
              <a:rPr lang="en-US" sz="1050">
                <a:solidFill>
                  <a:srgbClr val="0078D4"/>
                </a:solidFill>
                <a:latin typeface="+mj-lt"/>
                <a:ea typeface="+mj-ea"/>
                <a:cs typeface="Segoe UI Semibold" panose="020B0702040204020203" pitchFamily="34" charset="0"/>
                <a:hlinkClick r:id="rId4">
                  <a:extLst>
                    <a:ext uri="{A12FA001-AC4F-418D-AE19-62706E023703}">
                      <ahyp:hlinkClr xmlns:ahyp="http://schemas.microsoft.com/office/drawing/2018/hyperlinkcolor" val="tx"/>
                    </a:ext>
                  </a:extLst>
                </a:hlinkClick>
              </a:rPr>
              <a:t>www.aka.ms/SurfaceIDCWhitepaper</a:t>
            </a:r>
            <a:r>
              <a:rPr lang="en-US" sz="1050">
                <a:solidFill>
                  <a:srgbClr val="0078D4"/>
                </a:solidFill>
                <a:latin typeface="+mj-lt"/>
                <a:ea typeface="+mj-ea"/>
                <a:cs typeface="Segoe UI Semibold" panose="020B0702040204020203" pitchFamily="34" charset="0"/>
              </a:rPr>
              <a:t> </a:t>
            </a:r>
          </a:p>
        </p:txBody>
      </p:sp>
    </p:spTree>
    <p:extLst>
      <p:ext uri="{BB962C8B-B14F-4D97-AF65-F5344CB8AC3E}">
        <p14:creationId xmlns:p14="http://schemas.microsoft.com/office/powerpoint/2010/main" val="1121876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E8AC0A-F812-4B53-B8DB-E74E348F7274}"/>
              </a:ext>
            </a:extLst>
          </p:cNvPr>
          <p:cNvSpPr txBox="1">
            <a:spLocks/>
          </p:cNvSpPr>
          <p:nvPr/>
        </p:nvSpPr>
        <p:spPr>
          <a:xfrm>
            <a:off x="459842" y="492898"/>
            <a:ext cx="4233182" cy="1421928"/>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a:solidFill>
                  <a:srgbClr val="2F2F2F"/>
                </a:solidFill>
                <a:latin typeface="Segoe UI Semibold" panose="020B0702040204020203" pitchFamily="34" charset="0"/>
                <a:cs typeface="Segoe UI Semibold" panose="020B0702040204020203" pitchFamily="34" charset="0"/>
              </a:rPr>
              <a:t>IT efficiency | Helpdesk and ongoing maintenance</a:t>
            </a:r>
          </a:p>
        </p:txBody>
      </p:sp>
      <p:sp>
        <p:nvSpPr>
          <p:cNvPr id="37" name="Title 1">
            <a:extLst>
              <a:ext uri="{FF2B5EF4-FFF2-40B4-BE49-F238E27FC236}">
                <a16:creationId xmlns:a16="http://schemas.microsoft.com/office/drawing/2014/main" id="{0F52259C-9EB7-49D7-BFBF-E7F7FB4C90D3}"/>
              </a:ext>
            </a:extLst>
          </p:cNvPr>
          <p:cNvSpPr txBox="1">
            <a:spLocks/>
          </p:cNvSpPr>
          <p:nvPr/>
        </p:nvSpPr>
        <p:spPr>
          <a:xfrm>
            <a:off x="459842" y="3597156"/>
            <a:ext cx="3171600" cy="771045"/>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lnSpc>
                <a:spcPct val="107000"/>
              </a:lnSpc>
              <a:spcAft>
                <a:spcPts val="800"/>
              </a:spcAft>
            </a:pPr>
            <a:r>
              <a:rPr lang="en-US" sz="1050">
                <a:solidFill>
                  <a:srgbClr val="0078D4"/>
                </a:solidFill>
                <a:cs typeface="Segoe UI Semibold" panose="020B0702040204020203" pitchFamily="34" charset="0"/>
              </a:rPr>
              <a:t>Reduce the time to resolve a desk-side support incident </a:t>
            </a:r>
            <a:r>
              <a:rPr lang="en-US" sz="1050">
                <a:solidFill>
                  <a:srgbClr val="2F2F2F"/>
                </a:solidFill>
                <a:latin typeface="+mn-lt"/>
                <a:cs typeface="Segoe UI Semibold" panose="020B0702040204020203" pitchFamily="34" charset="0"/>
              </a:rPr>
              <a:t>through Smart busy check and pause or defer updates to Windows for Business without disrupting end-user activity.</a:t>
            </a:r>
          </a:p>
        </p:txBody>
      </p:sp>
      <p:sp>
        <p:nvSpPr>
          <p:cNvPr id="39" name="Title 1">
            <a:extLst>
              <a:ext uri="{FF2B5EF4-FFF2-40B4-BE49-F238E27FC236}">
                <a16:creationId xmlns:a16="http://schemas.microsoft.com/office/drawing/2014/main" id="{BA9D3998-5FA9-4C04-BCA9-0741909A1B33}"/>
              </a:ext>
            </a:extLst>
          </p:cNvPr>
          <p:cNvSpPr txBox="1">
            <a:spLocks/>
          </p:cNvSpPr>
          <p:nvPr/>
        </p:nvSpPr>
        <p:spPr>
          <a:xfrm>
            <a:off x="459842" y="2642230"/>
            <a:ext cx="3171600" cy="771045"/>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lnSpc>
                <a:spcPct val="107000"/>
              </a:lnSpc>
              <a:spcAft>
                <a:spcPts val="800"/>
              </a:spcAft>
            </a:pPr>
            <a:r>
              <a:rPr lang="en-US" sz="1050">
                <a:solidFill>
                  <a:srgbClr val="0078D4"/>
                </a:solidFill>
                <a:cs typeface="Segoe UI Semibold" panose="020B0702040204020203" pitchFamily="34" charset="0"/>
              </a:rPr>
              <a:t>Reduce the time to resolve a helpdesk incident </a:t>
            </a:r>
            <a:r>
              <a:rPr lang="en-US" sz="1050">
                <a:solidFill>
                  <a:srgbClr val="2F2F2F"/>
                </a:solidFill>
                <a:latin typeface="+mn-lt"/>
                <a:cs typeface="Segoe UI Semibold" panose="020B0702040204020203" pitchFamily="34" charset="0"/>
              </a:rPr>
              <a:t>with Advanced Exchange</a:t>
            </a:r>
            <a:r>
              <a:rPr lang="en-US" sz="1050" baseline="30000">
                <a:solidFill>
                  <a:srgbClr val="2F2F2F"/>
                </a:solidFill>
                <a:latin typeface="+mn-lt"/>
                <a:cs typeface="Segoe UI Semibold" panose="020B0702040204020203" pitchFamily="34" charset="0"/>
              </a:rPr>
              <a:t>2</a:t>
            </a:r>
            <a:r>
              <a:rPr lang="en-US" sz="1050">
                <a:solidFill>
                  <a:srgbClr val="2F2F2F"/>
                </a:solidFill>
                <a:latin typeface="+mn-lt"/>
                <a:cs typeface="Segoe UI Semibold" panose="020B0702040204020203" pitchFamily="34" charset="0"/>
              </a:rPr>
              <a:t>, next-business-day replacement, and service plan options from one to four years.</a:t>
            </a:r>
          </a:p>
        </p:txBody>
      </p:sp>
      <p:grpSp>
        <p:nvGrpSpPr>
          <p:cNvPr id="2" name="Group 1">
            <a:extLst>
              <a:ext uri="{FF2B5EF4-FFF2-40B4-BE49-F238E27FC236}">
                <a16:creationId xmlns:a16="http://schemas.microsoft.com/office/drawing/2014/main" id="{14D3C256-254B-4660-93B8-7D4062C3A1D5}"/>
              </a:ext>
            </a:extLst>
          </p:cNvPr>
          <p:cNvGrpSpPr/>
          <p:nvPr/>
        </p:nvGrpSpPr>
        <p:grpSpPr>
          <a:xfrm>
            <a:off x="4998570" y="1509035"/>
            <a:ext cx="7193430" cy="5161817"/>
            <a:chOff x="4998570" y="1509035"/>
            <a:chExt cx="7193430" cy="5161817"/>
          </a:xfrm>
        </p:grpSpPr>
        <p:sp>
          <p:nvSpPr>
            <p:cNvPr id="35" name="Freeform: Shape 34">
              <a:extLst>
                <a:ext uri="{FF2B5EF4-FFF2-40B4-BE49-F238E27FC236}">
                  <a16:creationId xmlns:a16="http://schemas.microsoft.com/office/drawing/2014/main" id="{929F2B67-2C57-44E8-ADCE-5C2762C0BD71}"/>
                </a:ext>
              </a:extLst>
            </p:cNvPr>
            <p:cNvSpPr/>
            <p:nvPr/>
          </p:nvSpPr>
          <p:spPr>
            <a:xfrm>
              <a:off x="4998570" y="1509035"/>
              <a:ext cx="7193430" cy="5161817"/>
            </a:xfrm>
            <a:custGeom>
              <a:avLst/>
              <a:gdLst>
                <a:gd name="connsiteX0" fmla="*/ 546946 w 7193430"/>
                <a:gd name="connsiteY0" fmla="*/ 0 h 5161817"/>
                <a:gd name="connsiteX1" fmla="*/ 7193430 w 7193430"/>
                <a:gd name="connsiteY1" fmla="*/ 0 h 5161817"/>
                <a:gd name="connsiteX2" fmla="*/ 7193430 w 7193430"/>
                <a:gd name="connsiteY2" fmla="*/ 5161817 h 5161817"/>
                <a:gd name="connsiteX3" fmla="*/ 546946 w 7193430"/>
                <a:gd name="connsiteY3" fmla="*/ 5161817 h 5161817"/>
                <a:gd name="connsiteX4" fmla="*/ 0 w 7193430"/>
                <a:gd name="connsiteY4" fmla="*/ 4614871 h 5161817"/>
                <a:gd name="connsiteX5" fmla="*/ 0 w 7193430"/>
                <a:gd name="connsiteY5" fmla="*/ 546946 h 5161817"/>
                <a:gd name="connsiteX6" fmla="*/ 546946 w 7193430"/>
                <a:gd name="connsiteY6" fmla="*/ 0 h 516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3430" h="5161817">
                  <a:moveTo>
                    <a:pt x="546946" y="0"/>
                  </a:moveTo>
                  <a:lnTo>
                    <a:pt x="7193430" y="0"/>
                  </a:lnTo>
                  <a:lnTo>
                    <a:pt x="7193430" y="5161817"/>
                  </a:lnTo>
                  <a:lnTo>
                    <a:pt x="546946" y="5161817"/>
                  </a:lnTo>
                  <a:cubicBezTo>
                    <a:pt x="244876" y="5161817"/>
                    <a:pt x="0" y="4916941"/>
                    <a:pt x="0" y="4614871"/>
                  </a:cubicBezTo>
                  <a:lnTo>
                    <a:pt x="0" y="546946"/>
                  </a:lnTo>
                  <a:cubicBezTo>
                    <a:pt x="0" y="244876"/>
                    <a:pt x="244876" y="0"/>
                    <a:pt x="546946" y="0"/>
                  </a:cubicBezTo>
                  <a:close/>
                </a:path>
              </a:pathLst>
            </a:custGeom>
            <a:solidFill>
              <a:srgbClr val="F2F2F2"/>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CA"/>
            </a:p>
          </p:txBody>
        </p:sp>
        <p:graphicFrame>
          <p:nvGraphicFramePr>
            <p:cNvPr id="13" name="Chart 12">
              <a:extLst>
                <a:ext uri="{FF2B5EF4-FFF2-40B4-BE49-F238E27FC236}">
                  <a16:creationId xmlns:a16="http://schemas.microsoft.com/office/drawing/2014/main" id="{CEEF3977-5866-42E4-AC8E-A1C48F110215}"/>
                </a:ext>
              </a:extLst>
            </p:cNvPr>
            <p:cNvGraphicFramePr/>
            <p:nvPr>
              <p:extLst>
                <p:ext uri="{D42A27DB-BD31-4B8C-83A1-F6EECF244321}">
                  <p14:modId xmlns:p14="http://schemas.microsoft.com/office/powerpoint/2010/main" val="3127903958"/>
                </p:ext>
              </p:extLst>
            </p:nvPr>
          </p:nvGraphicFramePr>
          <p:xfrm>
            <a:off x="5184456" y="1961637"/>
            <a:ext cx="1894062" cy="1342016"/>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B81CE337-589B-4B7A-978B-67C41EE17D90}"/>
                </a:ext>
              </a:extLst>
            </p:cNvPr>
            <p:cNvSpPr txBox="1"/>
            <p:nvPr/>
          </p:nvSpPr>
          <p:spPr>
            <a:xfrm>
              <a:off x="5557810" y="2371035"/>
              <a:ext cx="1147354" cy="523220"/>
            </a:xfrm>
            <a:prstGeom prst="rect">
              <a:avLst/>
            </a:prstGeom>
            <a:noFill/>
          </p:spPr>
          <p:txBody>
            <a:bodyPr wrap="square" rtlCol="0" anchor="ctr">
              <a:spAutoFit/>
            </a:bodyPr>
            <a:lstStyle/>
            <a:p>
              <a:pPr algn="ctr"/>
              <a:r>
                <a:rPr lang="en-CA" sz="2800" spc="-100">
                  <a:solidFill>
                    <a:srgbClr val="2F2F2F"/>
                  </a:solidFill>
                  <a:latin typeface="+mj-lt"/>
                </a:rPr>
                <a:t>49</a:t>
              </a:r>
              <a:r>
                <a:rPr lang="en-CA" spc="-100">
                  <a:solidFill>
                    <a:srgbClr val="2F2F2F"/>
                  </a:solidFill>
                  <a:latin typeface="+mj-lt"/>
                </a:rPr>
                <a:t>%</a:t>
              </a:r>
              <a:endParaRPr lang="en-CA" sz="4800" spc="-100">
                <a:solidFill>
                  <a:srgbClr val="2F2F2F"/>
                </a:solidFill>
                <a:latin typeface="+mj-lt"/>
              </a:endParaRPr>
            </a:p>
          </p:txBody>
        </p:sp>
        <p:sp>
          <p:nvSpPr>
            <p:cNvPr id="15" name="Rectangle 14">
              <a:extLst>
                <a:ext uri="{FF2B5EF4-FFF2-40B4-BE49-F238E27FC236}">
                  <a16:creationId xmlns:a16="http://schemas.microsoft.com/office/drawing/2014/main" id="{10BCD234-33EF-4ACF-877F-66E3B8039437}"/>
                </a:ext>
              </a:extLst>
            </p:cNvPr>
            <p:cNvSpPr/>
            <p:nvPr/>
          </p:nvSpPr>
          <p:spPr>
            <a:xfrm>
              <a:off x="6966679" y="2424896"/>
              <a:ext cx="1513425" cy="415498"/>
            </a:xfrm>
            <a:prstGeom prst="rect">
              <a:avLst/>
            </a:prstGeom>
          </p:spPr>
          <p:txBody>
            <a:bodyPr wrap="square" anchor="ctr">
              <a:spAutoFit/>
            </a:bodyPr>
            <a:lstStyle/>
            <a:p>
              <a:pPr fontAlgn="t"/>
              <a:r>
                <a:rPr lang="en-US" sz="1050">
                  <a:solidFill>
                    <a:srgbClr val="2F2F2F"/>
                  </a:solidFill>
                </a:rPr>
                <a:t>fewer helpdesk incidents per month</a:t>
              </a:r>
              <a:r>
                <a:rPr lang="en-US" sz="1050" baseline="5000">
                  <a:solidFill>
                    <a:srgbClr val="2F2F2F"/>
                  </a:solidFill>
                </a:rPr>
                <a:t>1</a:t>
              </a:r>
            </a:p>
          </p:txBody>
        </p:sp>
        <p:graphicFrame>
          <p:nvGraphicFramePr>
            <p:cNvPr id="17" name="Chart 16">
              <a:extLst>
                <a:ext uri="{FF2B5EF4-FFF2-40B4-BE49-F238E27FC236}">
                  <a16:creationId xmlns:a16="http://schemas.microsoft.com/office/drawing/2014/main" id="{BD0B286D-C76F-42B7-93F8-EC05BE536339}"/>
                </a:ext>
              </a:extLst>
            </p:cNvPr>
            <p:cNvGraphicFramePr/>
            <p:nvPr>
              <p:extLst>
                <p:ext uri="{D42A27DB-BD31-4B8C-83A1-F6EECF244321}">
                  <p14:modId xmlns:p14="http://schemas.microsoft.com/office/powerpoint/2010/main" val="371122523"/>
                </p:ext>
              </p:extLst>
            </p:nvPr>
          </p:nvGraphicFramePr>
          <p:xfrm>
            <a:off x="5184456" y="3512634"/>
            <a:ext cx="1894062" cy="1342016"/>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F4B4BAED-F3C3-4D87-B9E8-D038DE7D33A6}"/>
                </a:ext>
              </a:extLst>
            </p:cNvPr>
            <p:cNvSpPr txBox="1"/>
            <p:nvPr/>
          </p:nvSpPr>
          <p:spPr>
            <a:xfrm>
              <a:off x="5557810" y="3922032"/>
              <a:ext cx="1147354" cy="523220"/>
            </a:xfrm>
            <a:prstGeom prst="rect">
              <a:avLst/>
            </a:prstGeom>
            <a:noFill/>
          </p:spPr>
          <p:txBody>
            <a:bodyPr wrap="square" rtlCol="0" anchor="ctr">
              <a:spAutoFit/>
            </a:bodyPr>
            <a:lstStyle/>
            <a:p>
              <a:pPr algn="ctr"/>
              <a:r>
                <a:rPr lang="en-CA" sz="2800" spc="-100">
                  <a:solidFill>
                    <a:srgbClr val="2F2F2F"/>
                  </a:solidFill>
                  <a:latin typeface="+mj-lt"/>
                </a:rPr>
                <a:t>46</a:t>
              </a:r>
              <a:r>
                <a:rPr lang="en-CA" spc="-100">
                  <a:solidFill>
                    <a:srgbClr val="2F2F2F"/>
                  </a:solidFill>
                  <a:latin typeface="+mj-lt"/>
                </a:rPr>
                <a:t>%</a:t>
              </a:r>
              <a:endParaRPr lang="en-CA" sz="4800" spc="-100">
                <a:solidFill>
                  <a:srgbClr val="2F2F2F"/>
                </a:solidFill>
                <a:latin typeface="+mj-lt"/>
              </a:endParaRPr>
            </a:p>
          </p:txBody>
        </p:sp>
        <p:sp>
          <p:nvSpPr>
            <p:cNvPr id="19" name="Rectangle 18">
              <a:extLst>
                <a:ext uri="{FF2B5EF4-FFF2-40B4-BE49-F238E27FC236}">
                  <a16:creationId xmlns:a16="http://schemas.microsoft.com/office/drawing/2014/main" id="{604A5530-A87C-4E6D-991F-6E43428FCB75}"/>
                </a:ext>
              </a:extLst>
            </p:cNvPr>
            <p:cNvSpPr/>
            <p:nvPr/>
          </p:nvSpPr>
          <p:spPr>
            <a:xfrm>
              <a:off x="6966679" y="3975893"/>
              <a:ext cx="1660099" cy="415498"/>
            </a:xfrm>
            <a:prstGeom prst="rect">
              <a:avLst/>
            </a:prstGeom>
          </p:spPr>
          <p:txBody>
            <a:bodyPr wrap="square" anchor="ctr">
              <a:spAutoFit/>
            </a:bodyPr>
            <a:lstStyle/>
            <a:p>
              <a:pPr fontAlgn="t"/>
              <a:r>
                <a:rPr lang="en-US" sz="1050">
                  <a:solidFill>
                    <a:srgbClr val="2F2F2F"/>
                  </a:solidFill>
                </a:rPr>
                <a:t>less time to resolve helpdesk calls per year</a:t>
              </a:r>
              <a:r>
                <a:rPr lang="en-US" sz="1050" baseline="5000">
                  <a:solidFill>
                    <a:srgbClr val="2F2F2F"/>
                  </a:solidFill>
                </a:rPr>
                <a:t>1</a:t>
              </a:r>
            </a:p>
          </p:txBody>
        </p:sp>
        <p:sp>
          <p:nvSpPr>
            <p:cNvPr id="28" name="Title 1">
              <a:extLst>
                <a:ext uri="{FF2B5EF4-FFF2-40B4-BE49-F238E27FC236}">
                  <a16:creationId xmlns:a16="http://schemas.microsoft.com/office/drawing/2014/main" id="{7C17966A-7C4B-4854-930E-F43CCFFB324C}"/>
                </a:ext>
              </a:extLst>
            </p:cNvPr>
            <p:cNvSpPr txBox="1">
              <a:spLocks/>
            </p:cNvSpPr>
            <p:nvPr/>
          </p:nvSpPr>
          <p:spPr>
            <a:xfrm>
              <a:off x="9443801" y="5473031"/>
              <a:ext cx="2360850" cy="523220"/>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400">
                  <a:solidFill>
                    <a:srgbClr val="2F2F2F"/>
                  </a:solidFill>
                  <a:latin typeface="+mn-lt"/>
                  <a:cs typeface="Segoe UI Semibold" panose="020B0702040204020203" pitchFamily="34" charset="0"/>
                </a:rPr>
                <a:t>Less time in desk-side support</a:t>
              </a:r>
              <a:endParaRPr lang="en-US" sz="1400" baseline="30000">
                <a:solidFill>
                  <a:srgbClr val="2F2F2F"/>
                </a:solidFill>
                <a:latin typeface="+mn-lt"/>
                <a:cs typeface="Segoe UI Semibold" panose="020B0702040204020203" pitchFamily="34" charset="0"/>
              </a:endParaRPr>
            </a:p>
          </p:txBody>
        </p:sp>
        <p:sp>
          <p:nvSpPr>
            <p:cNvPr id="27" name="Title 1">
              <a:extLst>
                <a:ext uri="{FF2B5EF4-FFF2-40B4-BE49-F238E27FC236}">
                  <a16:creationId xmlns:a16="http://schemas.microsoft.com/office/drawing/2014/main" id="{69765824-22F4-4059-8F73-43308C1CFE0F}"/>
                </a:ext>
              </a:extLst>
            </p:cNvPr>
            <p:cNvSpPr txBox="1">
              <a:spLocks/>
            </p:cNvSpPr>
            <p:nvPr/>
          </p:nvSpPr>
          <p:spPr>
            <a:xfrm>
              <a:off x="9443801" y="3922033"/>
              <a:ext cx="1909337" cy="523220"/>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400">
                  <a:solidFill>
                    <a:srgbClr val="2F2F2F"/>
                  </a:solidFill>
                  <a:latin typeface="+mn-lt"/>
                  <a:cs typeface="Segoe UI Semibold" panose="020B0702040204020203" pitchFamily="34" charset="0"/>
                </a:rPr>
                <a:t>Less time in helpdesk call support</a:t>
              </a:r>
              <a:endParaRPr lang="en-US" sz="1400" baseline="30000">
                <a:solidFill>
                  <a:srgbClr val="2F2F2F"/>
                </a:solidFill>
                <a:latin typeface="+mn-lt"/>
                <a:cs typeface="Segoe UI Semibold" panose="020B0702040204020203" pitchFamily="34" charset="0"/>
              </a:endParaRPr>
            </a:p>
          </p:txBody>
        </p:sp>
        <p:sp>
          <p:nvSpPr>
            <p:cNvPr id="26" name="Title 1">
              <a:extLst>
                <a:ext uri="{FF2B5EF4-FFF2-40B4-BE49-F238E27FC236}">
                  <a16:creationId xmlns:a16="http://schemas.microsoft.com/office/drawing/2014/main" id="{752F147A-8AE1-4957-994B-645CC834B6EB}"/>
                </a:ext>
              </a:extLst>
            </p:cNvPr>
            <p:cNvSpPr txBox="1">
              <a:spLocks/>
            </p:cNvSpPr>
            <p:nvPr/>
          </p:nvSpPr>
          <p:spPr>
            <a:xfrm>
              <a:off x="9443801" y="2478757"/>
              <a:ext cx="2360850" cy="307777"/>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r>
                <a:rPr lang="en-US" sz="1400">
                  <a:solidFill>
                    <a:srgbClr val="2F2F2F"/>
                  </a:solidFill>
                  <a:latin typeface="+mn-lt"/>
                  <a:cs typeface="Segoe UI Semibold" panose="020B0702040204020203" pitchFamily="34" charset="0"/>
                </a:rPr>
                <a:t>Fewer helpdesk incidents </a:t>
              </a:r>
              <a:endParaRPr lang="en-US" sz="1400" baseline="30000">
                <a:solidFill>
                  <a:srgbClr val="2F2F2F"/>
                </a:solidFill>
                <a:latin typeface="+mn-lt"/>
                <a:cs typeface="Segoe UI Semibold" panose="020B0702040204020203" pitchFamily="34" charset="0"/>
              </a:endParaRPr>
            </a:p>
          </p:txBody>
        </p:sp>
        <p:cxnSp>
          <p:nvCxnSpPr>
            <p:cNvPr id="33" name="Straight Connector 32">
              <a:extLst>
                <a:ext uri="{FF2B5EF4-FFF2-40B4-BE49-F238E27FC236}">
                  <a16:creationId xmlns:a16="http://schemas.microsoft.com/office/drawing/2014/main" id="{57CB7D71-3F6E-4C5B-B2CB-0CC6B3908608}"/>
                </a:ext>
              </a:extLst>
            </p:cNvPr>
            <p:cNvCxnSpPr>
              <a:cxnSpLocks/>
            </p:cNvCxnSpPr>
            <p:nvPr/>
          </p:nvCxnSpPr>
          <p:spPr>
            <a:xfrm flipV="1">
              <a:off x="5584704" y="3402782"/>
              <a:ext cx="6048000" cy="0"/>
            </a:xfrm>
            <a:prstGeom prst="line">
              <a:avLst/>
            </a:prstGeom>
            <a:ln w="3175">
              <a:solidFill>
                <a:srgbClr val="505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B6D00FD-C9AF-4EF7-B4F8-24A8452C25B5}"/>
                </a:ext>
              </a:extLst>
            </p:cNvPr>
            <p:cNvCxnSpPr>
              <a:cxnSpLocks/>
            </p:cNvCxnSpPr>
            <p:nvPr/>
          </p:nvCxnSpPr>
          <p:spPr>
            <a:xfrm flipV="1">
              <a:off x="5584704" y="4953779"/>
              <a:ext cx="6048000" cy="0"/>
            </a:xfrm>
            <a:prstGeom prst="line">
              <a:avLst/>
            </a:prstGeom>
            <a:ln w="3175">
              <a:solidFill>
                <a:srgbClr val="505050"/>
              </a:solidFill>
            </a:ln>
          </p:spPr>
          <p:style>
            <a:lnRef idx="1">
              <a:schemeClr val="accent1"/>
            </a:lnRef>
            <a:fillRef idx="0">
              <a:schemeClr val="accent1"/>
            </a:fillRef>
            <a:effectRef idx="0">
              <a:schemeClr val="accent1"/>
            </a:effectRef>
            <a:fontRef idx="minor">
              <a:schemeClr val="tx1"/>
            </a:fontRef>
          </p:style>
        </p:cxnSp>
        <p:sp>
          <p:nvSpPr>
            <p:cNvPr id="25" name="speech_5" title="Icon of two overlapping chat bubbles">
              <a:extLst>
                <a:ext uri="{FF2B5EF4-FFF2-40B4-BE49-F238E27FC236}">
                  <a16:creationId xmlns:a16="http://schemas.microsoft.com/office/drawing/2014/main" id="{286AC4AD-348A-4A47-8849-AE4595A36CF7}"/>
                </a:ext>
              </a:extLst>
            </p:cNvPr>
            <p:cNvSpPr>
              <a:spLocks noChangeAspect="1" noEditPoints="1"/>
            </p:cNvSpPr>
            <p:nvPr/>
          </p:nvSpPr>
          <p:spPr bwMode="auto">
            <a:xfrm>
              <a:off x="8979756" y="5590641"/>
              <a:ext cx="368337" cy="288000"/>
            </a:xfrm>
            <a:custGeom>
              <a:avLst/>
              <a:gdLst>
                <a:gd name="T0" fmla="*/ 167 w 243"/>
                <a:gd name="T1" fmla="*/ 56 h 190"/>
                <a:gd name="T2" fmla="*/ 167 w 243"/>
                <a:gd name="T3" fmla="*/ 114 h 190"/>
                <a:gd name="T4" fmla="*/ 60 w 243"/>
                <a:gd name="T5" fmla="*/ 114 h 190"/>
                <a:gd name="T6" fmla="*/ 21 w 243"/>
                <a:gd name="T7" fmla="*/ 155 h 190"/>
                <a:gd name="T8" fmla="*/ 21 w 243"/>
                <a:gd name="T9" fmla="*/ 114 h 190"/>
                <a:gd name="T10" fmla="*/ 0 w 243"/>
                <a:gd name="T11" fmla="*/ 114 h 190"/>
                <a:gd name="T12" fmla="*/ 0 w 243"/>
                <a:gd name="T13" fmla="*/ 0 h 190"/>
                <a:gd name="T14" fmla="*/ 167 w 243"/>
                <a:gd name="T15" fmla="*/ 0 h 190"/>
                <a:gd name="T16" fmla="*/ 167 w 243"/>
                <a:gd name="T17" fmla="*/ 56 h 190"/>
                <a:gd name="T18" fmla="*/ 77 w 243"/>
                <a:gd name="T19" fmla="*/ 114 h 190"/>
                <a:gd name="T20" fmla="*/ 77 w 243"/>
                <a:gd name="T21" fmla="*/ 150 h 190"/>
                <a:gd name="T22" fmla="*/ 183 w 243"/>
                <a:gd name="T23" fmla="*/ 150 h 190"/>
                <a:gd name="T24" fmla="*/ 222 w 243"/>
                <a:gd name="T25" fmla="*/ 190 h 190"/>
                <a:gd name="T26" fmla="*/ 222 w 243"/>
                <a:gd name="T27" fmla="*/ 150 h 190"/>
                <a:gd name="T28" fmla="*/ 243 w 243"/>
                <a:gd name="T29" fmla="*/ 150 h 190"/>
                <a:gd name="T30" fmla="*/ 243 w 243"/>
                <a:gd name="T31" fmla="*/ 36 h 190"/>
                <a:gd name="T32" fmla="*/ 167 w 243"/>
                <a:gd name="T33" fmla="*/ 3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190">
                  <a:moveTo>
                    <a:pt x="167" y="56"/>
                  </a:moveTo>
                  <a:lnTo>
                    <a:pt x="167" y="114"/>
                  </a:lnTo>
                  <a:lnTo>
                    <a:pt x="60" y="114"/>
                  </a:lnTo>
                  <a:lnTo>
                    <a:pt x="21" y="155"/>
                  </a:lnTo>
                  <a:lnTo>
                    <a:pt x="21" y="114"/>
                  </a:lnTo>
                  <a:lnTo>
                    <a:pt x="0" y="114"/>
                  </a:lnTo>
                  <a:lnTo>
                    <a:pt x="0" y="0"/>
                  </a:lnTo>
                  <a:lnTo>
                    <a:pt x="167" y="0"/>
                  </a:lnTo>
                  <a:lnTo>
                    <a:pt x="167" y="56"/>
                  </a:lnTo>
                  <a:moveTo>
                    <a:pt x="77" y="114"/>
                  </a:moveTo>
                  <a:lnTo>
                    <a:pt x="77" y="150"/>
                  </a:lnTo>
                  <a:lnTo>
                    <a:pt x="183" y="150"/>
                  </a:lnTo>
                  <a:lnTo>
                    <a:pt x="222" y="190"/>
                  </a:lnTo>
                  <a:lnTo>
                    <a:pt x="222" y="150"/>
                  </a:lnTo>
                  <a:lnTo>
                    <a:pt x="243" y="150"/>
                  </a:lnTo>
                  <a:lnTo>
                    <a:pt x="243" y="36"/>
                  </a:lnTo>
                  <a:lnTo>
                    <a:pt x="167" y="36"/>
                  </a:lnTo>
                </a:path>
              </a:pathLst>
            </a:custGeom>
            <a:noFill/>
            <a:ln w="11430"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gradFill>
                  <a:gsLst>
                    <a:gs pos="0">
                      <a:srgbClr val="505050"/>
                    </a:gs>
                    <a:gs pos="100000">
                      <a:srgbClr val="505050"/>
                    </a:gs>
                  </a:gsLst>
                </a:gradFill>
              </a:endParaRPr>
            </a:p>
          </p:txBody>
        </p:sp>
        <p:sp>
          <p:nvSpPr>
            <p:cNvPr id="30" name="ChatBot_F08B" title="Icon of a robotic chat bubble with a smiley face">
              <a:extLst>
                <a:ext uri="{FF2B5EF4-FFF2-40B4-BE49-F238E27FC236}">
                  <a16:creationId xmlns:a16="http://schemas.microsoft.com/office/drawing/2014/main" id="{347887CF-3C39-4ED6-9B60-A6DEA552D302}"/>
                </a:ext>
              </a:extLst>
            </p:cNvPr>
            <p:cNvSpPr>
              <a:spLocks noChangeAspect="1" noEditPoints="1"/>
            </p:cNvSpPr>
            <p:nvPr/>
          </p:nvSpPr>
          <p:spPr bwMode="auto">
            <a:xfrm>
              <a:off x="8994746" y="2446649"/>
              <a:ext cx="288000" cy="371993"/>
            </a:xfrm>
            <a:custGeom>
              <a:avLst/>
              <a:gdLst>
                <a:gd name="T0" fmla="*/ 871 w 2742"/>
                <a:gd name="T1" fmla="*/ 1541 h 3541"/>
                <a:gd name="T2" fmla="*/ 871 w 2742"/>
                <a:gd name="T3" fmla="*/ 1791 h 3541"/>
                <a:gd name="T4" fmla="*/ 1871 w 2742"/>
                <a:gd name="T5" fmla="*/ 1541 h 3541"/>
                <a:gd name="T6" fmla="*/ 1871 w 2742"/>
                <a:gd name="T7" fmla="*/ 1791 h 3541"/>
                <a:gd name="T8" fmla="*/ 0 w 2742"/>
                <a:gd name="T9" fmla="*/ 1541 h 3541"/>
                <a:gd name="T10" fmla="*/ 0 w 2742"/>
                <a:gd name="T11" fmla="*/ 2041 h 3541"/>
                <a:gd name="T12" fmla="*/ 2742 w 2742"/>
                <a:gd name="T13" fmla="*/ 1541 h 3541"/>
                <a:gd name="T14" fmla="*/ 2742 w 2742"/>
                <a:gd name="T15" fmla="*/ 2041 h 3541"/>
                <a:gd name="T16" fmla="*/ 1371 w 2742"/>
                <a:gd name="T17" fmla="*/ 339 h 3541"/>
                <a:gd name="T18" fmla="*/ 1371 w 2742"/>
                <a:gd name="T19" fmla="*/ 916 h 3541"/>
                <a:gd name="T20" fmla="*/ 1121 w 2742"/>
                <a:gd name="T21" fmla="*/ 2916 h 3541"/>
                <a:gd name="T22" fmla="*/ 1121 w 2742"/>
                <a:gd name="T23" fmla="*/ 3541 h 3541"/>
                <a:gd name="T24" fmla="*/ 1809 w 2742"/>
                <a:gd name="T25" fmla="*/ 2916 h 3541"/>
                <a:gd name="T26" fmla="*/ 2371 w 2742"/>
                <a:gd name="T27" fmla="*/ 2916 h 3541"/>
                <a:gd name="T28" fmla="*/ 2621 w 2742"/>
                <a:gd name="T29" fmla="*/ 2666 h 3541"/>
                <a:gd name="T30" fmla="*/ 2621 w 2742"/>
                <a:gd name="T31" fmla="*/ 1166 h 3541"/>
                <a:gd name="T32" fmla="*/ 2371 w 2742"/>
                <a:gd name="T33" fmla="*/ 916 h 3541"/>
                <a:gd name="T34" fmla="*/ 371 w 2742"/>
                <a:gd name="T35" fmla="*/ 916 h 3541"/>
                <a:gd name="T36" fmla="*/ 121 w 2742"/>
                <a:gd name="T37" fmla="*/ 1166 h 3541"/>
                <a:gd name="T38" fmla="*/ 121 w 2742"/>
                <a:gd name="T39" fmla="*/ 2666 h 3541"/>
                <a:gd name="T40" fmla="*/ 371 w 2742"/>
                <a:gd name="T41" fmla="*/ 2916 h 3541"/>
                <a:gd name="T42" fmla="*/ 1121 w 2742"/>
                <a:gd name="T43" fmla="*/ 2916 h 3541"/>
                <a:gd name="T44" fmla="*/ 1371 w 2742"/>
                <a:gd name="T45" fmla="*/ 0 h 3541"/>
                <a:gd name="T46" fmla="*/ 1205 w 2742"/>
                <a:gd name="T47" fmla="*/ 166 h 3541"/>
                <a:gd name="T48" fmla="*/ 1371 w 2742"/>
                <a:gd name="T49" fmla="*/ 332 h 3541"/>
                <a:gd name="T50" fmla="*/ 1537 w 2742"/>
                <a:gd name="T51" fmla="*/ 166 h 3541"/>
                <a:gd name="T52" fmla="*/ 1371 w 2742"/>
                <a:gd name="T53" fmla="*/ 0 h 3541"/>
                <a:gd name="T54" fmla="*/ 746 w 2742"/>
                <a:gd name="T55" fmla="*/ 2157 h 3541"/>
                <a:gd name="T56" fmla="*/ 1996 w 2742"/>
                <a:gd name="T57" fmla="*/ 2157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2" h="3541">
                  <a:moveTo>
                    <a:pt x="871" y="1541"/>
                  </a:moveTo>
                  <a:cubicBezTo>
                    <a:pt x="871" y="1791"/>
                    <a:pt x="871" y="1791"/>
                    <a:pt x="871" y="1791"/>
                  </a:cubicBezTo>
                  <a:moveTo>
                    <a:pt x="1871" y="1541"/>
                  </a:moveTo>
                  <a:cubicBezTo>
                    <a:pt x="1871" y="1791"/>
                    <a:pt x="1871" y="1791"/>
                    <a:pt x="1871" y="1791"/>
                  </a:cubicBezTo>
                  <a:moveTo>
                    <a:pt x="0" y="1541"/>
                  </a:moveTo>
                  <a:cubicBezTo>
                    <a:pt x="0" y="2041"/>
                    <a:pt x="0" y="2041"/>
                    <a:pt x="0" y="2041"/>
                  </a:cubicBezTo>
                  <a:moveTo>
                    <a:pt x="2742" y="1541"/>
                  </a:moveTo>
                  <a:cubicBezTo>
                    <a:pt x="2742" y="2041"/>
                    <a:pt x="2742" y="2041"/>
                    <a:pt x="2742" y="2041"/>
                  </a:cubicBezTo>
                  <a:moveTo>
                    <a:pt x="1371" y="339"/>
                  </a:moveTo>
                  <a:cubicBezTo>
                    <a:pt x="1371" y="916"/>
                    <a:pt x="1371" y="916"/>
                    <a:pt x="1371" y="916"/>
                  </a:cubicBezTo>
                  <a:moveTo>
                    <a:pt x="1121" y="2916"/>
                  </a:moveTo>
                  <a:cubicBezTo>
                    <a:pt x="1121" y="3541"/>
                    <a:pt x="1121" y="3541"/>
                    <a:pt x="1121" y="3541"/>
                  </a:cubicBezTo>
                  <a:cubicBezTo>
                    <a:pt x="1809" y="2916"/>
                    <a:pt x="1809" y="2916"/>
                    <a:pt x="1809" y="2916"/>
                  </a:cubicBezTo>
                  <a:cubicBezTo>
                    <a:pt x="2371" y="2916"/>
                    <a:pt x="2371" y="2916"/>
                    <a:pt x="2371" y="2916"/>
                  </a:cubicBezTo>
                  <a:cubicBezTo>
                    <a:pt x="2509" y="2916"/>
                    <a:pt x="2621" y="2804"/>
                    <a:pt x="2621" y="2666"/>
                  </a:cubicBezTo>
                  <a:cubicBezTo>
                    <a:pt x="2621" y="1166"/>
                    <a:pt x="2621" y="1166"/>
                    <a:pt x="2621" y="1166"/>
                  </a:cubicBezTo>
                  <a:cubicBezTo>
                    <a:pt x="2621" y="1028"/>
                    <a:pt x="2509" y="916"/>
                    <a:pt x="2371" y="916"/>
                  </a:cubicBezTo>
                  <a:cubicBezTo>
                    <a:pt x="371" y="916"/>
                    <a:pt x="371" y="916"/>
                    <a:pt x="371" y="916"/>
                  </a:cubicBezTo>
                  <a:cubicBezTo>
                    <a:pt x="233" y="916"/>
                    <a:pt x="121" y="1028"/>
                    <a:pt x="121" y="1166"/>
                  </a:cubicBezTo>
                  <a:cubicBezTo>
                    <a:pt x="121" y="2666"/>
                    <a:pt x="121" y="2666"/>
                    <a:pt x="121" y="2666"/>
                  </a:cubicBezTo>
                  <a:cubicBezTo>
                    <a:pt x="121" y="2804"/>
                    <a:pt x="233" y="2916"/>
                    <a:pt x="371" y="2916"/>
                  </a:cubicBezTo>
                  <a:lnTo>
                    <a:pt x="1121" y="2916"/>
                  </a:lnTo>
                  <a:close/>
                  <a:moveTo>
                    <a:pt x="1371" y="0"/>
                  </a:moveTo>
                  <a:cubicBezTo>
                    <a:pt x="1279" y="0"/>
                    <a:pt x="1205" y="74"/>
                    <a:pt x="1205" y="166"/>
                  </a:cubicBezTo>
                  <a:cubicBezTo>
                    <a:pt x="1205" y="258"/>
                    <a:pt x="1279" y="332"/>
                    <a:pt x="1371" y="332"/>
                  </a:cubicBezTo>
                  <a:cubicBezTo>
                    <a:pt x="1463" y="332"/>
                    <a:pt x="1537" y="258"/>
                    <a:pt x="1537" y="166"/>
                  </a:cubicBezTo>
                  <a:cubicBezTo>
                    <a:pt x="1537" y="74"/>
                    <a:pt x="1463" y="0"/>
                    <a:pt x="1371" y="0"/>
                  </a:cubicBezTo>
                  <a:close/>
                  <a:moveTo>
                    <a:pt x="746" y="2157"/>
                  </a:moveTo>
                  <a:cubicBezTo>
                    <a:pt x="1091" y="2502"/>
                    <a:pt x="1651" y="2502"/>
                    <a:pt x="1996" y="2157"/>
                  </a:cubicBezTo>
                </a:path>
              </a:pathLst>
            </a:custGeom>
            <a:noFill/>
            <a:ln w="11430"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gradFill>
                  <a:gsLst>
                    <a:gs pos="0">
                      <a:srgbClr val="505050"/>
                    </a:gs>
                    <a:gs pos="100000">
                      <a:srgbClr val="505050"/>
                    </a:gs>
                  </a:gsLst>
                </a:gradFill>
              </a:endParaRPr>
            </a:p>
          </p:txBody>
        </p:sp>
        <p:sp>
          <p:nvSpPr>
            <p:cNvPr id="32" name="Telemarketer_E7B9" title="Icon of a person wearing a headset">
              <a:extLst>
                <a:ext uri="{FF2B5EF4-FFF2-40B4-BE49-F238E27FC236}">
                  <a16:creationId xmlns:a16="http://schemas.microsoft.com/office/drawing/2014/main" id="{F9CBF9FE-3320-4523-BA73-5901D873E147}"/>
                </a:ext>
              </a:extLst>
            </p:cNvPr>
            <p:cNvSpPr>
              <a:spLocks noChangeAspect="1" noEditPoints="1"/>
            </p:cNvSpPr>
            <p:nvPr/>
          </p:nvSpPr>
          <p:spPr bwMode="auto">
            <a:xfrm>
              <a:off x="8994746" y="4039643"/>
              <a:ext cx="241483" cy="288000"/>
            </a:xfrm>
            <a:custGeom>
              <a:avLst/>
              <a:gdLst>
                <a:gd name="T0" fmla="*/ 0 w 3250"/>
                <a:gd name="T1" fmla="*/ 3875 h 3875"/>
                <a:gd name="T2" fmla="*/ 1625 w 3250"/>
                <a:gd name="T3" fmla="*/ 2250 h 3875"/>
                <a:gd name="T4" fmla="*/ 3250 w 3250"/>
                <a:gd name="T5" fmla="*/ 3875 h 3875"/>
                <a:gd name="T6" fmla="*/ 750 w 3250"/>
                <a:gd name="T7" fmla="*/ 1750 h 3875"/>
                <a:gd name="T8" fmla="*/ 750 w 3250"/>
                <a:gd name="T9" fmla="*/ 750 h 3875"/>
                <a:gd name="T10" fmla="*/ 500 w 3250"/>
                <a:gd name="T11" fmla="*/ 500 h 3875"/>
                <a:gd name="T12" fmla="*/ 250 w 3250"/>
                <a:gd name="T13" fmla="*/ 750 h 3875"/>
                <a:gd name="T14" fmla="*/ 250 w 3250"/>
                <a:gd name="T15" fmla="*/ 1500 h 3875"/>
                <a:gd name="T16" fmla="*/ 500 w 3250"/>
                <a:gd name="T17" fmla="*/ 1750 h 3875"/>
                <a:gd name="T18" fmla="*/ 1500 w 3250"/>
                <a:gd name="T19" fmla="*/ 1750 h 3875"/>
                <a:gd name="T20" fmla="*/ 690 w 3250"/>
                <a:gd name="T21" fmla="*/ 1751 h 3875"/>
                <a:gd name="T22" fmla="*/ 1625 w 3250"/>
                <a:gd name="T23" fmla="*/ 2250 h 3875"/>
                <a:gd name="T24" fmla="*/ 2750 w 3250"/>
                <a:gd name="T25" fmla="*/ 1125 h 3875"/>
                <a:gd name="T26" fmla="*/ 1625 w 3250"/>
                <a:gd name="T27" fmla="*/ 0 h 3875"/>
                <a:gd name="T28" fmla="*/ 689 w 3250"/>
                <a:gd name="T29" fmla="*/ 500 h 3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0" h="3875">
                  <a:moveTo>
                    <a:pt x="0" y="3875"/>
                  </a:moveTo>
                  <a:cubicBezTo>
                    <a:pt x="0" y="2978"/>
                    <a:pt x="728" y="2250"/>
                    <a:pt x="1625" y="2250"/>
                  </a:cubicBezTo>
                  <a:cubicBezTo>
                    <a:pt x="2522" y="2250"/>
                    <a:pt x="3250" y="2978"/>
                    <a:pt x="3250" y="3875"/>
                  </a:cubicBezTo>
                  <a:moveTo>
                    <a:pt x="750" y="1750"/>
                  </a:moveTo>
                  <a:cubicBezTo>
                    <a:pt x="750" y="750"/>
                    <a:pt x="750" y="750"/>
                    <a:pt x="750" y="750"/>
                  </a:cubicBezTo>
                  <a:cubicBezTo>
                    <a:pt x="750" y="612"/>
                    <a:pt x="638" y="500"/>
                    <a:pt x="500" y="500"/>
                  </a:cubicBezTo>
                  <a:cubicBezTo>
                    <a:pt x="362" y="500"/>
                    <a:pt x="250" y="612"/>
                    <a:pt x="250" y="750"/>
                  </a:cubicBezTo>
                  <a:cubicBezTo>
                    <a:pt x="250" y="1500"/>
                    <a:pt x="250" y="1500"/>
                    <a:pt x="250" y="1500"/>
                  </a:cubicBezTo>
                  <a:cubicBezTo>
                    <a:pt x="250" y="1638"/>
                    <a:pt x="362" y="1750"/>
                    <a:pt x="500" y="1750"/>
                  </a:cubicBezTo>
                  <a:cubicBezTo>
                    <a:pt x="1500" y="1750"/>
                    <a:pt x="1500" y="1750"/>
                    <a:pt x="1500" y="1750"/>
                  </a:cubicBezTo>
                  <a:moveTo>
                    <a:pt x="690" y="1751"/>
                  </a:moveTo>
                  <a:cubicBezTo>
                    <a:pt x="892" y="2052"/>
                    <a:pt x="1235" y="2250"/>
                    <a:pt x="1625" y="2250"/>
                  </a:cubicBezTo>
                  <a:cubicBezTo>
                    <a:pt x="2246" y="2250"/>
                    <a:pt x="2750" y="1746"/>
                    <a:pt x="2750" y="1125"/>
                  </a:cubicBezTo>
                  <a:cubicBezTo>
                    <a:pt x="2750" y="504"/>
                    <a:pt x="2246" y="0"/>
                    <a:pt x="1625" y="0"/>
                  </a:cubicBezTo>
                  <a:cubicBezTo>
                    <a:pt x="1235" y="0"/>
                    <a:pt x="891" y="199"/>
                    <a:pt x="689" y="500"/>
                  </a:cubicBezTo>
                </a:path>
              </a:pathLst>
            </a:custGeom>
            <a:noFill/>
            <a:ln w="11430"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gradFill>
                  <a:gsLst>
                    <a:gs pos="0">
                      <a:srgbClr val="505050"/>
                    </a:gs>
                    <a:gs pos="100000">
                      <a:srgbClr val="505050"/>
                    </a:gs>
                  </a:gsLst>
                </a:gradFill>
              </a:endParaRPr>
            </a:p>
          </p:txBody>
        </p:sp>
        <p:grpSp>
          <p:nvGrpSpPr>
            <p:cNvPr id="42" name="Group 41">
              <a:extLst>
                <a:ext uri="{FF2B5EF4-FFF2-40B4-BE49-F238E27FC236}">
                  <a16:creationId xmlns:a16="http://schemas.microsoft.com/office/drawing/2014/main" id="{4D75C36C-3353-4C71-A581-D5B4D2708EF3}"/>
                </a:ext>
              </a:extLst>
            </p:cNvPr>
            <p:cNvGrpSpPr/>
            <p:nvPr/>
          </p:nvGrpSpPr>
          <p:grpSpPr>
            <a:xfrm>
              <a:off x="5557810" y="5446100"/>
              <a:ext cx="3244868" cy="577081"/>
              <a:chOff x="5557810" y="3137697"/>
              <a:chExt cx="3244868" cy="577081"/>
            </a:xfrm>
          </p:grpSpPr>
          <p:sp>
            <p:nvSpPr>
              <p:cNvPr id="43" name="TextBox 42">
                <a:extLst>
                  <a:ext uri="{FF2B5EF4-FFF2-40B4-BE49-F238E27FC236}">
                    <a16:creationId xmlns:a16="http://schemas.microsoft.com/office/drawing/2014/main" id="{80332053-D27B-49BB-ACAB-486EE442DF5B}"/>
                  </a:ext>
                </a:extLst>
              </p:cNvPr>
              <p:cNvSpPr txBox="1"/>
              <p:nvPr/>
            </p:nvSpPr>
            <p:spPr>
              <a:xfrm>
                <a:off x="5557810" y="3164627"/>
                <a:ext cx="1147354" cy="523220"/>
              </a:xfrm>
              <a:prstGeom prst="rect">
                <a:avLst/>
              </a:prstGeom>
              <a:noFill/>
            </p:spPr>
            <p:txBody>
              <a:bodyPr wrap="square" rtlCol="0" anchor="ctr">
                <a:spAutoFit/>
              </a:bodyPr>
              <a:lstStyle/>
              <a:p>
                <a:pPr algn="ctr"/>
                <a:r>
                  <a:rPr lang="en-CA" sz="2800" spc="-100">
                    <a:solidFill>
                      <a:srgbClr val="2F2F2F"/>
                    </a:solidFill>
                    <a:latin typeface="+mj-lt"/>
                  </a:rPr>
                  <a:t>35+</a:t>
                </a:r>
                <a:endParaRPr lang="en-CA" sz="4800" spc="-100">
                  <a:solidFill>
                    <a:srgbClr val="2F2F2F"/>
                  </a:solidFill>
                  <a:latin typeface="+mj-lt"/>
                </a:endParaRPr>
              </a:p>
            </p:txBody>
          </p:sp>
          <p:sp>
            <p:nvSpPr>
              <p:cNvPr id="44" name="Rectangle 43">
                <a:extLst>
                  <a:ext uri="{FF2B5EF4-FFF2-40B4-BE49-F238E27FC236}">
                    <a16:creationId xmlns:a16="http://schemas.microsoft.com/office/drawing/2014/main" id="{9B3644B1-B1B5-4699-81A2-42E68DB7F0A4}"/>
                  </a:ext>
                </a:extLst>
              </p:cNvPr>
              <p:cNvSpPr/>
              <p:nvPr/>
            </p:nvSpPr>
            <p:spPr>
              <a:xfrm>
                <a:off x="6966678" y="3137697"/>
                <a:ext cx="1836000" cy="577081"/>
              </a:xfrm>
              <a:prstGeom prst="rect">
                <a:avLst/>
              </a:prstGeom>
            </p:spPr>
            <p:txBody>
              <a:bodyPr wrap="square" anchor="ctr">
                <a:spAutoFit/>
              </a:bodyPr>
              <a:lstStyle/>
              <a:p>
                <a:pPr fontAlgn="t"/>
                <a:r>
                  <a:rPr lang="en-US" sz="1050">
                    <a:solidFill>
                      <a:srgbClr val="2F2F2F"/>
                    </a:solidFill>
                  </a:rPr>
                  <a:t>hours of IT staff time gained per Surface over three years</a:t>
                </a:r>
                <a:r>
                  <a:rPr lang="en-US" sz="1050" baseline="5000">
                    <a:solidFill>
                      <a:srgbClr val="2F2F2F"/>
                    </a:solidFill>
                  </a:rPr>
                  <a:t>1</a:t>
                </a:r>
              </a:p>
            </p:txBody>
          </p:sp>
        </p:grpSp>
      </p:grpSp>
      <p:sp>
        <p:nvSpPr>
          <p:cNvPr id="45" name="Title 1">
            <a:extLst>
              <a:ext uri="{FF2B5EF4-FFF2-40B4-BE49-F238E27FC236}">
                <a16:creationId xmlns:a16="http://schemas.microsoft.com/office/drawing/2014/main" id="{DF0B9CD0-FE20-40E9-A632-7AE76ACEEADF}"/>
              </a:ext>
            </a:extLst>
          </p:cNvPr>
          <p:cNvSpPr txBox="1">
            <a:spLocks/>
          </p:cNvSpPr>
          <p:nvPr/>
        </p:nvSpPr>
        <p:spPr>
          <a:xfrm>
            <a:off x="451677" y="5901768"/>
            <a:ext cx="3769082" cy="729430"/>
          </a:xfrm>
          <a:prstGeom prst="rect">
            <a:avLst/>
          </a:prstGeom>
        </p:spPr>
        <p:txBody>
          <a:bodyPr vert="horz" wrap="square" lIns="91440" tIns="45720" rIns="91440" bIns="45720" rtlCol="0" anchor="b"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600" baseline="30000">
                <a:latin typeface="Segoe UI" panose="020B0502040204020203" pitchFamily="34" charset="0"/>
                <a:cs typeface="Segoe UI" panose="020B0502040204020203" pitchFamily="34" charset="0"/>
              </a:rPr>
              <a:t>1</a:t>
            </a:r>
            <a:r>
              <a:rPr lang="en-US" sz="600">
                <a:latin typeface="Segoe UI" panose="020B0502040204020203" pitchFamily="34" charset="0"/>
                <a:cs typeface="Segoe UI" panose="020B0502040204020203" pitchFamily="34" charset="0"/>
              </a:rPr>
              <a:t>A Business Value White Paper, commissioned by Microsoft September 2022 | Doc. #US49453722</a:t>
            </a:r>
            <a:endParaRPr lang="en-CA" sz="600">
              <a:latin typeface="Segoe UI" panose="020B0502040204020203" pitchFamily="34" charset="0"/>
              <a:cs typeface="Segoe UI" panose="020B0502040204020203" pitchFamily="34" charset="0"/>
            </a:endParaRPr>
          </a:p>
          <a:p>
            <a:pPr algn="l">
              <a:defRPr/>
            </a:pPr>
            <a:endParaRPr lang="en-US" sz="600" baseline="30000">
              <a:latin typeface="Segoe UI" panose="020B0502040204020203" pitchFamily="34" charset="0"/>
              <a:cs typeface="Segoe UI" panose="020B0502040204020203" pitchFamily="34" charset="0"/>
            </a:endParaRPr>
          </a:p>
          <a:p>
            <a:pPr algn="l">
              <a:defRPr/>
            </a:pPr>
            <a:r>
              <a:rPr lang="en-US" sz="600">
                <a:latin typeface="Segoe UI" panose="020B0502040204020203" pitchFamily="34" charset="0"/>
                <a:cs typeface="Segoe UI" panose="020B0502040204020203" pitchFamily="34" charset="0"/>
              </a:rPr>
              <a:t>IDC Research Study conducted from surveys and interviews between December 2021 – February 2022. All respondents were IT decision-makers at large organizations (250-5000+ employees) representing organizations from the United States, Australia, India, Spain, France, United Kingdom, New Zealand, and Germany. Cost &amp; Savings findings based on average cost and time estimates provided directly by respondents; actual costs and savings may vary based on your specific Device Mix and deployment.</a:t>
            </a:r>
          </a:p>
          <a:p>
            <a:pPr algn="l">
              <a:defRPr/>
            </a:pP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For the detailed </a:t>
            </a:r>
            <a:r>
              <a:rPr lang="en-US" sz="600">
                <a:latin typeface="Segoe UI" panose="020B0502040204020203" pitchFamily="34" charset="0"/>
                <a:cs typeface="Segoe UI" panose="020B0502040204020203" pitchFamily="34" charset="0"/>
              </a:rPr>
              <a:t>study</a:t>
            </a: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 </a:t>
            </a:r>
            <a:r>
              <a:rPr lang="en-US" sz="600">
                <a:latin typeface="Segoe UI" panose="020B0502040204020203" pitchFamily="34" charset="0"/>
                <a:cs typeface="Segoe UI" panose="020B0502040204020203" pitchFamily="34" charset="0"/>
              </a:rPr>
              <a:t>click </a:t>
            </a:r>
            <a:r>
              <a:rPr lang="en-US" sz="600">
                <a:latin typeface="Segoe UI" panose="020B0502040204020203" pitchFamily="34" charset="0"/>
                <a:cs typeface="Segoe UI" panose="020B0502040204020203" pitchFamily="34" charset="0"/>
                <a:hlinkClick r:id="" action="ppaction://noaction">
                  <a:extLst>
                    <a:ext uri="{A12FA001-AC4F-418D-AE19-62706E023703}">
                      <ahyp:hlinkClr xmlns:ahyp="http://schemas.microsoft.com/office/drawing/2018/hyperlinkcolor" val="tx"/>
                    </a:ext>
                  </a:extLst>
                </a:hlinkClick>
              </a:rPr>
              <a:t>here</a:t>
            </a:r>
            <a:r>
              <a:rPr lang="en-US" sz="600">
                <a:latin typeface="Segoe UI" panose="020B0502040204020203" pitchFamily="34" charset="0"/>
                <a:cs typeface="Segoe UI" panose="020B0502040204020203" pitchFamily="34" charset="0"/>
              </a:rPr>
              <a:t>.</a:t>
            </a:r>
          </a:p>
        </p:txBody>
      </p:sp>
      <p:sp>
        <p:nvSpPr>
          <p:cNvPr id="29" name="TextBox 28">
            <a:extLst>
              <a:ext uri="{FF2B5EF4-FFF2-40B4-BE49-F238E27FC236}">
                <a16:creationId xmlns:a16="http://schemas.microsoft.com/office/drawing/2014/main" id="{DFAA7219-147B-4C01-91EC-E767791D3EF2}"/>
              </a:ext>
            </a:extLst>
          </p:cNvPr>
          <p:cNvSpPr txBox="1"/>
          <p:nvPr/>
        </p:nvSpPr>
        <p:spPr>
          <a:xfrm>
            <a:off x="8229600" y="502365"/>
            <a:ext cx="4074891" cy="252441"/>
          </a:xfrm>
          <a:prstGeom prst="rect">
            <a:avLst/>
          </a:prstGeom>
          <a:noFill/>
        </p:spPr>
        <p:txBody>
          <a:bodyPr wrap="square">
            <a:spAutoFit/>
          </a:bodyPr>
          <a:lstStyle/>
          <a:p>
            <a:pPr>
              <a:lnSpc>
                <a:spcPct val="107000"/>
              </a:lnSpc>
              <a:spcAft>
                <a:spcPts val="800"/>
              </a:spcAft>
            </a:pPr>
            <a:r>
              <a:rPr lang="en-US" sz="1050">
                <a:solidFill>
                  <a:srgbClr val="0078D4"/>
                </a:solidFill>
                <a:latin typeface="+mj-lt"/>
                <a:ea typeface="+mj-ea"/>
                <a:cs typeface="Segoe UI Semibold" panose="020B0702040204020203" pitchFamily="34" charset="0"/>
              </a:rPr>
              <a:t>Read the study at </a:t>
            </a:r>
            <a:r>
              <a:rPr lang="en-US" sz="1050">
                <a:solidFill>
                  <a:srgbClr val="0078D4"/>
                </a:solidFill>
                <a:latin typeface="+mj-lt"/>
                <a:ea typeface="+mj-ea"/>
                <a:cs typeface="Segoe UI Semibold" panose="020B0702040204020203" pitchFamily="34" charset="0"/>
                <a:hlinkClick r:id="rId4">
                  <a:extLst>
                    <a:ext uri="{A12FA001-AC4F-418D-AE19-62706E023703}">
                      <ahyp:hlinkClr xmlns:ahyp="http://schemas.microsoft.com/office/drawing/2018/hyperlinkcolor" val="tx"/>
                    </a:ext>
                  </a:extLst>
                </a:hlinkClick>
              </a:rPr>
              <a:t>www.aka.ms/SurfaceIDCWhitepaper</a:t>
            </a:r>
            <a:r>
              <a:rPr lang="en-US" sz="1050">
                <a:solidFill>
                  <a:srgbClr val="0078D4"/>
                </a:solidFill>
                <a:latin typeface="+mj-lt"/>
                <a:ea typeface="+mj-ea"/>
                <a:cs typeface="Segoe UI Semibold" panose="020B0702040204020203" pitchFamily="34" charset="0"/>
              </a:rPr>
              <a:t> </a:t>
            </a:r>
          </a:p>
        </p:txBody>
      </p:sp>
    </p:spTree>
    <p:extLst>
      <p:ext uri="{BB962C8B-B14F-4D97-AF65-F5344CB8AC3E}">
        <p14:creationId xmlns:p14="http://schemas.microsoft.com/office/powerpoint/2010/main" val="3758383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C71873D-EA27-4E02-9605-81B18E2C6A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B50A69D9-0C50-4C68-8E6C-F45327CAEEE7}"/>
              </a:ext>
            </a:extLst>
          </p:cNvPr>
          <p:cNvGrpSpPr/>
          <p:nvPr/>
        </p:nvGrpSpPr>
        <p:grpSpPr>
          <a:xfrm>
            <a:off x="0" y="1614403"/>
            <a:ext cx="6411514" cy="3629194"/>
            <a:chOff x="0" y="1614403"/>
            <a:chExt cx="6411514" cy="3629194"/>
          </a:xfrm>
        </p:grpSpPr>
        <p:sp>
          <p:nvSpPr>
            <p:cNvPr id="9" name="Freeform: Shape 8">
              <a:extLst>
                <a:ext uri="{FF2B5EF4-FFF2-40B4-BE49-F238E27FC236}">
                  <a16:creationId xmlns:a16="http://schemas.microsoft.com/office/drawing/2014/main" id="{F8E6439B-EE4B-409A-8FC2-432EB1128E60}"/>
                </a:ext>
              </a:extLst>
            </p:cNvPr>
            <p:cNvSpPr/>
            <p:nvPr/>
          </p:nvSpPr>
          <p:spPr>
            <a:xfrm>
              <a:off x="0" y="1614403"/>
              <a:ext cx="6411514" cy="3629194"/>
            </a:xfrm>
            <a:custGeom>
              <a:avLst/>
              <a:gdLst>
                <a:gd name="connsiteX0" fmla="*/ 89523 w 6411514"/>
                <a:gd name="connsiteY0" fmla="*/ 0 h 3629194"/>
                <a:gd name="connsiteX1" fmla="*/ 6201674 w 6411514"/>
                <a:gd name="connsiteY1" fmla="*/ 0 h 3629194"/>
                <a:gd name="connsiteX2" fmla="*/ 6411514 w 6411514"/>
                <a:gd name="connsiteY2" fmla="*/ 209840 h 3629194"/>
                <a:gd name="connsiteX3" fmla="*/ 6411514 w 6411514"/>
                <a:gd name="connsiteY3" fmla="*/ 3419354 h 3629194"/>
                <a:gd name="connsiteX4" fmla="*/ 6201674 w 6411514"/>
                <a:gd name="connsiteY4" fmla="*/ 3629194 h 3629194"/>
                <a:gd name="connsiteX5" fmla="*/ 89523 w 6411514"/>
                <a:gd name="connsiteY5" fmla="*/ 3629194 h 3629194"/>
                <a:gd name="connsiteX6" fmla="*/ 7844 w 6411514"/>
                <a:gd name="connsiteY6" fmla="*/ 3612704 h 3629194"/>
                <a:gd name="connsiteX7" fmla="*/ 0 w 6411514"/>
                <a:gd name="connsiteY7" fmla="*/ 3607415 h 3629194"/>
                <a:gd name="connsiteX8" fmla="*/ 0 w 6411514"/>
                <a:gd name="connsiteY8" fmla="*/ 21779 h 3629194"/>
                <a:gd name="connsiteX9" fmla="*/ 7844 w 6411514"/>
                <a:gd name="connsiteY9" fmla="*/ 16490 h 3629194"/>
                <a:gd name="connsiteX10" fmla="*/ 89523 w 6411514"/>
                <a:gd name="connsiteY10" fmla="*/ 0 h 362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11514" h="3629194">
                  <a:moveTo>
                    <a:pt x="89523" y="0"/>
                  </a:moveTo>
                  <a:lnTo>
                    <a:pt x="6201674" y="0"/>
                  </a:lnTo>
                  <a:cubicBezTo>
                    <a:pt x="6317565" y="0"/>
                    <a:pt x="6411514" y="93949"/>
                    <a:pt x="6411514" y="209840"/>
                  </a:cubicBezTo>
                  <a:lnTo>
                    <a:pt x="6411514" y="3419354"/>
                  </a:lnTo>
                  <a:cubicBezTo>
                    <a:pt x="6411514" y="3535245"/>
                    <a:pt x="6317565" y="3629194"/>
                    <a:pt x="6201674" y="3629194"/>
                  </a:cubicBezTo>
                  <a:lnTo>
                    <a:pt x="89523" y="3629194"/>
                  </a:lnTo>
                  <a:cubicBezTo>
                    <a:pt x="60550" y="3629194"/>
                    <a:pt x="32949" y="3623322"/>
                    <a:pt x="7844" y="3612704"/>
                  </a:cubicBezTo>
                  <a:lnTo>
                    <a:pt x="0" y="3607415"/>
                  </a:lnTo>
                  <a:lnTo>
                    <a:pt x="0" y="21779"/>
                  </a:lnTo>
                  <a:lnTo>
                    <a:pt x="7844" y="16490"/>
                  </a:lnTo>
                  <a:cubicBezTo>
                    <a:pt x="32949" y="5872"/>
                    <a:pt x="60550" y="0"/>
                    <a:pt x="89523" y="0"/>
                  </a:cubicBezTo>
                  <a:close/>
                </a:path>
              </a:pathLst>
            </a:custGeom>
            <a:solidFill>
              <a:schemeClr val="bg1">
                <a:alpha val="90000"/>
              </a:schemeClr>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solidFill>
                  <a:srgbClr val="2F2F2F"/>
                </a:solidFill>
              </a:endParaRPr>
            </a:p>
          </p:txBody>
        </p:sp>
        <p:sp>
          <p:nvSpPr>
            <p:cNvPr id="22" name="Title 1">
              <a:extLst>
                <a:ext uri="{FF2B5EF4-FFF2-40B4-BE49-F238E27FC236}">
                  <a16:creationId xmlns:a16="http://schemas.microsoft.com/office/drawing/2014/main" id="{5C0DB962-E08E-40B9-BEA7-77F3AD70A50F}"/>
                </a:ext>
              </a:extLst>
            </p:cNvPr>
            <p:cNvSpPr txBox="1">
              <a:spLocks/>
            </p:cNvSpPr>
            <p:nvPr/>
          </p:nvSpPr>
          <p:spPr>
            <a:xfrm>
              <a:off x="484307" y="2190915"/>
              <a:ext cx="5232614" cy="2031325"/>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spcBef>
                  <a:spcPct val="0"/>
                </a:spcBef>
                <a:spcAft>
                  <a:spcPts val="0"/>
                </a:spcAft>
                <a:buClrTx/>
                <a:buSzTx/>
                <a:buFontTx/>
                <a:buNone/>
                <a:tabLst/>
                <a:defRPr/>
              </a:pPr>
              <a:r>
                <a:rPr kumimoji="0" lang="en-US" sz="1400" b="0" i="0" u="none" strike="noStrike" kern="1200" cap="none" spc="0" normalizeH="0" baseline="0" noProof="0">
                  <a:ln>
                    <a:noFill/>
                  </a:ln>
                  <a:solidFill>
                    <a:srgbClr val="2F2F2F"/>
                  </a:solidFill>
                  <a:effectLst/>
                  <a:uLnTx/>
                  <a:uFillTx/>
                  <a:latin typeface="Segoe UI" panose="020B0502040204020203" pitchFamily="34" charset="0"/>
                  <a:cs typeface="Segoe UI" panose="020B0502040204020203" pitchFamily="34" charset="0"/>
                </a:rPr>
                <a:t>International Data Corporation (IDC) is the premier global provider of market intelligence, advisory services, and events for the information technology, telecommunications, and consumer technology markets.</a:t>
              </a:r>
            </a:p>
            <a:p>
              <a:pPr marL="0" marR="0" lvl="0" indent="0" algn="l" defTabSz="914400" rtl="0" eaLnBrk="1" fontAlgn="auto" latinLnBrk="0" hangingPunct="1">
                <a:spcBef>
                  <a:spcPct val="0"/>
                </a:spcBef>
                <a:spcAft>
                  <a:spcPts val="0"/>
                </a:spcAft>
                <a:buClrTx/>
                <a:buSzTx/>
                <a:buFontTx/>
                <a:buNone/>
                <a:tabLst/>
                <a:defRPr/>
              </a:pPr>
              <a:endParaRPr kumimoji="0" lang="en-US" sz="1400" b="0" i="0" u="none" strike="noStrike" kern="1200" cap="none" spc="0" normalizeH="0" baseline="0" noProof="0">
                <a:ln>
                  <a:noFill/>
                </a:ln>
                <a:solidFill>
                  <a:srgbClr val="2F2F2F"/>
                </a:solidFill>
                <a:effectLst/>
                <a:uLnTx/>
                <a:uFillTx/>
                <a:latin typeface="Segoe UI" panose="020B0502040204020203" pitchFamily="34" charset="0"/>
                <a:cs typeface="Segoe UI" panose="020B0502040204020203" pitchFamily="34" charset="0"/>
              </a:endParaRPr>
            </a:p>
            <a:p>
              <a:pPr marL="0" marR="0" lvl="0" indent="0" algn="l" defTabSz="914400" rtl="0" eaLnBrk="1" fontAlgn="auto" latinLnBrk="0" hangingPunct="1">
                <a:spcBef>
                  <a:spcPct val="0"/>
                </a:spcBef>
                <a:spcAft>
                  <a:spcPts val="0"/>
                </a:spcAft>
                <a:buClrTx/>
                <a:buSzTx/>
                <a:buFontTx/>
                <a:buNone/>
                <a:tabLst/>
                <a:defRPr/>
              </a:pPr>
              <a:r>
                <a:rPr kumimoji="0" lang="en-US" sz="1400" b="0" i="0" u="none" strike="noStrike" kern="1200" cap="none" spc="0" normalizeH="0" baseline="0" noProof="0">
                  <a:ln>
                    <a:noFill/>
                  </a:ln>
                  <a:solidFill>
                    <a:srgbClr val="2F2F2F"/>
                  </a:solidFill>
                  <a:effectLst/>
                  <a:uLnTx/>
                  <a:uFillTx/>
                  <a:latin typeface="Segoe UI" panose="020B0502040204020203" pitchFamily="34" charset="0"/>
                  <a:cs typeface="Segoe UI" panose="020B0502040204020203" pitchFamily="34" charset="0"/>
                </a:rPr>
                <a:t>For this Microsoft-commissioned study, IT decision makers participated in surveys and interviews as part of IDC’s Business Value analysis. These decision makers spanned 817 organizations, three continents, 20 private industry verticals, and two public sector verticals.</a:t>
              </a:r>
            </a:p>
          </p:txBody>
        </p:sp>
        <p:sp>
          <p:nvSpPr>
            <p:cNvPr id="8" name="TextBox 7">
              <a:extLst>
                <a:ext uri="{FF2B5EF4-FFF2-40B4-BE49-F238E27FC236}">
                  <a16:creationId xmlns:a16="http://schemas.microsoft.com/office/drawing/2014/main" id="{67F19DEA-94C7-4424-8AA0-EA09A043BE94}"/>
                </a:ext>
              </a:extLst>
            </p:cNvPr>
            <p:cNvSpPr txBox="1"/>
            <p:nvPr/>
          </p:nvSpPr>
          <p:spPr>
            <a:xfrm>
              <a:off x="450441" y="4361167"/>
              <a:ext cx="4713229" cy="305918"/>
            </a:xfrm>
            <a:prstGeom prst="rect">
              <a:avLst/>
            </a:prstGeom>
            <a:noFill/>
          </p:spPr>
          <p:txBody>
            <a:bodyPr wrap="square">
              <a:spAutoFit/>
            </a:bodyPr>
            <a:lstStyle/>
            <a:p>
              <a:pPr>
                <a:lnSpc>
                  <a:spcPct val="107000"/>
                </a:lnSpc>
                <a:spcAft>
                  <a:spcPts val="800"/>
                </a:spcAft>
              </a:pPr>
              <a:r>
                <a:rPr lang="en-US" sz="1400">
                  <a:solidFill>
                    <a:srgbClr val="0078D4"/>
                  </a:solidFill>
                  <a:latin typeface="+mj-lt"/>
                  <a:ea typeface="+mj-ea"/>
                  <a:cs typeface="Segoe UI Semibold" panose="020B0702040204020203" pitchFamily="34" charset="0"/>
                </a:rPr>
                <a:t>Read the study at </a:t>
              </a:r>
              <a:r>
                <a:rPr lang="en-US" sz="1400">
                  <a:solidFill>
                    <a:srgbClr val="0078D4"/>
                  </a:solidFill>
                  <a:latin typeface="+mj-lt"/>
                  <a:ea typeface="+mj-ea"/>
                  <a:cs typeface="Segoe UI Semibold" panose="020B0702040204020203" pitchFamily="34" charset="0"/>
                  <a:hlinkClick r:id="rId3">
                    <a:extLst>
                      <a:ext uri="{A12FA001-AC4F-418D-AE19-62706E023703}">
                        <ahyp:hlinkClr xmlns:ahyp="http://schemas.microsoft.com/office/drawing/2018/hyperlinkcolor" val="tx"/>
                      </a:ext>
                    </a:extLst>
                  </a:hlinkClick>
                </a:rPr>
                <a:t>www.aka.ms/SurfaceIDCWhitepaper</a:t>
              </a:r>
              <a:r>
                <a:rPr lang="en-US" sz="1400">
                  <a:solidFill>
                    <a:srgbClr val="0078D4"/>
                  </a:solidFill>
                  <a:latin typeface="+mj-lt"/>
                  <a:ea typeface="+mj-ea"/>
                  <a:cs typeface="Segoe UI Semibold" panose="020B0702040204020203" pitchFamily="34" charset="0"/>
                </a:rPr>
                <a:t> </a:t>
              </a:r>
            </a:p>
          </p:txBody>
        </p:sp>
      </p:grpSp>
    </p:spTree>
    <p:extLst>
      <p:ext uri="{BB962C8B-B14F-4D97-AF65-F5344CB8AC3E}">
        <p14:creationId xmlns:p14="http://schemas.microsoft.com/office/powerpoint/2010/main" val="191277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hidden="1">
            <a:extLst>
              <a:ext uri="{FF2B5EF4-FFF2-40B4-BE49-F238E27FC236}">
                <a16:creationId xmlns:a16="http://schemas.microsoft.com/office/drawing/2014/main" id="{61D31970-889D-43F1-A5CB-21775B4CDEDB}"/>
              </a:ext>
            </a:extLst>
          </p:cNvPr>
          <p:cNvGrpSpPr/>
          <p:nvPr/>
        </p:nvGrpSpPr>
        <p:grpSpPr>
          <a:xfrm>
            <a:off x="4283693" y="1619777"/>
            <a:ext cx="3624613" cy="3618446"/>
            <a:chOff x="4283693" y="1619777"/>
            <a:chExt cx="3624613" cy="3618446"/>
          </a:xfrm>
        </p:grpSpPr>
        <p:sp>
          <p:nvSpPr>
            <p:cNvPr id="14" name="Rectangle 13">
              <a:extLst>
                <a:ext uri="{FF2B5EF4-FFF2-40B4-BE49-F238E27FC236}">
                  <a16:creationId xmlns:a16="http://schemas.microsoft.com/office/drawing/2014/main" id="{8D0DC9F0-BFF2-4FB3-9B83-90B5FA0B7E2C}"/>
                </a:ext>
              </a:extLst>
            </p:cNvPr>
            <p:cNvSpPr/>
            <p:nvPr/>
          </p:nvSpPr>
          <p:spPr>
            <a:xfrm>
              <a:off x="4283693" y="1619777"/>
              <a:ext cx="1745100" cy="1745329"/>
            </a:xfrm>
            <a:prstGeom prst="rect">
              <a:avLst/>
            </a:prstGeom>
            <a:solidFill>
              <a:srgbClr val="2F2F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A95EE91A-0DB4-45B3-8DDB-811711A11FF4}"/>
                </a:ext>
              </a:extLst>
            </p:cNvPr>
            <p:cNvSpPr/>
            <p:nvPr/>
          </p:nvSpPr>
          <p:spPr>
            <a:xfrm>
              <a:off x="6163206" y="1619777"/>
              <a:ext cx="1745100" cy="1745329"/>
            </a:xfrm>
            <a:prstGeom prst="rect">
              <a:avLst/>
            </a:prstGeom>
            <a:solidFill>
              <a:srgbClr val="2F2F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18124803-5E08-4E85-88DA-9331C8383B87}"/>
                </a:ext>
              </a:extLst>
            </p:cNvPr>
            <p:cNvSpPr/>
            <p:nvPr/>
          </p:nvSpPr>
          <p:spPr>
            <a:xfrm>
              <a:off x="6163206" y="3492894"/>
              <a:ext cx="1745100" cy="1745329"/>
            </a:xfrm>
            <a:prstGeom prst="rect">
              <a:avLst/>
            </a:prstGeom>
            <a:solidFill>
              <a:srgbClr val="2F2F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B6686FEE-DCF7-42BD-BBCF-0A2F8D2B522E}"/>
                </a:ext>
              </a:extLst>
            </p:cNvPr>
            <p:cNvSpPr/>
            <p:nvPr/>
          </p:nvSpPr>
          <p:spPr>
            <a:xfrm>
              <a:off x="4283693" y="3492894"/>
              <a:ext cx="1745100" cy="1745329"/>
            </a:xfrm>
            <a:prstGeom prst="rect">
              <a:avLst/>
            </a:prstGeom>
            <a:solidFill>
              <a:srgbClr val="2F2F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9" name="Picture 8" descr="Graphical user interface, application&#10;&#10;Description automatically generated">
            <a:extLst>
              <a:ext uri="{FF2B5EF4-FFF2-40B4-BE49-F238E27FC236}">
                <a16:creationId xmlns:a16="http://schemas.microsoft.com/office/drawing/2014/main" id="{C987F8B7-31E1-4B44-9060-0F7424A461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0038" y="333609"/>
            <a:ext cx="2438051" cy="759912"/>
          </a:xfrm>
          <a:prstGeom prst="rect">
            <a:avLst/>
          </a:prstGeom>
        </p:spPr>
      </p:pic>
      <p:sp>
        <p:nvSpPr>
          <p:cNvPr id="23" name="TextBox 22">
            <a:extLst>
              <a:ext uri="{FF2B5EF4-FFF2-40B4-BE49-F238E27FC236}">
                <a16:creationId xmlns:a16="http://schemas.microsoft.com/office/drawing/2014/main" id="{D6B225A2-12AD-44FA-A5FD-BF9EA8182F57}"/>
              </a:ext>
            </a:extLst>
          </p:cNvPr>
          <p:cNvSpPr txBox="1"/>
          <p:nvPr/>
        </p:nvSpPr>
        <p:spPr>
          <a:xfrm>
            <a:off x="2523756" y="5319117"/>
            <a:ext cx="7277100" cy="1538883"/>
          </a:xfrm>
          <a:prstGeom prst="rect">
            <a:avLst/>
          </a:prstGeom>
          <a:noFill/>
        </p:spPr>
        <p:txBody>
          <a:bodyPr wrap="square" rtlCol="0">
            <a:spAutoFit/>
          </a:bodyPr>
          <a:lstStyle/>
          <a:p>
            <a:pPr algn="ctr"/>
            <a:r>
              <a:rPr lang="en-CA" sz="1400" dirty="0">
                <a:solidFill>
                  <a:srgbClr val="2F2F2F"/>
                </a:solidFill>
                <a:latin typeface="Segoe UI Semibold" panose="020B0702040204020203" pitchFamily="34" charset="0"/>
                <a:cs typeface="Segoe UI Semibold" panose="020B0702040204020203" pitchFamily="34" charset="0"/>
              </a:rPr>
              <a:t>Thank you!</a:t>
            </a:r>
          </a:p>
          <a:p>
            <a:pPr algn="ctr"/>
            <a:endParaRPr lang="en-CA" sz="1400" dirty="0">
              <a:solidFill>
                <a:srgbClr val="2F2F2F"/>
              </a:solidFill>
              <a:latin typeface="Segoe UI Semibold" panose="020B0702040204020203" pitchFamily="34" charset="0"/>
              <a:cs typeface="Segoe UI Semibold" panose="020B0702040204020203" pitchFamily="34" charset="0"/>
            </a:endParaRPr>
          </a:p>
          <a:p>
            <a:pPr algn="ctr"/>
            <a:r>
              <a:rPr lang="en-CA" sz="1400" dirty="0">
                <a:solidFill>
                  <a:srgbClr val="2F2F2F"/>
                </a:solidFill>
                <a:latin typeface="Segoe UI Semibold" panose="020B0702040204020203" pitchFamily="34" charset="0"/>
                <a:cs typeface="Segoe UI Semibold" panose="020B0702040204020203" pitchFamily="34" charset="0"/>
              </a:rPr>
              <a:t>If you have any questions, please feel free to reach out to our team.</a:t>
            </a:r>
          </a:p>
          <a:p>
            <a:pPr algn="ctr"/>
            <a:endParaRPr lang="en-CA" sz="1400" dirty="0">
              <a:solidFill>
                <a:srgbClr val="2F2F2F"/>
              </a:solidFill>
              <a:latin typeface="Segoe UI Semibold" panose="020B0702040204020203" pitchFamily="34" charset="0"/>
              <a:cs typeface="Segoe UI Semibold" panose="020B0702040204020203" pitchFamily="34" charset="0"/>
            </a:endParaRPr>
          </a:p>
          <a:p>
            <a:pPr algn="ctr"/>
            <a:r>
              <a:rPr lang="en-CA" sz="1400" dirty="0">
                <a:solidFill>
                  <a:srgbClr val="2F2F2F"/>
                </a:solidFill>
                <a:latin typeface="Segoe UI Semibold" panose="020B0702040204020203" pitchFamily="34" charset="0"/>
                <a:cs typeface="Segoe UI Semibold" panose="020B0702040204020203" pitchFamily="34" charset="0"/>
              </a:rPr>
              <a:t>[Contact email] </a:t>
            </a:r>
          </a:p>
          <a:p>
            <a:pPr algn="ctr"/>
            <a:endParaRPr lang="en-CA" sz="2400" dirty="0">
              <a:solidFill>
                <a:srgbClr val="2F2F2F"/>
              </a:solidFill>
              <a:latin typeface="Segoe UI Semibold" panose="020B0702040204020203" pitchFamily="34" charset="0"/>
              <a:cs typeface="Segoe UI Semibold" panose="020B0702040204020203" pitchFamily="34" charset="0"/>
            </a:endParaRPr>
          </a:p>
        </p:txBody>
      </p:sp>
      <p:pic>
        <p:nvPicPr>
          <p:cNvPr id="19" name="Picture 18">
            <a:extLst>
              <a:ext uri="{FF2B5EF4-FFF2-40B4-BE49-F238E27FC236}">
                <a16:creationId xmlns:a16="http://schemas.microsoft.com/office/drawing/2014/main" id="{60CCE8B3-3413-412D-8708-F6C9FC3F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545"/>
          <a:stretch/>
        </p:blipFill>
        <p:spPr>
          <a:xfrm>
            <a:off x="4283693" y="3188655"/>
            <a:ext cx="1746000" cy="1746000"/>
          </a:xfrm>
          <a:prstGeom prst="rect">
            <a:avLst/>
          </a:prstGeom>
        </p:spPr>
      </p:pic>
      <p:pic>
        <p:nvPicPr>
          <p:cNvPr id="21" name="Picture 20">
            <a:extLst>
              <a:ext uri="{FF2B5EF4-FFF2-40B4-BE49-F238E27FC236}">
                <a16:creationId xmlns:a16="http://schemas.microsoft.com/office/drawing/2014/main" id="{0A4C7BE9-9004-4D38-BEDE-DF73EC11E3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510"/>
          <a:stretch/>
        </p:blipFill>
        <p:spPr>
          <a:xfrm>
            <a:off x="4283693" y="1316209"/>
            <a:ext cx="1746000" cy="1746000"/>
          </a:xfrm>
          <a:prstGeom prst="rect">
            <a:avLst/>
          </a:prstGeom>
        </p:spPr>
      </p:pic>
      <p:pic>
        <p:nvPicPr>
          <p:cNvPr id="24" name="Picture 23">
            <a:extLst>
              <a:ext uri="{FF2B5EF4-FFF2-40B4-BE49-F238E27FC236}">
                <a16:creationId xmlns:a16="http://schemas.microsoft.com/office/drawing/2014/main" id="{54D6D3D4-7B40-4CA8-906A-E7F1C291529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162306" y="3188655"/>
            <a:ext cx="1746000" cy="1746000"/>
          </a:xfrm>
          <a:prstGeom prst="rect">
            <a:avLst/>
          </a:prstGeom>
        </p:spPr>
      </p:pic>
      <p:pic>
        <p:nvPicPr>
          <p:cNvPr id="25" name="Picture 24">
            <a:extLst>
              <a:ext uri="{FF2B5EF4-FFF2-40B4-BE49-F238E27FC236}">
                <a16:creationId xmlns:a16="http://schemas.microsoft.com/office/drawing/2014/main" id="{3D7CA5D4-53E1-4E0F-A6FC-F36860C6B67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162306" y="1315538"/>
            <a:ext cx="1746000" cy="1746000"/>
          </a:xfrm>
          <a:prstGeom prst="rect">
            <a:avLst/>
          </a:prstGeom>
        </p:spPr>
      </p:pic>
      <p:sp>
        <p:nvSpPr>
          <p:cNvPr id="2" name="Rectangle 1">
            <a:extLst>
              <a:ext uri="{FF2B5EF4-FFF2-40B4-BE49-F238E27FC236}">
                <a16:creationId xmlns:a16="http://schemas.microsoft.com/office/drawing/2014/main" id="{499B418B-33E1-4CD9-576D-8B25EFFA2A49}"/>
              </a:ext>
            </a:extLst>
          </p:cNvPr>
          <p:cNvSpPr/>
          <p:nvPr/>
        </p:nvSpPr>
        <p:spPr>
          <a:xfrm>
            <a:off x="9955021" y="578834"/>
            <a:ext cx="1936941" cy="26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Partner Logo FPO</a:t>
            </a:r>
          </a:p>
        </p:txBody>
      </p:sp>
    </p:spTree>
    <p:extLst>
      <p:ext uri="{BB962C8B-B14F-4D97-AF65-F5344CB8AC3E}">
        <p14:creationId xmlns:p14="http://schemas.microsoft.com/office/powerpoint/2010/main" val="4217171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17F27A-6062-47CF-A19E-22B5328020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79109" y="2641037"/>
            <a:ext cx="3412854" cy="4216963"/>
          </a:xfrm>
          <a:prstGeom prst="rect">
            <a:avLst/>
          </a:prstGeom>
        </p:spPr>
      </p:pic>
      <p:sp>
        <p:nvSpPr>
          <p:cNvPr id="28" name="Title 1">
            <a:extLst>
              <a:ext uri="{FF2B5EF4-FFF2-40B4-BE49-F238E27FC236}">
                <a16:creationId xmlns:a16="http://schemas.microsoft.com/office/drawing/2014/main" id="{96F04207-4A5C-43C5-8A4C-5AC4E1EFA46B}"/>
              </a:ext>
            </a:extLst>
          </p:cNvPr>
          <p:cNvSpPr txBox="1">
            <a:spLocks/>
          </p:cNvSpPr>
          <p:nvPr/>
        </p:nvSpPr>
        <p:spPr>
          <a:xfrm>
            <a:off x="459842" y="492898"/>
            <a:ext cx="2784803" cy="1421928"/>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a:solidFill>
                  <a:srgbClr val="2F2F2F"/>
                </a:solidFill>
                <a:latin typeface="Segoe UI Semibold" panose="020B0702040204020203" pitchFamily="34" charset="0"/>
                <a:cs typeface="Segoe UI Semibold" panose="020B0702040204020203" pitchFamily="34" charset="0"/>
              </a:rPr>
              <a:t>Your device decisions drive value</a:t>
            </a:r>
          </a:p>
        </p:txBody>
      </p:sp>
      <p:pic>
        <p:nvPicPr>
          <p:cNvPr id="7" name="Picture 6">
            <a:extLst>
              <a:ext uri="{FF2B5EF4-FFF2-40B4-BE49-F238E27FC236}">
                <a16:creationId xmlns:a16="http://schemas.microsoft.com/office/drawing/2014/main" id="{81291B2C-9F66-466D-890D-CDBAEDCD07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82639" y="0"/>
            <a:ext cx="3412800" cy="4216962"/>
          </a:xfrm>
          <a:prstGeom prst="rect">
            <a:avLst/>
          </a:prstGeom>
        </p:spPr>
      </p:pic>
      <p:sp>
        <p:nvSpPr>
          <p:cNvPr id="58" name="TextBox 57">
            <a:extLst>
              <a:ext uri="{FF2B5EF4-FFF2-40B4-BE49-F238E27FC236}">
                <a16:creationId xmlns:a16="http://schemas.microsoft.com/office/drawing/2014/main" id="{617B606C-7FE4-4DE9-A854-F51A45E720C1}"/>
              </a:ext>
            </a:extLst>
          </p:cNvPr>
          <p:cNvSpPr txBox="1"/>
          <p:nvPr/>
        </p:nvSpPr>
        <p:spPr>
          <a:xfrm>
            <a:off x="8368520" y="507978"/>
            <a:ext cx="3272618" cy="1703800"/>
          </a:xfrm>
          <a:prstGeom prst="rect">
            <a:avLst/>
          </a:prstGeom>
          <a:noFill/>
        </p:spPr>
        <p:txBody>
          <a:bodyPr wrap="square">
            <a:spAutoFit/>
          </a:bodyPr>
          <a:lstStyle/>
          <a:p>
            <a:pPr>
              <a:lnSpc>
                <a:spcPct val="107000"/>
              </a:lnSpc>
              <a:spcAft>
                <a:spcPts val="800"/>
              </a:spcAft>
            </a:pPr>
            <a:r>
              <a:rPr lang="en-US" sz="1200">
                <a:solidFill>
                  <a:srgbClr val="2F2F2F"/>
                </a:solidFill>
                <a:ea typeface="+mj-ea"/>
                <a:cs typeface="Segoe UI Semibold" panose="020B0702040204020203" pitchFamily="34" charset="0"/>
              </a:rPr>
              <a:t>Between direct savings, IT efficiency, and employee experience, Surface with Microsoft 365 doesn’t just provide savings compared with other devices. It creates new value by enabling up to $9,036 in additional benefits over three years.</a:t>
            </a:r>
            <a:r>
              <a:rPr lang="en-US" sz="1200" baseline="30000">
                <a:solidFill>
                  <a:srgbClr val="2F2F2F"/>
                </a:solidFill>
                <a:ea typeface="+mj-ea"/>
                <a:cs typeface="Segoe UI Semibold" panose="020B0702040204020203" pitchFamily="34" charset="0"/>
              </a:rPr>
              <a:t>1</a:t>
            </a:r>
          </a:p>
          <a:p>
            <a:r>
              <a:rPr lang="en-US" sz="1050">
                <a:solidFill>
                  <a:srgbClr val="0078D4"/>
                </a:solidFill>
                <a:latin typeface="+mj-lt"/>
                <a:ea typeface="+mj-ea"/>
                <a:cs typeface="Segoe UI Semibold" panose="020B0702040204020203" pitchFamily="34" charset="0"/>
              </a:rPr>
              <a:t>Read the study at </a:t>
            </a:r>
            <a:r>
              <a:rPr lang="en-US" sz="1050">
                <a:solidFill>
                  <a:srgbClr val="0078D4"/>
                </a:solidFill>
                <a:latin typeface="+mj-lt"/>
                <a:ea typeface="+mj-ea"/>
                <a:cs typeface="Segoe UI Semibold" panose="020B0702040204020203" pitchFamily="34" charset="0"/>
                <a:hlinkClick r:id="rId5">
                  <a:extLst>
                    <a:ext uri="{A12FA001-AC4F-418D-AE19-62706E023703}">
                      <ahyp:hlinkClr xmlns:ahyp="http://schemas.microsoft.com/office/drawing/2018/hyperlinkcolor" val="tx"/>
                    </a:ext>
                  </a:extLst>
                </a:hlinkClick>
              </a:rPr>
              <a:t>www.aka.ms/SurfaceIDCWhitepaper</a:t>
            </a:r>
            <a:endParaRPr lang="en-US" sz="1050">
              <a:solidFill>
                <a:srgbClr val="0078D4"/>
              </a:solidFill>
              <a:latin typeface="+mj-lt"/>
              <a:ea typeface="+mj-ea"/>
              <a:cs typeface="Segoe UI Semibold" panose="020B0702040204020203" pitchFamily="34" charset="0"/>
            </a:endParaRPr>
          </a:p>
        </p:txBody>
      </p:sp>
      <p:sp>
        <p:nvSpPr>
          <p:cNvPr id="23" name="Title 1">
            <a:extLst>
              <a:ext uri="{FF2B5EF4-FFF2-40B4-BE49-F238E27FC236}">
                <a16:creationId xmlns:a16="http://schemas.microsoft.com/office/drawing/2014/main" id="{3B6EB790-26D7-431F-858E-6389A137E4A7}"/>
              </a:ext>
            </a:extLst>
          </p:cNvPr>
          <p:cNvSpPr txBox="1">
            <a:spLocks/>
          </p:cNvSpPr>
          <p:nvPr/>
        </p:nvSpPr>
        <p:spPr>
          <a:xfrm>
            <a:off x="470600" y="2521059"/>
            <a:ext cx="3228370" cy="1384995"/>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200">
                <a:solidFill>
                  <a:srgbClr val="2F2F2F"/>
                </a:solidFill>
                <a:latin typeface="+mn-lt"/>
                <a:cs typeface="Segoe UI Semibold" panose="020B0702040204020203" pitchFamily="34" charset="0"/>
              </a:rPr>
              <a:t>Outfitting your employees with the right tools for the job has never been more critical. IT teams are looking for ways to increase security, manage devices in the evolving hybrid workplace, and deliver powerful experiences that increase productivity for employees.</a:t>
            </a:r>
          </a:p>
        </p:txBody>
      </p:sp>
      <p:sp>
        <p:nvSpPr>
          <p:cNvPr id="20" name="Title 1">
            <a:extLst>
              <a:ext uri="{FF2B5EF4-FFF2-40B4-BE49-F238E27FC236}">
                <a16:creationId xmlns:a16="http://schemas.microsoft.com/office/drawing/2014/main" id="{C54D58F8-56C3-41C5-B35B-3BA3E3E94313}"/>
              </a:ext>
            </a:extLst>
          </p:cNvPr>
          <p:cNvSpPr txBox="1">
            <a:spLocks/>
          </p:cNvSpPr>
          <p:nvPr/>
        </p:nvSpPr>
        <p:spPr>
          <a:xfrm>
            <a:off x="4308852" y="4722177"/>
            <a:ext cx="3228370" cy="1200329"/>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200">
                <a:solidFill>
                  <a:srgbClr val="2F2F2F"/>
                </a:solidFill>
                <a:latin typeface="+mn-lt"/>
                <a:cs typeface="Segoe UI Semibold" panose="020B0702040204020203" pitchFamily="34" charset="0"/>
              </a:rPr>
              <a:t>To justify the hardware and software expense that comes along with those benefits, recent research from IDC demonstrates that when leaders choose Surface and Microsoft 365, the return on investment is greater than the sum of their cost.</a:t>
            </a:r>
          </a:p>
        </p:txBody>
      </p:sp>
      <p:sp>
        <p:nvSpPr>
          <p:cNvPr id="8" name="Title 1">
            <a:extLst>
              <a:ext uri="{FF2B5EF4-FFF2-40B4-BE49-F238E27FC236}">
                <a16:creationId xmlns:a16="http://schemas.microsoft.com/office/drawing/2014/main" id="{66701B70-EC43-4F64-8A29-45FA5B5DA8D0}"/>
              </a:ext>
            </a:extLst>
          </p:cNvPr>
          <p:cNvSpPr txBox="1">
            <a:spLocks/>
          </p:cNvSpPr>
          <p:nvPr/>
        </p:nvSpPr>
        <p:spPr>
          <a:xfrm>
            <a:off x="459842" y="5702107"/>
            <a:ext cx="3045903" cy="923330"/>
          </a:xfrm>
          <a:prstGeom prst="rect">
            <a:avLst/>
          </a:prstGeom>
        </p:spPr>
        <p:txBody>
          <a:bodyPr vert="horz" wrap="square" lIns="91440" tIns="45720" rIns="91440" bIns="45720" rtlCol="0" anchor="b"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CA" sz="600" b="0" i="0" u="none" strike="noStrike" baseline="30000">
                <a:solidFill>
                  <a:srgbClr val="000000"/>
                </a:solidFill>
                <a:effectLst/>
                <a:latin typeface="Segoe UI" panose="020B0502040204020203" pitchFamily="34" charset="0"/>
              </a:rPr>
              <a:t>1</a:t>
            </a:r>
            <a:r>
              <a:rPr lang="en-US" sz="600">
                <a:solidFill>
                  <a:srgbClr val="000000"/>
                </a:solidFill>
                <a:latin typeface="Segoe UI" panose="020B0502040204020203" pitchFamily="34" charset="0"/>
              </a:rPr>
              <a:t>A Business Value White Paper, commissioned by Microsoft September 2022 | Doc. #US49453722</a:t>
            </a:r>
            <a:endParaRPr lang="en-CA" sz="600">
              <a:solidFill>
                <a:srgbClr val="000000"/>
              </a:solidFill>
              <a:latin typeface="Segoe UI" panose="020B0502040204020203" pitchFamily="34" charset="0"/>
            </a:endParaRPr>
          </a:p>
          <a:p>
            <a:pPr algn="l">
              <a:defRPr/>
            </a:pPr>
            <a:endParaRPr lang="en-CA" sz="600" b="0" i="0" u="none" strike="noStrike">
              <a:solidFill>
                <a:srgbClr val="000000"/>
              </a:solidFill>
              <a:effectLst/>
              <a:latin typeface="Segoe UI" panose="020B0502040204020203" pitchFamily="34" charset="0"/>
            </a:endParaRPr>
          </a:p>
          <a:p>
            <a:pPr algn="l">
              <a:defRPr/>
            </a:pP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IDC Research Study conducted from surveys and interviews between December 2021 – February 2022. All respondents were IT decision-makers at large organizations (250-5000+ employees) representing organizations from the United States, Australia, India, Spain, France, United Kingdom, New Zealand, and Germany. Cost &amp; Savings findings based on average cost and time estimates provided directly by respondents; actual costs and savings may vary based on your specific Device Mix and deployment</a:t>
            </a:r>
          </a:p>
          <a:p>
            <a:pPr algn="l">
              <a:defRPr/>
            </a:pPr>
            <a:r>
              <a:rPr lang="en-US" sz="600" b="0" i="0">
                <a:solidFill>
                  <a:srgbClr val="000000"/>
                </a:solidFill>
                <a:effectLst/>
                <a:latin typeface="Segoe UI" panose="020B0502040204020203" pitchFamily="34" charset="0"/>
              </a:rPr>
              <a:t>For the detailed </a:t>
            </a:r>
            <a:r>
              <a:rPr lang="en-US" sz="600">
                <a:solidFill>
                  <a:srgbClr val="000000"/>
                </a:solidFill>
                <a:latin typeface="Segoe UI" panose="020B0502040204020203" pitchFamily="34" charset="0"/>
              </a:rPr>
              <a:t>study</a:t>
            </a:r>
            <a:r>
              <a:rPr lang="en-US" sz="600" b="0" i="0">
                <a:solidFill>
                  <a:srgbClr val="000000"/>
                </a:solidFill>
                <a:effectLst/>
                <a:latin typeface="Segoe UI" panose="020B0502040204020203" pitchFamily="34" charset="0"/>
              </a:rPr>
              <a:t>, </a:t>
            </a:r>
            <a:r>
              <a:rPr lang="en-US" sz="600">
                <a:latin typeface="Segoe UI" panose="020B0502040204020203" pitchFamily="34" charset="0"/>
                <a:cs typeface="Segoe UI" panose="020B0502040204020203" pitchFamily="34" charset="0"/>
              </a:rPr>
              <a:t>click </a:t>
            </a:r>
            <a:r>
              <a:rPr lang="en-US" sz="600">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here</a:t>
            </a:r>
            <a:r>
              <a:rPr lang="en-US" sz="60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2914692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FEEBC09-C716-4417-8602-E9064C2C62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959027" cy="6858000"/>
          </a:xfrm>
          <a:prstGeom prst="rect">
            <a:avLst/>
          </a:prstGeom>
        </p:spPr>
      </p:pic>
      <p:sp>
        <p:nvSpPr>
          <p:cNvPr id="4" name="Title 1">
            <a:extLst>
              <a:ext uri="{FF2B5EF4-FFF2-40B4-BE49-F238E27FC236}">
                <a16:creationId xmlns:a16="http://schemas.microsoft.com/office/drawing/2014/main" id="{3DF79127-0C6E-4BD5-92BA-90F34649CC9E}"/>
              </a:ext>
            </a:extLst>
          </p:cNvPr>
          <p:cNvSpPr txBox="1">
            <a:spLocks/>
          </p:cNvSpPr>
          <p:nvPr/>
        </p:nvSpPr>
        <p:spPr>
          <a:xfrm>
            <a:off x="4459691" y="527733"/>
            <a:ext cx="3229200" cy="1255728"/>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spcBef>
                <a:spcPct val="0"/>
              </a:spcBef>
              <a:spcAft>
                <a:spcPts val="0"/>
              </a:spcAft>
              <a:buClrTx/>
              <a:buSzTx/>
              <a:buFontTx/>
              <a:buNone/>
              <a:tabLst/>
              <a:defRPr/>
            </a:pPr>
            <a:r>
              <a:rPr lang="en-US" sz="1400">
                <a:solidFill>
                  <a:srgbClr val="2F2F2F"/>
                </a:solidFill>
                <a:latin typeface="Segoe UI Semibold" panose="020B0702040204020203" pitchFamily="34" charset="0"/>
                <a:cs typeface="Segoe UI Semibold" panose="020B0702040204020203" pitchFamily="34" charset="0"/>
              </a:rPr>
              <a:t>Surface devices </a:t>
            </a:r>
            <a:r>
              <a:rPr kumimoji="0" lang="en-US" sz="1400" b="0" i="0" u="none" strike="noStrike" kern="1200" cap="none" spc="0" normalizeH="0" baseline="0" noProof="0">
                <a:ln>
                  <a:noFill/>
                </a:ln>
                <a:solidFill>
                  <a:srgbClr val="2F2F2F"/>
                </a:solidFill>
                <a:effectLst/>
                <a:uLnTx/>
                <a:uFillTx/>
                <a:latin typeface="Segoe UI" panose="020B0502040204020203" pitchFamily="34" charset="0"/>
                <a:cs typeface="Segoe UI" panose="020B0502040204020203" pitchFamily="34" charset="0"/>
              </a:rPr>
              <a:t>unlock new possibilities for employees to get everyday work done faster so they can focus on the bigger picture. They also empower IT to find new time and cost savings to advance digital innovation.</a:t>
            </a:r>
          </a:p>
        </p:txBody>
      </p:sp>
      <p:sp>
        <p:nvSpPr>
          <p:cNvPr id="14" name="TextBox 13">
            <a:extLst>
              <a:ext uri="{FF2B5EF4-FFF2-40B4-BE49-F238E27FC236}">
                <a16:creationId xmlns:a16="http://schemas.microsoft.com/office/drawing/2014/main" id="{F3977142-9E26-45B2-A27A-107F71E3F785}"/>
              </a:ext>
            </a:extLst>
          </p:cNvPr>
          <p:cNvSpPr txBox="1"/>
          <p:nvPr/>
        </p:nvSpPr>
        <p:spPr>
          <a:xfrm>
            <a:off x="4459691" y="5614716"/>
            <a:ext cx="3272618" cy="425309"/>
          </a:xfrm>
          <a:prstGeom prst="rect">
            <a:avLst/>
          </a:prstGeom>
          <a:noFill/>
        </p:spPr>
        <p:txBody>
          <a:bodyPr wrap="square">
            <a:spAutoFit/>
          </a:bodyPr>
          <a:lstStyle/>
          <a:p>
            <a:pPr>
              <a:lnSpc>
                <a:spcPct val="107000"/>
              </a:lnSpc>
              <a:spcAft>
                <a:spcPts val="800"/>
              </a:spcAft>
            </a:pPr>
            <a:r>
              <a:rPr lang="en-US" sz="1050">
                <a:solidFill>
                  <a:srgbClr val="0078D4"/>
                </a:solidFill>
                <a:latin typeface="+mj-lt"/>
                <a:ea typeface="+mj-ea"/>
                <a:cs typeface="Segoe UI Semibold" panose="020B0702040204020203" pitchFamily="34" charset="0"/>
              </a:rPr>
              <a:t>Read the study at </a:t>
            </a:r>
            <a:r>
              <a:rPr lang="en-US" sz="1050">
                <a:solidFill>
                  <a:srgbClr val="0078D4"/>
                </a:solidFill>
                <a:latin typeface="+mj-lt"/>
                <a:ea typeface="+mj-ea"/>
                <a:cs typeface="Segoe UI Semibold" panose="020B0702040204020203" pitchFamily="34" charset="0"/>
                <a:hlinkClick r:id="rId4">
                  <a:extLst>
                    <a:ext uri="{A12FA001-AC4F-418D-AE19-62706E023703}">
                      <ahyp:hlinkClr xmlns:ahyp="http://schemas.microsoft.com/office/drawing/2018/hyperlinkcolor" val="tx"/>
                    </a:ext>
                  </a:extLst>
                </a:hlinkClick>
              </a:rPr>
              <a:t>www.aka.ms/SurfaceIDCWhitepaper</a:t>
            </a:r>
            <a:r>
              <a:rPr lang="en-US" sz="1050">
                <a:solidFill>
                  <a:srgbClr val="0078D4"/>
                </a:solidFill>
                <a:latin typeface="+mj-lt"/>
                <a:ea typeface="+mj-ea"/>
                <a:cs typeface="Segoe UI Semibold" panose="020B0702040204020203" pitchFamily="34" charset="0"/>
              </a:rPr>
              <a:t> </a:t>
            </a:r>
          </a:p>
        </p:txBody>
      </p:sp>
      <p:pic>
        <p:nvPicPr>
          <p:cNvPr id="17" name="Picture 16">
            <a:extLst>
              <a:ext uri="{FF2B5EF4-FFF2-40B4-BE49-F238E27FC236}">
                <a16:creationId xmlns:a16="http://schemas.microsoft.com/office/drawing/2014/main" id="{6DCA4BFF-3FEF-4C88-B0EC-2361E6EE0E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32973" y="0"/>
            <a:ext cx="3959027" cy="6858000"/>
          </a:xfrm>
          <a:prstGeom prst="rect">
            <a:avLst/>
          </a:prstGeom>
        </p:spPr>
      </p:pic>
      <p:grpSp>
        <p:nvGrpSpPr>
          <p:cNvPr id="2" name="Group 1">
            <a:extLst>
              <a:ext uri="{FF2B5EF4-FFF2-40B4-BE49-F238E27FC236}">
                <a16:creationId xmlns:a16="http://schemas.microsoft.com/office/drawing/2014/main" id="{5624CD05-B71D-444A-86CC-3755A6506413}"/>
              </a:ext>
            </a:extLst>
          </p:cNvPr>
          <p:cNvGrpSpPr/>
          <p:nvPr/>
        </p:nvGrpSpPr>
        <p:grpSpPr>
          <a:xfrm>
            <a:off x="4556279" y="2111102"/>
            <a:ext cx="3049273" cy="840230"/>
            <a:chOff x="4556279" y="2111102"/>
            <a:chExt cx="3049273" cy="840230"/>
          </a:xfrm>
        </p:grpSpPr>
        <p:sp>
          <p:nvSpPr>
            <p:cNvPr id="20" name="Title 1">
              <a:extLst>
                <a:ext uri="{FF2B5EF4-FFF2-40B4-BE49-F238E27FC236}">
                  <a16:creationId xmlns:a16="http://schemas.microsoft.com/office/drawing/2014/main" id="{4F16AEF4-34B8-4688-A8AF-902266961B2D}"/>
                </a:ext>
              </a:extLst>
            </p:cNvPr>
            <p:cNvSpPr txBox="1">
              <a:spLocks/>
            </p:cNvSpPr>
            <p:nvPr/>
          </p:nvSpPr>
          <p:spPr>
            <a:xfrm>
              <a:off x="4977552" y="2111102"/>
              <a:ext cx="2628000" cy="840230"/>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spcBef>
                  <a:spcPct val="0"/>
                </a:spcBef>
                <a:spcAft>
                  <a:spcPts val="0"/>
                </a:spcAft>
                <a:buClrTx/>
                <a:buSzTx/>
                <a:buFontTx/>
                <a:buNone/>
                <a:tabLst/>
                <a:defRPr/>
              </a:pPr>
              <a:r>
                <a:rPr kumimoji="0" lang="en-US" sz="1200" b="0" i="0" u="none" strike="noStrike" kern="1200" cap="none" spc="0" normalizeH="0" baseline="0" noProof="0">
                  <a:ln>
                    <a:noFill/>
                  </a:ln>
                  <a:solidFill>
                    <a:srgbClr val="2F2F2F"/>
                  </a:solidFill>
                  <a:effectLst/>
                  <a:uLnTx/>
                  <a:uFillTx/>
                  <a:cs typeface="Segoe UI" panose="020B0502040204020203" pitchFamily="34" charset="0"/>
                </a:rPr>
                <a:t>Employee Experience</a:t>
              </a:r>
            </a:p>
            <a:p>
              <a:pPr marL="0" marR="0" lvl="0" indent="0" algn="l" defTabSz="914400" rtl="0" eaLnBrk="1" fontAlgn="auto" latinLnBrk="0" hangingPunct="1">
                <a:spcBef>
                  <a:spcPct val="0"/>
                </a:spcBef>
                <a:spcAft>
                  <a:spcPts val="0"/>
                </a:spcAft>
                <a:buClrTx/>
                <a:buSzTx/>
                <a:buFontTx/>
                <a:buNone/>
                <a:tabLst/>
                <a:defRPr/>
              </a:pPr>
              <a:endParaRPr kumimoji="0" lang="en-US" sz="1050" b="0" i="0" u="none" strike="noStrike" kern="1200" cap="none" spc="0" normalizeH="0" baseline="0" noProof="0">
                <a:ln>
                  <a:noFill/>
                </a:ln>
                <a:solidFill>
                  <a:srgbClr val="2F2F2F"/>
                </a:solidFill>
                <a:effectLst/>
                <a:uLnTx/>
                <a:uFillTx/>
                <a:latin typeface="+mn-lt"/>
                <a:cs typeface="Segoe UI" panose="020B0502040204020203" pitchFamily="34" charset="0"/>
              </a:endParaRPr>
            </a:p>
            <a:p>
              <a:pPr marL="0" marR="0" lvl="0" indent="0" algn="l" defTabSz="914400" rtl="0" eaLnBrk="1" fontAlgn="auto" latinLnBrk="0" hangingPunct="1">
                <a:spcBef>
                  <a:spcPct val="0"/>
                </a:spcBef>
                <a:spcAft>
                  <a:spcPts val="0"/>
                </a:spcAft>
                <a:buClrTx/>
                <a:buSzTx/>
                <a:buFontTx/>
                <a:buNone/>
                <a:tabLst/>
                <a:defRPr/>
              </a:pPr>
              <a:r>
                <a:rPr kumimoji="0" lang="en-US" sz="1050" b="0" i="0" u="none" strike="noStrike" kern="1200" cap="none" spc="0" normalizeH="0" baseline="0" noProof="0">
                  <a:ln>
                    <a:noFill/>
                  </a:ln>
                  <a:solidFill>
                    <a:srgbClr val="2F2F2F"/>
                  </a:solidFill>
                  <a:effectLst/>
                  <a:uLnTx/>
                  <a:uFillTx/>
                  <a:latin typeface="+mn-lt"/>
                  <a:cs typeface="Segoe UI" panose="020B0502040204020203" pitchFamily="34" charset="0"/>
                </a:rPr>
                <a:t>Productive devices make employees feel valued and engaged so they can achieve their best.</a:t>
              </a:r>
            </a:p>
          </p:txBody>
        </p:sp>
        <p:sp>
          <p:nvSpPr>
            <p:cNvPr id="15" name="people_12" title="Icon of three people">
              <a:extLst>
                <a:ext uri="{FF2B5EF4-FFF2-40B4-BE49-F238E27FC236}">
                  <a16:creationId xmlns:a16="http://schemas.microsoft.com/office/drawing/2014/main" id="{E36DBE32-AD17-474B-B8DE-8AE758B27527}"/>
                </a:ext>
              </a:extLst>
            </p:cNvPr>
            <p:cNvSpPr>
              <a:spLocks noChangeAspect="1" noEditPoints="1"/>
            </p:cNvSpPr>
            <p:nvPr/>
          </p:nvSpPr>
          <p:spPr bwMode="auto">
            <a:xfrm>
              <a:off x="4556279" y="2175522"/>
              <a:ext cx="288000" cy="245715"/>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12700"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a:extLst>
              <a:ext uri="{FF2B5EF4-FFF2-40B4-BE49-F238E27FC236}">
                <a16:creationId xmlns:a16="http://schemas.microsoft.com/office/drawing/2014/main" id="{2CD9495C-A694-4669-A665-BC7149231680}"/>
              </a:ext>
            </a:extLst>
          </p:cNvPr>
          <p:cNvGrpSpPr/>
          <p:nvPr/>
        </p:nvGrpSpPr>
        <p:grpSpPr>
          <a:xfrm>
            <a:off x="4556279" y="3278973"/>
            <a:ext cx="3049273" cy="840230"/>
            <a:chOff x="4556279" y="3278973"/>
            <a:chExt cx="3049273" cy="840230"/>
          </a:xfrm>
        </p:grpSpPr>
        <p:sp>
          <p:nvSpPr>
            <p:cNvPr id="21" name="Title 1">
              <a:extLst>
                <a:ext uri="{FF2B5EF4-FFF2-40B4-BE49-F238E27FC236}">
                  <a16:creationId xmlns:a16="http://schemas.microsoft.com/office/drawing/2014/main" id="{19E34469-05CE-4F5A-8869-C6920381C605}"/>
                </a:ext>
              </a:extLst>
            </p:cNvPr>
            <p:cNvSpPr txBox="1">
              <a:spLocks/>
            </p:cNvSpPr>
            <p:nvPr/>
          </p:nvSpPr>
          <p:spPr>
            <a:xfrm>
              <a:off x="4977552" y="3278973"/>
              <a:ext cx="2628000" cy="840230"/>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spcBef>
                  <a:spcPct val="0"/>
                </a:spcBef>
                <a:spcAft>
                  <a:spcPts val="0"/>
                </a:spcAft>
                <a:buClrTx/>
                <a:buSzTx/>
                <a:buFontTx/>
                <a:buNone/>
                <a:tabLst/>
                <a:defRPr/>
              </a:pPr>
              <a:r>
                <a:rPr kumimoji="0" lang="en-US" sz="1200" b="0" i="0" u="none" strike="noStrike" kern="1200" cap="none" spc="0" normalizeH="0" baseline="0" noProof="0">
                  <a:ln>
                    <a:noFill/>
                  </a:ln>
                  <a:solidFill>
                    <a:srgbClr val="2F2F2F"/>
                  </a:solidFill>
                  <a:effectLst/>
                  <a:uLnTx/>
                  <a:uFillTx/>
                  <a:cs typeface="Segoe UI" panose="020B0502040204020203" pitchFamily="34" charset="0"/>
                </a:rPr>
                <a:t>Direct </a:t>
              </a:r>
              <a:r>
                <a:rPr lang="en-US" sz="1200">
                  <a:solidFill>
                    <a:srgbClr val="2F2F2F"/>
                  </a:solidFill>
                  <a:cs typeface="Segoe UI" panose="020B0502040204020203" pitchFamily="34" charset="0"/>
                </a:rPr>
                <a:t>S</a:t>
              </a:r>
              <a:r>
                <a:rPr kumimoji="0" lang="en-US" sz="1200" b="0" i="0" u="none" strike="noStrike" kern="1200" cap="none" spc="0" normalizeH="0" baseline="0" noProof="0" err="1">
                  <a:ln>
                    <a:noFill/>
                  </a:ln>
                  <a:solidFill>
                    <a:srgbClr val="2F2F2F"/>
                  </a:solidFill>
                  <a:effectLst/>
                  <a:uLnTx/>
                  <a:uFillTx/>
                  <a:cs typeface="Segoe UI" panose="020B0502040204020203" pitchFamily="34" charset="0"/>
                </a:rPr>
                <a:t>avings</a:t>
              </a:r>
              <a:endParaRPr kumimoji="0" lang="en-US" sz="1200" b="0" i="0" u="none" strike="noStrike" kern="1200" cap="none" spc="0" normalizeH="0" baseline="0" noProof="0">
                <a:ln>
                  <a:noFill/>
                </a:ln>
                <a:solidFill>
                  <a:srgbClr val="2F2F2F"/>
                </a:solidFill>
                <a:effectLst/>
                <a:uLnTx/>
                <a:uFillTx/>
                <a:latin typeface="+mn-lt"/>
                <a:cs typeface="Segoe UI" panose="020B0502040204020203" pitchFamily="34" charset="0"/>
              </a:endParaRPr>
            </a:p>
            <a:p>
              <a:pPr marL="0" marR="0" lvl="0" indent="0" algn="l" defTabSz="914400" rtl="0" eaLnBrk="1" fontAlgn="auto" latinLnBrk="0" hangingPunct="1">
                <a:spcBef>
                  <a:spcPct val="0"/>
                </a:spcBef>
                <a:spcAft>
                  <a:spcPts val="0"/>
                </a:spcAft>
                <a:buClrTx/>
                <a:buSzTx/>
                <a:buFontTx/>
                <a:buNone/>
                <a:tabLst/>
                <a:defRPr/>
              </a:pPr>
              <a:endParaRPr kumimoji="0" lang="en-US" sz="1050" b="0" i="0" u="none" strike="noStrike" kern="1200" cap="none" spc="0" normalizeH="0" baseline="0" noProof="0">
                <a:ln>
                  <a:noFill/>
                </a:ln>
                <a:solidFill>
                  <a:srgbClr val="2F2F2F"/>
                </a:solidFill>
                <a:effectLst/>
                <a:uLnTx/>
                <a:uFillTx/>
                <a:latin typeface="+mn-lt"/>
                <a:cs typeface="Segoe UI" panose="020B0502040204020203" pitchFamily="34" charset="0"/>
              </a:endParaRPr>
            </a:p>
            <a:p>
              <a:pPr marL="0" marR="0" lvl="0" indent="0" algn="l" defTabSz="914400" rtl="0" eaLnBrk="1" fontAlgn="auto" latinLnBrk="0" hangingPunct="1">
                <a:spcBef>
                  <a:spcPct val="0"/>
                </a:spcBef>
                <a:spcAft>
                  <a:spcPts val="0"/>
                </a:spcAft>
                <a:buClrTx/>
                <a:buSzTx/>
                <a:buFontTx/>
                <a:buNone/>
                <a:tabLst/>
                <a:defRPr/>
              </a:pPr>
              <a:r>
                <a:rPr kumimoji="0" lang="en-US" sz="1050" b="0" i="0" u="none" strike="noStrike" kern="1200" cap="none" spc="0" normalizeH="0" baseline="0" noProof="0">
                  <a:ln>
                    <a:noFill/>
                  </a:ln>
                  <a:solidFill>
                    <a:srgbClr val="2F2F2F"/>
                  </a:solidFill>
                  <a:effectLst/>
                  <a:uLnTx/>
                  <a:uFillTx/>
                  <a:latin typeface="+mn-lt"/>
                  <a:cs typeface="Segoe UI" panose="020B0502040204020203" pitchFamily="34" charset="0"/>
                </a:rPr>
                <a:t>Consolidate hardware with versatile devices, reduce spending on peripherals, and decrease operational costs.</a:t>
              </a:r>
            </a:p>
          </p:txBody>
        </p:sp>
        <p:sp>
          <p:nvSpPr>
            <p:cNvPr id="18" name="money_2" title="Icon of a dollar sign with an arrow around it pointing clockwise">
              <a:extLst>
                <a:ext uri="{FF2B5EF4-FFF2-40B4-BE49-F238E27FC236}">
                  <a16:creationId xmlns:a16="http://schemas.microsoft.com/office/drawing/2014/main" id="{795E20BD-C9A3-43EC-98E3-99F900A3D354}"/>
                </a:ext>
              </a:extLst>
            </p:cNvPr>
            <p:cNvSpPr>
              <a:spLocks noChangeAspect="1" noEditPoints="1"/>
            </p:cNvSpPr>
            <p:nvPr/>
          </p:nvSpPr>
          <p:spPr bwMode="auto">
            <a:xfrm>
              <a:off x="4556279" y="3314808"/>
              <a:ext cx="288000" cy="303662"/>
            </a:xfrm>
            <a:custGeom>
              <a:avLst/>
              <a:gdLst>
                <a:gd name="T0" fmla="*/ 307 w 307"/>
                <a:gd name="T1" fmla="*/ 163 h 326"/>
                <a:gd name="T2" fmla="*/ 282 w 307"/>
                <a:gd name="T3" fmla="*/ 244 h 326"/>
                <a:gd name="T4" fmla="*/ 82 w 307"/>
                <a:gd name="T5" fmla="*/ 281 h 326"/>
                <a:gd name="T6" fmla="*/ 45 w 307"/>
                <a:gd name="T7" fmla="*/ 82 h 326"/>
                <a:gd name="T8" fmla="*/ 245 w 307"/>
                <a:gd name="T9" fmla="*/ 45 h 326"/>
                <a:gd name="T10" fmla="*/ 297 w 307"/>
                <a:gd name="T11" fmla="*/ 110 h 326"/>
                <a:gd name="T12" fmla="*/ 257 w 307"/>
                <a:gd name="T13" fmla="*/ 99 h 326"/>
                <a:gd name="T14" fmla="*/ 297 w 307"/>
                <a:gd name="T15" fmla="*/ 109 h 326"/>
                <a:gd name="T16" fmla="*/ 307 w 307"/>
                <a:gd name="T17" fmla="*/ 70 h 326"/>
                <a:gd name="T18" fmla="*/ 126 w 307"/>
                <a:gd name="T19" fmla="*/ 199 h 326"/>
                <a:gd name="T20" fmla="*/ 182 w 307"/>
                <a:gd name="T21" fmla="*/ 199 h 326"/>
                <a:gd name="T22" fmla="*/ 202 w 307"/>
                <a:gd name="T23" fmla="*/ 179 h 326"/>
                <a:gd name="T24" fmla="*/ 182 w 307"/>
                <a:gd name="T25" fmla="*/ 158 h 326"/>
                <a:gd name="T26" fmla="*/ 147 w 307"/>
                <a:gd name="T27" fmla="*/ 158 h 326"/>
                <a:gd name="T28" fmla="*/ 126 w 307"/>
                <a:gd name="T29" fmla="*/ 137 h 326"/>
                <a:gd name="T30" fmla="*/ 147 w 307"/>
                <a:gd name="T31" fmla="*/ 117 h 326"/>
                <a:gd name="T32" fmla="*/ 201 w 307"/>
                <a:gd name="T33" fmla="*/ 117 h 326"/>
                <a:gd name="T34" fmla="*/ 164 w 307"/>
                <a:gd name="T35" fmla="*/ 88 h 326"/>
                <a:gd name="T36" fmla="*/ 164 w 307"/>
                <a:gd name="T37" fmla="*/ 2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7" h="326">
                  <a:moveTo>
                    <a:pt x="307" y="163"/>
                  </a:moveTo>
                  <a:cubicBezTo>
                    <a:pt x="307" y="191"/>
                    <a:pt x="299" y="219"/>
                    <a:pt x="282" y="244"/>
                  </a:cubicBezTo>
                  <a:cubicBezTo>
                    <a:pt x="237" y="310"/>
                    <a:pt x="148" y="326"/>
                    <a:pt x="82" y="281"/>
                  </a:cubicBezTo>
                  <a:cubicBezTo>
                    <a:pt x="17" y="236"/>
                    <a:pt x="0" y="147"/>
                    <a:pt x="45" y="82"/>
                  </a:cubicBezTo>
                  <a:cubicBezTo>
                    <a:pt x="90" y="16"/>
                    <a:pt x="179" y="0"/>
                    <a:pt x="245" y="45"/>
                  </a:cubicBezTo>
                  <a:cubicBezTo>
                    <a:pt x="269" y="61"/>
                    <a:pt x="287" y="84"/>
                    <a:pt x="297" y="110"/>
                  </a:cubicBezTo>
                  <a:moveTo>
                    <a:pt x="257" y="99"/>
                  </a:moveTo>
                  <a:cubicBezTo>
                    <a:pt x="297" y="109"/>
                    <a:pt x="297" y="109"/>
                    <a:pt x="297" y="109"/>
                  </a:cubicBezTo>
                  <a:cubicBezTo>
                    <a:pt x="307" y="70"/>
                    <a:pt x="307" y="70"/>
                    <a:pt x="307" y="70"/>
                  </a:cubicBezTo>
                  <a:moveTo>
                    <a:pt x="126" y="199"/>
                  </a:moveTo>
                  <a:cubicBezTo>
                    <a:pt x="182" y="199"/>
                    <a:pt x="182" y="199"/>
                    <a:pt x="182" y="199"/>
                  </a:cubicBezTo>
                  <a:cubicBezTo>
                    <a:pt x="193" y="199"/>
                    <a:pt x="202" y="190"/>
                    <a:pt x="202" y="179"/>
                  </a:cubicBezTo>
                  <a:cubicBezTo>
                    <a:pt x="202" y="168"/>
                    <a:pt x="193" y="158"/>
                    <a:pt x="182" y="158"/>
                  </a:cubicBezTo>
                  <a:cubicBezTo>
                    <a:pt x="147" y="158"/>
                    <a:pt x="147" y="158"/>
                    <a:pt x="147" y="158"/>
                  </a:cubicBezTo>
                  <a:cubicBezTo>
                    <a:pt x="136" y="158"/>
                    <a:pt x="126" y="148"/>
                    <a:pt x="126" y="137"/>
                  </a:cubicBezTo>
                  <a:cubicBezTo>
                    <a:pt x="126" y="126"/>
                    <a:pt x="136" y="117"/>
                    <a:pt x="147" y="117"/>
                  </a:cubicBezTo>
                  <a:cubicBezTo>
                    <a:pt x="201" y="117"/>
                    <a:pt x="201" y="117"/>
                    <a:pt x="201" y="117"/>
                  </a:cubicBezTo>
                  <a:moveTo>
                    <a:pt x="164" y="88"/>
                  </a:moveTo>
                  <a:cubicBezTo>
                    <a:pt x="164" y="226"/>
                    <a:pt x="164" y="226"/>
                    <a:pt x="164" y="226"/>
                  </a:cubicBezTo>
                </a:path>
              </a:pathLst>
            </a:custGeom>
            <a:noFill/>
            <a:ln w="12700"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4">
            <a:extLst>
              <a:ext uri="{FF2B5EF4-FFF2-40B4-BE49-F238E27FC236}">
                <a16:creationId xmlns:a16="http://schemas.microsoft.com/office/drawing/2014/main" id="{016A14B3-A76C-401F-A8CB-6F6DAE7DAE20}"/>
              </a:ext>
            </a:extLst>
          </p:cNvPr>
          <p:cNvGrpSpPr/>
          <p:nvPr/>
        </p:nvGrpSpPr>
        <p:grpSpPr>
          <a:xfrm>
            <a:off x="4556279" y="4446844"/>
            <a:ext cx="3049273" cy="840230"/>
            <a:chOff x="4556279" y="4446844"/>
            <a:chExt cx="3049273" cy="840230"/>
          </a:xfrm>
        </p:grpSpPr>
        <p:sp>
          <p:nvSpPr>
            <p:cNvPr id="22" name="Title 1">
              <a:extLst>
                <a:ext uri="{FF2B5EF4-FFF2-40B4-BE49-F238E27FC236}">
                  <a16:creationId xmlns:a16="http://schemas.microsoft.com/office/drawing/2014/main" id="{0C391606-E1EC-44FE-A322-DD4254C3666D}"/>
                </a:ext>
              </a:extLst>
            </p:cNvPr>
            <p:cNvSpPr txBox="1">
              <a:spLocks/>
            </p:cNvSpPr>
            <p:nvPr/>
          </p:nvSpPr>
          <p:spPr>
            <a:xfrm>
              <a:off x="4977552" y="4446844"/>
              <a:ext cx="2628000" cy="840230"/>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spcBef>
                  <a:spcPct val="0"/>
                </a:spcBef>
                <a:spcAft>
                  <a:spcPts val="0"/>
                </a:spcAft>
                <a:buClrTx/>
                <a:buSzTx/>
                <a:buFontTx/>
                <a:buNone/>
                <a:tabLst/>
                <a:defRPr/>
              </a:pPr>
              <a:r>
                <a:rPr kumimoji="0" lang="en-US" sz="1200" b="0" i="0" u="none" strike="noStrike" kern="1200" cap="none" spc="0" normalizeH="0" baseline="0" noProof="0">
                  <a:ln>
                    <a:noFill/>
                  </a:ln>
                  <a:solidFill>
                    <a:srgbClr val="2F2F2F"/>
                  </a:solidFill>
                  <a:effectLst/>
                  <a:uLnTx/>
                  <a:uFillTx/>
                  <a:cs typeface="Segoe UI" panose="020B0502040204020203" pitchFamily="34" charset="0"/>
                </a:rPr>
                <a:t>IT Efficiency</a:t>
              </a:r>
              <a:endParaRPr kumimoji="0" lang="en-US" sz="1200" b="0" i="0" u="none" strike="noStrike" kern="1200" cap="none" spc="0" normalizeH="0" baseline="0" noProof="0">
                <a:ln>
                  <a:noFill/>
                </a:ln>
                <a:solidFill>
                  <a:srgbClr val="2F2F2F"/>
                </a:solidFill>
                <a:effectLst/>
                <a:uLnTx/>
                <a:uFillTx/>
                <a:latin typeface="+mn-lt"/>
                <a:cs typeface="Segoe UI" panose="020B0502040204020203" pitchFamily="34" charset="0"/>
              </a:endParaRPr>
            </a:p>
            <a:p>
              <a:pPr marL="0" marR="0" lvl="0" indent="0" algn="l" defTabSz="914400" rtl="0" eaLnBrk="1" fontAlgn="auto" latinLnBrk="0" hangingPunct="1">
                <a:spcBef>
                  <a:spcPct val="0"/>
                </a:spcBef>
                <a:spcAft>
                  <a:spcPts val="0"/>
                </a:spcAft>
                <a:buClrTx/>
                <a:buSzTx/>
                <a:buFontTx/>
                <a:buNone/>
                <a:tabLst/>
                <a:defRPr/>
              </a:pPr>
              <a:endParaRPr kumimoji="0" lang="en-US" sz="1050" b="0" i="0" u="none" strike="noStrike" kern="1200" cap="none" spc="0" normalizeH="0" baseline="0" noProof="0">
                <a:ln>
                  <a:noFill/>
                </a:ln>
                <a:solidFill>
                  <a:srgbClr val="2F2F2F"/>
                </a:solidFill>
                <a:effectLst/>
                <a:uLnTx/>
                <a:uFillTx/>
                <a:latin typeface="+mn-lt"/>
                <a:cs typeface="Segoe UI" panose="020B0502040204020203" pitchFamily="34" charset="0"/>
              </a:endParaRPr>
            </a:p>
            <a:p>
              <a:pPr marL="0" marR="0" lvl="0" indent="0" algn="l" defTabSz="914400" rtl="0" eaLnBrk="1" fontAlgn="auto" latinLnBrk="0" hangingPunct="1">
                <a:spcBef>
                  <a:spcPct val="0"/>
                </a:spcBef>
                <a:spcAft>
                  <a:spcPts val="0"/>
                </a:spcAft>
                <a:buClrTx/>
                <a:buSzTx/>
                <a:buFontTx/>
                <a:buNone/>
                <a:tabLst/>
                <a:defRPr/>
              </a:pPr>
              <a:r>
                <a:rPr kumimoji="0" lang="en-US" sz="1050" b="0" i="0" u="none" strike="noStrike" kern="1200" cap="none" spc="0" normalizeH="0" baseline="0" noProof="0">
                  <a:ln>
                    <a:noFill/>
                  </a:ln>
                  <a:solidFill>
                    <a:srgbClr val="2F2F2F"/>
                  </a:solidFill>
                  <a:effectLst/>
                  <a:uLnTx/>
                  <a:uFillTx/>
                  <a:latin typeface="+mn-lt"/>
                  <a:cs typeface="Segoe UI" panose="020B0502040204020203" pitchFamily="34" charset="0"/>
                </a:rPr>
                <a:t>Devices optimized for Microsoft experiences require less IT staff time to deploy, manage, support, and secure.</a:t>
              </a:r>
            </a:p>
          </p:txBody>
        </p:sp>
        <p:sp>
          <p:nvSpPr>
            <p:cNvPr id="19" name="Devices3_EA6C" title="Icon of a cellphone in front of a monitor">
              <a:extLst>
                <a:ext uri="{FF2B5EF4-FFF2-40B4-BE49-F238E27FC236}">
                  <a16:creationId xmlns:a16="http://schemas.microsoft.com/office/drawing/2014/main" id="{578F6CEB-A895-48FB-872D-11F22EE6A56A}"/>
                </a:ext>
              </a:extLst>
            </p:cNvPr>
            <p:cNvSpPr>
              <a:spLocks noChangeAspect="1" noEditPoints="1"/>
            </p:cNvSpPr>
            <p:nvPr/>
          </p:nvSpPr>
          <p:spPr bwMode="auto">
            <a:xfrm>
              <a:off x="4556279" y="4522605"/>
              <a:ext cx="288000" cy="199521"/>
            </a:xfrm>
            <a:custGeom>
              <a:avLst/>
              <a:gdLst>
                <a:gd name="T0" fmla="*/ 1320 w 5719"/>
                <a:gd name="T1" fmla="*/ 3962 h 3962"/>
                <a:gd name="T2" fmla="*/ 0 w 5719"/>
                <a:gd name="T3" fmla="*/ 3962 h 3962"/>
                <a:gd name="T4" fmla="*/ 0 w 5719"/>
                <a:gd name="T5" fmla="*/ 1761 h 3962"/>
                <a:gd name="T6" fmla="*/ 1320 w 5719"/>
                <a:gd name="T7" fmla="*/ 1761 h 3962"/>
                <a:gd name="T8" fmla="*/ 1320 w 5719"/>
                <a:gd name="T9" fmla="*/ 3962 h 3962"/>
                <a:gd name="T10" fmla="*/ 1320 w 5719"/>
                <a:gd name="T11" fmla="*/ 3081 h 3962"/>
                <a:gd name="T12" fmla="*/ 5719 w 5719"/>
                <a:gd name="T13" fmla="*/ 3081 h 3962"/>
                <a:gd name="T14" fmla="*/ 5719 w 5719"/>
                <a:gd name="T15" fmla="*/ 0 h 3962"/>
                <a:gd name="T16" fmla="*/ 440 w 5719"/>
                <a:gd name="T17" fmla="*/ 0 h 3962"/>
                <a:gd name="T18" fmla="*/ 440 w 5719"/>
                <a:gd name="T19" fmla="*/ 1761 h 3962"/>
                <a:gd name="T20" fmla="*/ 3080 w 5719"/>
                <a:gd name="T21" fmla="*/ 3962 h 3962"/>
                <a:gd name="T22" fmla="*/ 3080 w 5719"/>
                <a:gd name="T23" fmla="*/ 3081 h 3962"/>
                <a:gd name="T24" fmla="*/ 4180 w 5719"/>
                <a:gd name="T25" fmla="*/ 3962 h 3962"/>
                <a:gd name="T26" fmla="*/ 1980 w 5719"/>
                <a:gd name="T27" fmla="*/ 3962 h 3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9" h="3962">
                  <a:moveTo>
                    <a:pt x="1320" y="3962"/>
                  </a:moveTo>
                  <a:lnTo>
                    <a:pt x="0" y="3962"/>
                  </a:lnTo>
                  <a:lnTo>
                    <a:pt x="0" y="1761"/>
                  </a:lnTo>
                  <a:lnTo>
                    <a:pt x="1320" y="1761"/>
                  </a:lnTo>
                  <a:lnTo>
                    <a:pt x="1320" y="3962"/>
                  </a:lnTo>
                  <a:moveTo>
                    <a:pt x="1320" y="3081"/>
                  </a:moveTo>
                  <a:lnTo>
                    <a:pt x="5719" y="3081"/>
                  </a:lnTo>
                  <a:lnTo>
                    <a:pt x="5719" y="0"/>
                  </a:lnTo>
                  <a:lnTo>
                    <a:pt x="440" y="0"/>
                  </a:lnTo>
                  <a:lnTo>
                    <a:pt x="440" y="1761"/>
                  </a:lnTo>
                  <a:moveTo>
                    <a:pt x="3080" y="3962"/>
                  </a:moveTo>
                  <a:lnTo>
                    <a:pt x="3080" y="3081"/>
                  </a:lnTo>
                  <a:moveTo>
                    <a:pt x="4180" y="3962"/>
                  </a:moveTo>
                  <a:lnTo>
                    <a:pt x="1980" y="3962"/>
                  </a:lnTo>
                </a:path>
              </a:pathLst>
            </a:custGeom>
            <a:noFill/>
            <a:ln w="12700"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2" name="Picture 11">
            <a:extLst>
              <a:ext uri="{FF2B5EF4-FFF2-40B4-BE49-F238E27FC236}">
                <a16:creationId xmlns:a16="http://schemas.microsoft.com/office/drawing/2014/main" id="{2DC539C3-C9D7-430F-9D5E-896A0DE2462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479109" y="8989231"/>
            <a:ext cx="3412854" cy="3632763"/>
          </a:xfrm>
          <a:prstGeom prst="rect">
            <a:avLst/>
          </a:prstGeom>
        </p:spPr>
      </p:pic>
      <p:pic>
        <p:nvPicPr>
          <p:cNvPr id="13" name="Picture 12">
            <a:extLst>
              <a:ext uri="{FF2B5EF4-FFF2-40B4-BE49-F238E27FC236}">
                <a16:creationId xmlns:a16="http://schemas.microsoft.com/office/drawing/2014/main" id="{C26D9D93-0B60-45A8-A930-0E9B6D10ECA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36"/>
          <a:stretch/>
        </p:blipFill>
        <p:spPr>
          <a:xfrm>
            <a:off x="4382639" y="-5274136"/>
            <a:ext cx="3412800" cy="4216962"/>
          </a:xfrm>
          <a:prstGeom prst="rect">
            <a:avLst/>
          </a:prstGeom>
        </p:spPr>
      </p:pic>
    </p:spTree>
    <p:extLst>
      <p:ext uri="{BB962C8B-B14F-4D97-AF65-F5344CB8AC3E}">
        <p14:creationId xmlns:p14="http://schemas.microsoft.com/office/powerpoint/2010/main" val="834794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7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1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290F64-969B-4F9E-8F42-D6AC53BA906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479109" y="3225237"/>
            <a:ext cx="3412854" cy="3632763"/>
          </a:xfrm>
          <a:prstGeom prst="rect">
            <a:avLst/>
          </a:prstGeom>
        </p:spPr>
      </p:pic>
      <p:sp>
        <p:nvSpPr>
          <p:cNvPr id="16" name="Title 1">
            <a:extLst>
              <a:ext uri="{FF2B5EF4-FFF2-40B4-BE49-F238E27FC236}">
                <a16:creationId xmlns:a16="http://schemas.microsoft.com/office/drawing/2014/main" id="{55DE7C2B-7AB7-4576-94CA-FF5EC382683A}"/>
              </a:ext>
            </a:extLst>
          </p:cNvPr>
          <p:cNvSpPr txBox="1">
            <a:spLocks/>
          </p:cNvSpPr>
          <p:nvPr/>
        </p:nvSpPr>
        <p:spPr>
          <a:xfrm>
            <a:off x="459842" y="492898"/>
            <a:ext cx="3139279" cy="1865126"/>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a:solidFill>
                  <a:srgbClr val="2F2F2F"/>
                </a:solidFill>
                <a:latin typeface="Segoe UI Semibold" panose="020B0702040204020203" pitchFamily="34" charset="0"/>
                <a:cs typeface="Segoe UI Semibold" panose="020B0702040204020203" pitchFamily="34" charset="0"/>
              </a:rPr>
              <a:t>Evaluating the business case of Surface with Microsoft 365</a:t>
            </a:r>
          </a:p>
        </p:txBody>
      </p:sp>
      <p:pic>
        <p:nvPicPr>
          <p:cNvPr id="17" name="Picture 16">
            <a:extLst>
              <a:ext uri="{FF2B5EF4-FFF2-40B4-BE49-F238E27FC236}">
                <a16:creationId xmlns:a16="http://schemas.microsoft.com/office/drawing/2014/main" id="{9B314F9E-7433-481F-A1A5-8C6B4A0185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36"/>
          <a:stretch/>
        </p:blipFill>
        <p:spPr>
          <a:xfrm>
            <a:off x="4382639" y="0"/>
            <a:ext cx="3412800" cy="4216962"/>
          </a:xfrm>
          <a:prstGeom prst="rect">
            <a:avLst/>
          </a:prstGeom>
        </p:spPr>
      </p:pic>
      <p:sp>
        <p:nvSpPr>
          <p:cNvPr id="18" name="TextBox 17">
            <a:extLst>
              <a:ext uri="{FF2B5EF4-FFF2-40B4-BE49-F238E27FC236}">
                <a16:creationId xmlns:a16="http://schemas.microsoft.com/office/drawing/2014/main" id="{9636F585-C505-48F4-A190-624A77F0EEDB}"/>
              </a:ext>
            </a:extLst>
          </p:cNvPr>
          <p:cNvSpPr txBox="1"/>
          <p:nvPr/>
        </p:nvSpPr>
        <p:spPr>
          <a:xfrm>
            <a:off x="8368520" y="507978"/>
            <a:ext cx="3272618" cy="2341347"/>
          </a:xfrm>
          <a:prstGeom prst="rect">
            <a:avLst/>
          </a:prstGeom>
          <a:noFill/>
        </p:spPr>
        <p:txBody>
          <a:bodyPr wrap="square">
            <a:spAutoFit/>
          </a:bodyPr>
          <a:lstStyle/>
          <a:p>
            <a:pPr algn="l">
              <a:lnSpc>
                <a:spcPct val="100000"/>
              </a:lnSpc>
            </a:pPr>
            <a:r>
              <a:rPr lang="en-US" sz="1050">
                <a:solidFill>
                  <a:srgbClr val="2F2F2F"/>
                </a:solidFill>
                <a:latin typeface="+mj-lt"/>
                <a:ea typeface="+mj-ea"/>
                <a:cs typeface="Segoe UI Semibold" panose="020B0702040204020203" pitchFamily="34" charset="0"/>
              </a:rPr>
              <a:t>What research methods did IDC use?</a:t>
            </a:r>
          </a:p>
          <a:p>
            <a:pPr algn="l">
              <a:lnSpc>
                <a:spcPct val="100000"/>
              </a:lnSpc>
            </a:pPr>
            <a:endParaRPr lang="en-US" sz="1050">
              <a:solidFill>
                <a:srgbClr val="2F2F2F"/>
              </a:solidFill>
              <a:cs typeface="Segoe UI Semibold" panose="020B0702040204020203" pitchFamily="34" charset="0"/>
            </a:endParaRPr>
          </a:p>
          <a:p>
            <a:pPr marL="171450" indent="-171450" algn="l">
              <a:lnSpc>
                <a:spcPct val="100000"/>
              </a:lnSpc>
              <a:buFont typeface="Arial" panose="020B0604020202020204" pitchFamily="34" charset="0"/>
              <a:buChar char="•"/>
            </a:pPr>
            <a:r>
              <a:rPr lang="en-US" sz="1050">
                <a:solidFill>
                  <a:srgbClr val="2F2F2F"/>
                </a:solidFill>
                <a:latin typeface="+mn-lt"/>
                <a:cs typeface="Segoe UI Semibold" panose="020B0702040204020203" pitchFamily="34" charset="0"/>
              </a:rPr>
              <a:t>Long-form interviews with senior decision makers</a:t>
            </a:r>
          </a:p>
          <a:p>
            <a:pPr marL="171450" indent="-171450" algn="l">
              <a:lnSpc>
                <a:spcPct val="100000"/>
              </a:lnSpc>
              <a:buFont typeface="Arial" panose="020B0604020202020204" pitchFamily="34" charset="0"/>
              <a:buChar char="•"/>
            </a:pPr>
            <a:r>
              <a:rPr lang="en-US" sz="1050">
                <a:solidFill>
                  <a:srgbClr val="2F2F2F"/>
                </a:solidFill>
                <a:latin typeface="+mn-lt"/>
                <a:cs typeface="Segoe UI Semibold" panose="020B0702040204020203" pitchFamily="34" charset="0"/>
              </a:rPr>
              <a:t>Short-form surveys with decision makers from IT, line of business, and procurement</a:t>
            </a:r>
          </a:p>
          <a:p>
            <a:pPr marL="171450" indent="-171450" algn="l">
              <a:lnSpc>
                <a:spcPct val="100000"/>
              </a:lnSpc>
              <a:buFont typeface="Arial" panose="020B0604020202020204" pitchFamily="34" charset="0"/>
              <a:buChar char="•"/>
            </a:pPr>
            <a:r>
              <a:rPr lang="en-US" sz="1050">
                <a:solidFill>
                  <a:srgbClr val="2F2F2F"/>
                </a:solidFill>
                <a:latin typeface="+mn-lt"/>
                <a:cs typeface="Segoe UI Semibold" panose="020B0702040204020203" pitchFamily="34" charset="0"/>
              </a:rPr>
              <a:t>Comparing the costs and benefits of Surface vs. non-Surface devices</a:t>
            </a:r>
          </a:p>
          <a:p>
            <a:pPr marL="171450" indent="-171450" algn="l">
              <a:lnSpc>
                <a:spcPct val="100000"/>
              </a:lnSpc>
              <a:buFont typeface="Arial" panose="020B0604020202020204" pitchFamily="34" charset="0"/>
              <a:buChar char="•"/>
            </a:pPr>
            <a:r>
              <a:rPr lang="en-US" sz="1050">
                <a:solidFill>
                  <a:srgbClr val="2F2F2F"/>
                </a:solidFill>
                <a:latin typeface="+mn-lt"/>
                <a:cs typeface="Segoe UI Semibold" panose="020B0702040204020203" pitchFamily="34" charset="0"/>
              </a:rPr>
              <a:t>Two measures</a:t>
            </a:r>
          </a:p>
          <a:p>
            <a:pPr marL="538163" indent="-171450" algn="l">
              <a:lnSpc>
                <a:spcPct val="100000"/>
              </a:lnSpc>
              <a:buFont typeface="Arial" panose="020B0604020202020204" pitchFamily="34" charset="0"/>
              <a:buChar char="•"/>
            </a:pPr>
            <a:r>
              <a:rPr lang="en-US" sz="1050">
                <a:solidFill>
                  <a:srgbClr val="2F2F2F"/>
                </a:solidFill>
                <a:latin typeface="+mn-lt"/>
                <a:cs typeface="Segoe UI Semibold" panose="020B0702040204020203" pitchFamily="34" charset="0"/>
              </a:rPr>
              <a:t>Savings: Direct financial outcomes</a:t>
            </a:r>
          </a:p>
          <a:p>
            <a:pPr marL="538163" indent="-171450" algn="l">
              <a:lnSpc>
                <a:spcPct val="100000"/>
              </a:lnSpc>
              <a:buFont typeface="Arial" panose="020B0604020202020204" pitchFamily="34" charset="0"/>
              <a:buChar char="•"/>
            </a:pPr>
            <a:r>
              <a:rPr lang="en-US" sz="1050">
                <a:solidFill>
                  <a:srgbClr val="2F2F2F"/>
                </a:solidFill>
                <a:latin typeface="+mn-lt"/>
                <a:cs typeface="Segoe UI Semibold" panose="020B0702040204020203" pitchFamily="34" charset="0"/>
              </a:rPr>
              <a:t>Benefits: Qualitative or indirect impacts</a:t>
            </a:r>
            <a:endParaRPr lang="en-US" sz="1050">
              <a:solidFill>
                <a:srgbClr val="2F2F2F"/>
              </a:solidFill>
              <a:cs typeface="Segoe UI Semibold" panose="020B0702040204020203" pitchFamily="34" charset="0"/>
            </a:endParaRPr>
          </a:p>
          <a:p>
            <a:pPr>
              <a:lnSpc>
                <a:spcPct val="107000"/>
              </a:lnSpc>
              <a:spcAft>
                <a:spcPts val="800"/>
              </a:spcAft>
            </a:pPr>
            <a:endParaRPr lang="en-US" sz="1200">
              <a:solidFill>
                <a:srgbClr val="0078D4"/>
              </a:solidFill>
              <a:latin typeface="+mj-lt"/>
              <a:ea typeface="+mj-ea"/>
              <a:cs typeface="Segoe UI Semibold" panose="020B0702040204020203" pitchFamily="34" charset="0"/>
            </a:endParaRPr>
          </a:p>
          <a:p>
            <a:pPr>
              <a:lnSpc>
                <a:spcPct val="107000"/>
              </a:lnSpc>
              <a:spcAft>
                <a:spcPts val="800"/>
              </a:spcAft>
            </a:pPr>
            <a:r>
              <a:rPr lang="en-US" sz="1050">
                <a:solidFill>
                  <a:srgbClr val="0078D4"/>
                </a:solidFill>
                <a:latin typeface="+mj-lt"/>
                <a:ea typeface="+mj-ea"/>
                <a:cs typeface="Segoe UI Semibold" panose="020B0702040204020203" pitchFamily="34" charset="0"/>
              </a:rPr>
              <a:t>Read the study at </a:t>
            </a:r>
            <a:r>
              <a:rPr lang="en-US" sz="1050">
                <a:solidFill>
                  <a:srgbClr val="0078D4"/>
                </a:solidFill>
                <a:latin typeface="+mj-lt"/>
                <a:ea typeface="+mj-ea"/>
                <a:cs typeface="Segoe UI Semibold" panose="020B0702040204020203" pitchFamily="34" charset="0"/>
                <a:hlinkClick r:id="rId5">
                  <a:extLst>
                    <a:ext uri="{A12FA001-AC4F-418D-AE19-62706E023703}">
                      <ahyp:hlinkClr xmlns:ahyp="http://schemas.microsoft.com/office/drawing/2018/hyperlinkcolor" val="tx"/>
                    </a:ext>
                  </a:extLst>
                </a:hlinkClick>
              </a:rPr>
              <a:t>www.aka.ms/SurfaceIDCWhitepaper</a:t>
            </a:r>
            <a:r>
              <a:rPr lang="en-US" sz="1050">
                <a:solidFill>
                  <a:srgbClr val="0078D4"/>
                </a:solidFill>
                <a:latin typeface="+mj-lt"/>
                <a:ea typeface="+mj-ea"/>
                <a:cs typeface="Segoe UI Semibold" panose="020B0702040204020203" pitchFamily="34" charset="0"/>
              </a:rPr>
              <a:t> </a:t>
            </a:r>
          </a:p>
        </p:txBody>
      </p:sp>
      <p:sp>
        <p:nvSpPr>
          <p:cNvPr id="19" name="Title 1">
            <a:extLst>
              <a:ext uri="{FF2B5EF4-FFF2-40B4-BE49-F238E27FC236}">
                <a16:creationId xmlns:a16="http://schemas.microsoft.com/office/drawing/2014/main" id="{6DACC359-2178-4350-85D9-9289D761EB5E}"/>
              </a:ext>
            </a:extLst>
          </p:cNvPr>
          <p:cNvSpPr txBox="1">
            <a:spLocks/>
          </p:cNvSpPr>
          <p:nvPr/>
        </p:nvSpPr>
        <p:spPr>
          <a:xfrm>
            <a:off x="470600" y="2521059"/>
            <a:ext cx="3228370" cy="1438855"/>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050">
                <a:solidFill>
                  <a:srgbClr val="2F2F2F"/>
                </a:solidFill>
                <a:cs typeface="Segoe UI Semibold" panose="020B0702040204020203" pitchFamily="34" charset="0"/>
              </a:rPr>
              <a:t>What were we trying to learn?</a:t>
            </a:r>
          </a:p>
          <a:p>
            <a:pPr algn="l">
              <a:lnSpc>
                <a:spcPct val="100000"/>
              </a:lnSpc>
            </a:pPr>
            <a:endParaRPr lang="en-US" sz="1050">
              <a:solidFill>
                <a:srgbClr val="2F2F2F"/>
              </a:solidFill>
              <a:latin typeface="+mn-lt"/>
              <a:cs typeface="Segoe UI Semibold" panose="020B0702040204020203" pitchFamily="34" charset="0"/>
            </a:endParaRPr>
          </a:p>
          <a:p>
            <a:pPr algn="l">
              <a:lnSpc>
                <a:spcPct val="100000"/>
              </a:lnSpc>
            </a:pPr>
            <a:r>
              <a:rPr lang="en-US" sz="1050">
                <a:solidFill>
                  <a:srgbClr val="2F2F2F"/>
                </a:solidFill>
                <a:latin typeface="+mn-lt"/>
                <a:cs typeface="Segoe UI Semibold" panose="020B0702040204020203" pitchFamily="34" charset="0"/>
              </a:rPr>
              <a:t>In 2021, Microsoft commissioned an IDC study to understand the total cost of ownership of </a:t>
            </a:r>
          </a:p>
          <a:p>
            <a:pPr algn="l">
              <a:lnSpc>
                <a:spcPct val="100000"/>
              </a:lnSpc>
            </a:pPr>
            <a:r>
              <a:rPr lang="en-US" sz="1050">
                <a:solidFill>
                  <a:srgbClr val="2F2F2F"/>
                </a:solidFill>
                <a:latin typeface="+mn-lt"/>
                <a:cs typeface="Segoe UI Semibold" panose="020B0702040204020203" pitchFamily="34" charset="0"/>
              </a:rPr>
              <a:t>Microsoft Surface devices for enterprises.</a:t>
            </a:r>
            <a:r>
              <a:rPr lang="en-US" sz="1050" baseline="30000">
                <a:solidFill>
                  <a:srgbClr val="2F2F2F"/>
                </a:solidFill>
                <a:latin typeface="+mn-lt"/>
                <a:cs typeface="Segoe UI Semibold" panose="020B0702040204020203" pitchFamily="34" charset="0"/>
              </a:rPr>
              <a:t>1</a:t>
            </a:r>
            <a:r>
              <a:rPr lang="en-US" sz="1050">
                <a:solidFill>
                  <a:srgbClr val="2F2F2F"/>
                </a:solidFill>
                <a:latin typeface="+mn-lt"/>
                <a:cs typeface="Segoe UI Semibold" panose="020B0702040204020203" pitchFamily="34" charset="0"/>
              </a:rPr>
              <a:t> The research centered on one key metric: </a:t>
            </a:r>
            <a:r>
              <a:rPr lang="en-US" sz="1050">
                <a:solidFill>
                  <a:srgbClr val="2F2F2F"/>
                </a:solidFill>
                <a:cs typeface="Segoe UI Semibold" panose="020B0702040204020203" pitchFamily="34" charset="0"/>
              </a:rPr>
              <a:t>ROI over 3 years of device ownership</a:t>
            </a:r>
            <a:r>
              <a:rPr lang="en-US" sz="1050">
                <a:solidFill>
                  <a:srgbClr val="2F2F2F"/>
                </a:solidFill>
                <a:latin typeface="+mn-lt"/>
                <a:cs typeface="Segoe UI Semibold" panose="020B0702040204020203" pitchFamily="34" charset="0"/>
              </a:rPr>
              <a:t>.</a:t>
            </a:r>
            <a:r>
              <a:rPr lang="en-US" sz="1050" baseline="30000">
                <a:solidFill>
                  <a:srgbClr val="2F2F2F"/>
                </a:solidFill>
                <a:latin typeface="+mn-lt"/>
                <a:cs typeface="Segoe UI Semibold" panose="020B0702040204020203" pitchFamily="34" charset="0"/>
              </a:rPr>
              <a:t>1</a:t>
            </a:r>
          </a:p>
          <a:p>
            <a:pPr algn="l">
              <a:lnSpc>
                <a:spcPct val="100000"/>
              </a:lnSpc>
            </a:pPr>
            <a:endParaRPr lang="en-US" sz="1050" baseline="30000">
              <a:solidFill>
                <a:srgbClr val="2F2F2F"/>
              </a:solidFill>
              <a:latin typeface="+mn-lt"/>
              <a:cs typeface="Segoe UI Semibold" panose="020B0702040204020203" pitchFamily="34" charset="0"/>
            </a:endParaRPr>
          </a:p>
          <a:p>
            <a:pPr algn="l">
              <a:lnSpc>
                <a:spcPct val="100000"/>
              </a:lnSpc>
            </a:pPr>
            <a:endParaRPr lang="en-US" sz="1050" baseline="30000">
              <a:solidFill>
                <a:srgbClr val="2F2F2F"/>
              </a:solidFill>
              <a:latin typeface="+mn-lt"/>
              <a:cs typeface="Segoe UI Semibold" panose="020B0702040204020203" pitchFamily="34" charset="0"/>
            </a:endParaRPr>
          </a:p>
        </p:txBody>
      </p:sp>
      <p:sp>
        <p:nvSpPr>
          <p:cNvPr id="20" name="Title 1">
            <a:extLst>
              <a:ext uri="{FF2B5EF4-FFF2-40B4-BE49-F238E27FC236}">
                <a16:creationId xmlns:a16="http://schemas.microsoft.com/office/drawing/2014/main" id="{E5DA20A9-7E28-4EBC-9EC4-58E3810004E6}"/>
              </a:ext>
            </a:extLst>
          </p:cNvPr>
          <p:cNvSpPr txBox="1">
            <a:spLocks/>
          </p:cNvSpPr>
          <p:nvPr/>
        </p:nvSpPr>
        <p:spPr>
          <a:xfrm>
            <a:off x="4308851" y="4674332"/>
            <a:ext cx="3412799" cy="1223412"/>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050">
                <a:solidFill>
                  <a:srgbClr val="2F2F2F"/>
                </a:solidFill>
                <a:cs typeface="Segoe UI Semibold" panose="020B0702040204020203" pitchFamily="34" charset="0"/>
              </a:rPr>
              <a:t>What was the scope?</a:t>
            </a:r>
          </a:p>
          <a:p>
            <a:pPr algn="l">
              <a:lnSpc>
                <a:spcPct val="100000"/>
              </a:lnSpc>
            </a:pPr>
            <a:endParaRPr lang="en-US" sz="1050">
              <a:solidFill>
                <a:srgbClr val="2F2F2F"/>
              </a:solidFill>
              <a:cs typeface="Segoe UI Semibold" panose="020B0702040204020203" pitchFamily="34" charset="0"/>
            </a:endParaRPr>
          </a:p>
          <a:p>
            <a:pPr marL="171450" indent="-171450" algn="l">
              <a:lnSpc>
                <a:spcPct val="100000"/>
              </a:lnSpc>
              <a:buFont typeface="Arial" panose="020B0604020202020204" pitchFamily="34" charset="0"/>
              <a:buChar char="•"/>
            </a:pPr>
            <a:r>
              <a:rPr lang="en-US" sz="1050">
                <a:solidFill>
                  <a:srgbClr val="2F2F2F"/>
                </a:solidFill>
                <a:latin typeface="+mn-lt"/>
                <a:cs typeface="Segoe UI Semibold" panose="020B0702040204020203" pitchFamily="34" charset="0"/>
              </a:rPr>
              <a:t>17 in-depth enterprise customer reviews</a:t>
            </a:r>
          </a:p>
          <a:p>
            <a:pPr marL="171450" indent="-171450" algn="l">
              <a:lnSpc>
                <a:spcPct val="100000"/>
              </a:lnSpc>
              <a:buFont typeface="Arial" panose="020B0604020202020204" pitchFamily="34" charset="0"/>
              <a:buChar char="•"/>
            </a:pPr>
            <a:r>
              <a:rPr lang="en-US" sz="1050">
                <a:solidFill>
                  <a:srgbClr val="2F2F2F"/>
                </a:solidFill>
                <a:latin typeface="+mn-lt"/>
                <a:cs typeface="Segoe UI Semibold" panose="020B0702040204020203" pitchFamily="34" charset="0"/>
              </a:rPr>
              <a:t>700 short-form survey responses from Surface customers and 100 from non-customers</a:t>
            </a:r>
          </a:p>
          <a:p>
            <a:pPr marL="171450" indent="-171450" algn="l">
              <a:lnSpc>
                <a:spcPct val="100000"/>
              </a:lnSpc>
              <a:buFont typeface="Arial" panose="020B0604020202020204" pitchFamily="34" charset="0"/>
              <a:buChar char="•"/>
            </a:pPr>
            <a:r>
              <a:rPr lang="en-US" sz="1050">
                <a:solidFill>
                  <a:srgbClr val="2F2F2F"/>
                </a:solidFill>
                <a:latin typeface="+mn-lt"/>
                <a:cs typeface="Segoe UI Semibold" panose="020B0702040204020203" pitchFamily="34" charset="0"/>
              </a:rPr>
              <a:t>Businesses across 20 industries and 2 public-sector organizations</a:t>
            </a:r>
            <a:endParaRPr lang="en-US" sz="1050">
              <a:solidFill>
                <a:srgbClr val="2F2F2F"/>
              </a:solidFill>
              <a:cs typeface="Segoe UI Semibold" panose="020B0702040204020203" pitchFamily="34" charset="0"/>
            </a:endParaRPr>
          </a:p>
        </p:txBody>
      </p:sp>
      <p:sp>
        <p:nvSpPr>
          <p:cNvPr id="21" name="Title 1">
            <a:extLst>
              <a:ext uri="{FF2B5EF4-FFF2-40B4-BE49-F238E27FC236}">
                <a16:creationId xmlns:a16="http://schemas.microsoft.com/office/drawing/2014/main" id="{17E2BF7C-AACB-4FCA-92D3-1BCADD9223B5}"/>
              </a:ext>
            </a:extLst>
          </p:cNvPr>
          <p:cNvSpPr txBox="1">
            <a:spLocks/>
          </p:cNvSpPr>
          <p:nvPr/>
        </p:nvSpPr>
        <p:spPr>
          <a:xfrm>
            <a:off x="459842" y="5702107"/>
            <a:ext cx="3045903" cy="923330"/>
          </a:xfrm>
          <a:prstGeom prst="rect">
            <a:avLst/>
          </a:prstGeom>
        </p:spPr>
        <p:txBody>
          <a:bodyPr vert="horz" wrap="square" lIns="91440" tIns="45720" rIns="91440" bIns="45720" rtlCol="0" anchor="b"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CA" sz="600" b="0" i="0" u="none" strike="noStrike" baseline="30000">
                <a:solidFill>
                  <a:srgbClr val="000000"/>
                </a:solidFill>
                <a:effectLst/>
                <a:latin typeface="Segoe UI" panose="020B0502040204020203" pitchFamily="34" charset="0"/>
              </a:rPr>
              <a:t>1</a:t>
            </a:r>
            <a:r>
              <a:rPr lang="en-US" sz="600">
                <a:solidFill>
                  <a:srgbClr val="000000"/>
                </a:solidFill>
                <a:latin typeface="Segoe UI" panose="020B0502040204020203" pitchFamily="34" charset="0"/>
              </a:rPr>
              <a:t>A Business Value White Paper, commissioned by Microsoft September 2022 | Doc. #US49453722</a:t>
            </a:r>
            <a:endParaRPr lang="en-CA" sz="600">
              <a:solidFill>
                <a:srgbClr val="000000"/>
              </a:solidFill>
              <a:latin typeface="Segoe UI" panose="020B0502040204020203" pitchFamily="34" charset="0"/>
            </a:endParaRPr>
          </a:p>
          <a:p>
            <a:pPr algn="l">
              <a:defRPr/>
            </a:pPr>
            <a:endParaRPr lang="en-CA" sz="600" b="0" i="0" u="none" strike="noStrike">
              <a:solidFill>
                <a:srgbClr val="000000"/>
              </a:solidFill>
              <a:effectLst/>
              <a:latin typeface="Segoe UI" panose="020B0502040204020203" pitchFamily="34" charset="0"/>
            </a:endParaRPr>
          </a:p>
          <a:p>
            <a:pPr algn="l">
              <a:defRPr/>
            </a:pP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IDC Research Study conducted from surveys and interviews between December 2021 – February 2022. All respondents were IT decision-makers at large organizations (250-5000+ employees) representing organizations from the United States, Australia, India, Spain, France, United Kingdom, New Zealand, and Germany. Cost &amp; Savings findings based on average cost and time estimates provided directly by respondents; actual costs and savings may vary based on your specific Device Mix and deployment</a:t>
            </a:r>
          </a:p>
          <a:p>
            <a:pPr algn="l">
              <a:defRPr/>
            </a:pPr>
            <a:r>
              <a:rPr lang="en-US" sz="600" b="0" i="0">
                <a:solidFill>
                  <a:srgbClr val="000000"/>
                </a:solidFill>
                <a:effectLst/>
                <a:latin typeface="Segoe UI" panose="020B0502040204020203" pitchFamily="34" charset="0"/>
              </a:rPr>
              <a:t>For the detailed </a:t>
            </a:r>
            <a:r>
              <a:rPr lang="en-US" sz="600">
                <a:solidFill>
                  <a:srgbClr val="000000"/>
                </a:solidFill>
                <a:latin typeface="Segoe UI" panose="020B0502040204020203" pitchFamily="34" charset="0"/>
              </a:rPr>
              <a:t>study</a:t>
            </a:r>
            <a:r>
              <a:rPr lang="en-US" sz="600" b="0" i="0">
                <a:solidFill>
                  <a:srgbClr val="000000"/>
                </a:solidFill>
                <a:effectLst/>
                <a:latin typeface="Segoe UI" panose="020B0502040204020203" pitchFamily="34" charset="0"/>
              </a:rPr>
              <a:t>, </a:t>
            </a:r>
            <a:r>
              <a:rPr lang="en-US" sz="600">
                <a:latin typeface="Segoe UI" panose="020B0502040204020203" pitchFamily="34" charset="0"/>
                <a:cs typeface="Segoe UI" panose="020B0502040204020203" pitchFamily="34" charset="0"/>
              </a:rPr>
              <a:t>click </a:t>
            </a:r>
            <a:r>
              <a:rPr lang="en-US" sz="600">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here</a:t>
            </a:r>
            <a:r>
              <a:rPr lang="en-US" sz="600" b="0" i="0">
                <a:solidFill>
                  <a:srgbClr val="000000"/>
                </a:solidFill>
                <a:effectLst/>
                <a:latin typeface="Segoe UI" panose="020B0502040204020203" pitchFamily="34" charset="0"/>
              </a:rPr>
              <a:t>.</a:t>
            </a:r>
            <a:endPar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92215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reeform: Shape 67">
            <a:extLst>
              <a:ext uri="{FF2B5EF4-FFF2-40B4-BE49-F238E27FC236}">
                <a16:creationId xmlns:a16="http://schemas.microsoft.com/office/drawing/2014/main" id="{5102AD0B-16C1-48D6-8FA2-45EB66C88A6C}"/>
              </a:ext>
            </a:extLst>
          </p:cNvPr>
          <p:cNvSpPr/>
          <p:nvPr/>
        </p:nvSpPr>
        <p:spPr>
          <a:xfrm flipH="1">
            <a:off x="9059505" y="0"/>
            <a:ext cx="3132495" cy="6858000"/>
          </a:xfrm>
          <a:custGeom>
            <a:avLst/>
            <a:gdLst>
              <a:gd name="connsiteX0" fmla="*/ 2405821 w 3132495"/>
              <a:gd name="connsiteY0" fmla="*/ 0 h 6858000"/>
              <a:gd name="connsiteX1" fmla="*/ 0 w 3132495"/>
              <a:gd name="connsiteY1" fmla="*/ 0 h 6858000"/>
              <a:gd name="connsiteX2" fmla="*/ 0 w 3132495"/>
              <a:gd name="connsiteY2" fmla="*/ 6858000 h 6858000"/>
              <a:gd name="connsiteX3" fmla="*/ 2405821 w 3132495"/>
              <a:gd name="connsiteY3" fmla="*/ 6858000 h 6858000"/>
              <a:gd name="connsiteX4" fmla="*/ 3132495 w 3132495"/>
              <a:gd name="connsiteY4" fmla="*/ 6131326 h 6858000"/>
              <a:gd name="connsiteX5" fmla="*/ 3132495 w 3132495"/>
              <a:gd name="connsiteY5" fmla="*/ 726674 h 6858000"/>
              <a:gd name="connsiteX6" fmla="*/ 2405821 w 31324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2495" h="6858000">
                <a:moveTo>
                  <a:pt x="2405821" y="0"/>
                </a:moveTo>
                <a:lnTo>
                  <a:pt x="0" y="0"/>
                </a:lnTo>
                <a:lnTo>
                  <a:pt x="0" y="6858000"/>
                </a:lnTo>
                <a:lnTo>
                  <a:pt x="2405821" y="6858000"/>
                </a:lnTo>
                <a:cubicBezTo>
                  <a:pt x="2807152" y="6858000"/>
                  <a:pt x="3132495" y="6532657"/>
                  <a:pt x="3132495" y="6131326"/>
                </a:cubicBezTo>
                <a:lnTo>
                  <a:pt x="3132495" y="726674"/>
                </a:lnTo>
                <a:cubicBezTo>
                  <a:pt x="3132495" y="325343"/>
                  <a:pt x="2807152" y="0"/>
                  <a:pt x="2405821" y="0"/>
                </a:cubicBezTo>
                <a:close/>
              </a:path>
            </a:pathLst>
          </a:custGeom>
          <a:solidFill>
            <a:schemeClr val="bg1"/>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CA"/>
          </a:p>
        </p:txBody>
      </p:sp>
      <p:sp>
        <p:nvSpPr>
          <p:cNvPr id="8" name="Title 1">
            <a:extLst>
              <a:ext uri="{FF2B5EF4-FFF2-40B4-BE49-F238E27FC236}">
                <a16:creationId xmlns:a16="http://schemas.microsoft.com/office/drawing/2014/main" id="{3412007D-2A23-4FE0-A970-25F3F3BB6004}"/>
              </a:ext>
            </a:extLst>
          </p:cNvPr>
          <p:cNvSpPr txBox="1">
            <a:spLocks/>
          </p:cNvSpPr>
          <p:nvPr/>
        </p:nvSpPr>
        <p:spPr>
          <a:xfrm>
            <a:off x="465781" y="1173788"/>
            <a:ext cx="5385804" cy="307777"/>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400">
                <a:solidFill>
                  <a:srgbClr val="2F2F2F"/>
                </a:solidFill>
                <a:latin typeface="+mn-lt"/>
                <a:cs typeface="Segoe UI Semibold" panose="020B0702040204020203" pitchFamily="34" charset="0"/>
              </a:rPr>
              <a:t>IDC’s research uncovered savings and benefits across three areas:</a:t>
            </a:r>
            <a:r>
              <a:rPr lang="en-US" sz="1400" baseline="30000">
                <a:solidFill>
                  <a:srgbClr val="2F2F2F"/>
                </a:solidFill>
                <a:latin typeface="+mn-lt"/>
                <a:cs typeface="Segoe UI Semibold" panose="020B0702040204020203" pitchFamily="34" charset="0"/>
              </a:rPr>
              <a:t>1</a:t>
            </a:r>
          </a:p>
        </p:txBody>
      </p:sp>
      <p:sp>
        <p:nvSpPr>
          <p:cNvPr id="15" name="Title 1">
            <a:extLst>
              <a:ext uri="{FF2B5EF4-FFF2-40B4-BE49-F238E27FC236}">
                <a16:creationId xmlns:a16="http://schemas.microsoft.com/office/drawing/2014/main" id="{64CF1AF7-0906-4E01-AD0E-D3465298F444}"/>
              </a:ext>
            </a:extLst>
          </p:cNvPr>
          <p:cNvSpPr txBox="1">
            <a:spLocks/>
          </p:cNvSpPr>
          <p:nvPr/>
        </p:nvSpPr>
        <p:spPr>
          <a:xfrm>
            <a:off x="459841" y="492898"/>
            <a:ext cx="8487732" cy="535531"/>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a:solidFill>
                  <a:srgbClr val="2F2F2F"/>
                </a:solidFill>
                <a:latin typeface="Segoe UI Semibold" panose="020B0702040204020203" pitchFamily="34" charset="0"/>
                <a:cs typeface="Segoe UI Semibold" panose="020B0702040204020203" pitchFamily="34" charset="0"/>
              </a:rPr>
              <a:t>The Surface value grid </a:t>
            </a:r>
          </a:p>
        </p:txBody>
      </p:sp>
      <p:sp>
        <p:nvSpPr>
          <p:cNvPr id="34" name="Title 1">
            <a:extLst>
              <a:ext uri="{FF2B5EF4-FFF2-40B4-BE49-F238E27FC236}">
                <a16:creationId xmlns:a16="http://schemas.microsoft.com/office/drawing/2014/main" id="{A7A0BAA6-4A81-4C21-B781-ED0215F0D9F7}"/>
              </a:ext>
            </a:extLst>
          </p:cNvPr>
          <p:cNvSpPr txBox="1">
            <a:spLocks/>
          </p:cNvSpPr>
          <p:nvPr/>
        </p:nvSpPr>
        <p:spPr>
          <a:xfrm>
            <a:off x="7597612" y="5132106"/>
            <a:ext cx="1912827" cy="253916"/>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050">
                <a:solidFill>
                  <a:srgbClr val="2F2F2F"/>
                </a:solidFill>
                <a:latin typeface="+mn-lt"/>
                <a:cs typeface="Segoe UI Semibold" panose="020B0702040204020203" pitchFamily="34" charset="0"/>
              </a:rPr>
              <a:t>Lower security costs</a:t>
            </a:r>
          </a:p>
        </p:txBody>
      </p:sp>
      <p:sp>
        <p:nvSpPr>
          <p:cNvPr id="3" name="Oval 2">
            <a:extLst>
              <a:ext uri="{FF2B5EF4-FFF2-40B4-BE49-F238E27FC236}">
                <a16:creationId xmlns:a16="http://schemas.microsoft.com/office/drawing/2014/main" id="{7369D994-D392-436E-8449-C78CA8413C7D}"/>
              </a:ext>
            </a:extLst>
          </p:cNvPr>
          <p:cNvSpPr/>
          <p:nvPr/>
        </p:nvSpPr>
        <p:spPr>
          <a:xfrm>
            <a:off x="2188626" y="3550084"/>
            <a:ext cx="2660498" cy="2660499"/>
          </a:xfrm>
          <a:prstGeom prst="ellipse">
            <a:avLst/>
          </a:prstGeom>
          <a:solidFill>
            <a:schemeClr val="bg1">
              <a:alpha val="80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2F2F"/>
              </a:solidFill>
            </a:endParaRPr>
          </a:p>
        </p:txBody>
      </p:sp>
      <p:sp>
        <p:nvSpPr>
          <p:cNvPr id="17" name="Oval 16">
            <a:extLst>
              <a:ext uri="{FF2B5EF4-FFF2-40B4-BE49-F238E27FC236}">
                <a16:creationId xmlns:a16="http://schemas.microsoft.com/office/drawing/2014/main" id="{B7B64CCE-9C70-40AF-9CF0-F205B67D612A}"/>
              </a:ext>
            </a:extLst>
          </p:cNvPr>
          <p:cNvSpPr/>
          <p:nvPr/>
        </p:nvSpPr>
        <p:spPr>
          <a:xfrm>
            <a:off x="4642034" y="3550084"/>
            <a:ext cx="2660498" cy="2660499"/>
          </a:xfrm>
          <a:prstGeom prst="ellipse">
            <a:avLst/>
          </a:prstGeom>
          <a:solidFill>
            <a:schemeClr val="bg1">
              <a:alpha val="80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2F2F"/>
              </a:solidFill>
            </a:endParaRPr>
          </a:p>
        </p:txBody>
      </p:sp>
      <p:sp>
        <p:nvSpPr>
          <p:cNvPr id="18" name="Oval 17">
            <a:extLst>
              <a:ext uri="{FF2B5EF4-FFF2-40B4-BE49-F238E27FC236}">
                <a16:creationId xmlns:a16="http://schemas.microsoft.com/office/drawing/2014/main" id="{AD51F721-32BF-4ED4-9662-89BE1B3F54E3}"/>
              </a:ext>
            </a:extLst>
          </p:cNvPr>
          <p:cNvSpPr/>
          <p:nvPr/>
        </p:nvSpPr>
        <p:spPr>
          <a:xfrm>
            <a:off x="3415330" y="2053523"/>
            <a:ext cx="2660498" cy="2660499"/>
          </a:xfrm>
          <a:prstGeom prst="ellipse">
            <a:avLst/>
          </a:prstGeom>
          <a:solidFill>
            <a:schemeClr val="bg1">
              <a:alpha val="80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2F2F"/>
              </a:solidFill>
            </a:endParaRPr>
          </a:p>
        </p:txBody>
      </p:sp>
      <p:sp>
        <p:nvSpPr>
          <p:cNvPr id="19" name="Title 1">
            <a:extLst>
              <a:ext uri="{FF2B5EF4-FFF2-40B4-BE49-F238E27FC236}">
                <a16:creationId xmlns:a16="http://schemas.microsoft.com/office/drawing/2014/main" id="{4E22CD6E-9C17-4323-B510-674C1E929BB2}"/>
              </a:ext>
            </a:extLst>
          </p:cNvPr>
          <p:cNvSpPr txBox="1">
            <a:spLocks/>
          </p:cNvSpPr>
          <p:nvPr/>
        </p:nvSpPr>
        <p:spPr>
          <a:xfrm>
            <a:off x="2767010" y="4883396"/>
            <a:ext cx="1503731" cy="307777"/>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1400">
                <a:solidFill>
                  <a:srgbClr val="2F2F2F"/>
                </a:solidFill>
                <a:cs typeface="Segoe UI Semibold" panose="020B0702040204020203" pitchFamily="34" charset="0"/>
              </a:rPr>
              <a:t>Direct Savings</a:t>
            </a:r>
          </a:p>
        </p:txBody>
      </p:sp>
      <p:sp>
        <p:nvSpPr>
          <p:cNvPr id="25" name="Title 1">
            <a:extLst>
              <a:ext uri="{FF2B5EF4-FFF2-40B4-BE49-F238E27FC236}">
                <a16:creationId xmlns:a16="http://schemas.microsoft.com/office/drawing/2014/main" id="{847A50D4-6686-46E2-AD95-645F5ACCEAA0}"/>
              </a:ext>
            </a:extLst>
          </p:cNvPr>
          <p:cNvSpPr txBox="1">
            <a:spLocks/>
          </p:cNvSpPr>
          <p:nvPr/>
        </p:nvSpPr>
        <p:spPr>
          <a:xfrm>
            <a:off x="796005" y="3736597"/>
            <a:ext cx="1642085" cy="415498"/>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050">
                <a:solidFill>
                  <a:srgbClr val="2F2F2F"/>
                </a:solidFill>
                <a:latin typeface="+mn-lt"/>
                <a:cs typeface="Segoe UI Semibold" panose="020B0702040204020203" pitchFamily="34" charset="0"/>
              </a:rPr>
              <a:t>Reduced third-party support</a:t>
            </a:r>
          </a:p>
        </p:txBody>
      </p:sp>
      <p:sp>
        <p:nvSpPr>
          <p:cNvPr id="29" name="Title 1">
            <a:extLst>
              <a:ext uri="{FF2B5EF4-FFF2-40B4-BE49-F238E27FC236}">
                <a16:creationId xmlns:a16="http://schemas.microsoft.com/office/drawing/2014/main" id="{2FF2DA63-48B0-456F-B01E-B4696037DED4}"/>
              </a:ext>
            </a:extLst>
          </p:cNvPr>
          <p:cNvSpPr txBox="1">
            <a:spLocks/>
          </p:cNvSpPr>
          <p:nvPr/>
        </p:nvSpPr>
        <p:spPr>
          <a:xfrm>
            <a:off x="642634" y="5689870"/>
            <a:ext cx="1642085" cy="253916"/>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050">
                <a:solidFill>
                  <a:srgbClr val="2F2F2F"/>
                </a:solidFill>
                <a:latin typeface="+mn-lt"/>
                <a:cs typeface="Segoe UI Semibold" panose="020B0702040204020203" pitchFamily="34" charset="0"/>
              </a:rPr>
              <a:t>Accessory savings</a:t>
            </a:r>
          </a:p>
        </p:txBody>
      </p:sp>
      <p:sp>
        <p:nvSpPr>
          <p:cNvPr id="30" name="Title 1">
            <a:extLst>
              <a:ext uri="{FF2B5EF4-FFF2-40B4-BE49-F238E27FC236}">
                <a16:creationId xmlns:a16="http://schemas.microsoft.com/office/drawing/2014/main" id="{F4BC729D-6250-43B7-AE9F-3EE5077DB1F8}"/>
              </a:ext>
            </a:extLst>
          </p:cNvPr>
          <p:cNvSpPr txBox="1">
            <a:spLocks/>
          </p:cNvSpPr>
          <p:nvPr/>
        </p:nvSpPr>
        <p:spPr>
          <a:xfrm>
            <a:off x="3686344" y="2875039"/>
            <a:ext cx="2118468" cy="307777"/>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1400">
                <a:solidFill>
                  <a:srgbClr val="2F2F2F"/>
                </a:solidFill>
                <a:cs typeface="Segoe UI Semibold" panose="020B0702040204020203" pitchFamily="34" charset="0"/>
              </a:rPr>
              <a:t>Employee Experience</a:t>
            </a:r>
          </a:p>
        </p:txBody>
      </p:sp>
      <p:sp>
        <p:nvSpPr>
          <p:cNvPr id="33" name="Title 1">
            <a:extLst>
              <a:ext uri="{FF2B5EF4-FFF2-40B4-BE49-F238E27FC236}">
                <a16:creationId xmlns:a16="http://schemas.microsoft.com/office/drawing/2014/main" id="{725F1025-01D9-4365-8030-285C963B4349}"/>
              </a:ext>
            </a:extLst>
          </p:cNvPr>
          <p:cNvSpPr txBox="1">
            <a:spLocks/>
          </p:cNvSpPr>
          <p:nvPr/>
        </p:nvSpPr>
        <p:spPr>
          <a:xfrm>
            <a:off x="7350516" y="3817388"/>
            <a:ext cx="1708306" cy="253916"/>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050">
                <a:solidFill>
                  <a:srgbClr val="2F2F2F"/>
                </a:solidFill>
                <a:latin typeface="+mn-lt"/>
                <a:cs typeface="Segoe UI Semibold" panose="020B0702040204020203" pitchFamily="34" charset="0"/>
              </a:rPr>
              <a:t>Easy device management</a:t>
            </a:r>
          </a:p>
        </p:txBody>
      </p:sp>
      <p:sp>
        <p:nvSpPr>
          <p:cNvPr id="35" name="Title 1">
            <a:extLst>
              <a:ext uri="{FF2B5EF4-FFF2-40B4-BE49-F238E27FC236}">
                <a16:creationId xmlns:a16="http://schemas.microsoft.com/office/drawing/2014/main" id="{1C4971FF-043E-456C-BDA5-96419A1E6C93}"/>
              </a:ext>
            </a:extLst>
          </p:cNvPr>
          <p:cNvSpPr txBox="1">
            <a:spLocks/>
          </p:cNvSpPr>
          <p:nvPr/>
        </p:nvSpPr>
        <p:spPr>
          <a:xfrm>
            <a:off x="7614653" y="4360758"/>
            <a:ext cx="1394989" cy="415498"/>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050">
                <a:solidFill>
                  <a:srgbClr val="2F2F2F"/>
                </a:solidFill>
                <a:latin typeface="+mn-lt"/>
                <a:cs typeface="Segoe UI Semibold" panose="020B0702040204020203" pitchFamily="34" charset="0"/>
              </a:rPr>
              <a:t>Fewer incidents and quicker resolution</a:t>
            </a:r>
          </a:p>
        </p:txBody>
      </p:sp>
      <p:sp>
        <p:nvSpPr>
          <p:cNvPr id="36" name="Title 1">
            <a:extLst>
              <a:ext uri="{FF2B5EF4-FFF2-40B4-BE49-F238E27FC236}">
                <a16:creationId xmlns:a16="http://schemas.microsoft.com/office/drawing/2014/main" id="{704E8EB9-6CE1-4A74-A8DC-A8660388E85D}"/>
              </a:ext>
            </a:extLst>
          </p:cNvPr>
          <p:cNvSpPr txBox="1">
            <a:spLocks/>
          </p:cNvSpPr>
          <p:nvPr/>
        </p:nvSpPr>
        <p:spPr>
          <a:xfrm>
            <a:off x="7341995" y="5689870"/>
            <a:ext cx="1642085" cy="253916"/>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050">
                <a:solidFill>
                  <a:srgbClr val="2F2F2F"/>
                </a:solidFill>
                <a:latin typeface="+mn-lt"/>
                <a:cs typeface="Segoe UI Semibold" panose="020B0702040204020203" pitchFamily="34" charset="0"/>
              </a:rPr>
              <a:t>Fewer helpdesk calls</a:t>
            </a:r>
          </a:p>
        </p:txBody>
      </p:sp>
      <p:sp>
        <p:nvSpPr>
          <p:cNvPr id="37" name="Title 1">
            <a:extLst>
              <a:ext uri="{FF2B5EF4-FFF2-40B4-BE49-F238E27FC236}">
                <a16:creationId xmlns:a16="http://schemas.microsoft.com/office/drawing/2014/main" id="{C5639910-E4C2-4379-B302-983767D29730}"/>
              </a:ext>
            </a:extLst>
          </p:cNvPr>
          <p:cNvSpPr txBox="1">
            <a:spLocks/>
          </p:cNvSpPr>
          <p:nvPr/>
        </p:nvSpPr>
        <p:spPr>
          <a:xfrm>
            <a:off x="5296631" y="4883396"/>
            <a:ext cx="1351304" cy="307777"/>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1400">
                <a:solidFill>
                  <a:srgbClr val="2F2F2F"/>
                </a:solidFill>
                <a:cs typeface="Segoe UI Semibold" panose="020B0702040204020203" pitchFamily="34" charset="0"/>
              </a:rPr>
              <a:t>IT Efficiency</a:t>
            </a:r>
          </a:p>
        </p:txBody>
      </p:sp>
      <p:sp>
        <p:nvSpPr>
          <p:cNvPr id="39" name="Title 1">
            <a:extLst>
              <a:ext uri="{FF2B5EF4-FFF2-40B4-BE49-F238E27FC236}">
                <a16:creationId xmlns:a16="http://schemas.microsoft.com/office/drawing/2014/main" id="{85FEECEF-7433-472F-A0CB-08E303643F67}"/>
              </a:ext>
            </a:extLst>
          </p:cNvPr>
          <p:cNvSpPr txBox="1">
            <a:spLocks/>
          </p:cNvSpPr>
          <p:nvPr/>
        </p:nvSpPr>
        <p:spPr>
          <a:xfrm>
            <a:off x="1930500" y="2280067"/>
            <a:ext cx="1642085" cy="253916"/>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050">
                <a:solidFill>
                  <a:srgbClr val="2F2F2F"/>
                </a:solidFill>
                <a:latin typeface="+mn-lt"/>
                <a:cs typeface="Segoe UI Semibold" panose="020B0702040204020203" pitchFamily="34" charset="0"/>
              </a:rPr>
              <a:t>Increased productivity</a:t>
            </a:r>
          </a:p>
        </p:txBody>
      </p:sp>
      <p:sp>
        <p:nvSpPr>
          <p:cNvPr id="40" name="Title 1">
            <a:extLst>
              <a:ext uri="{FF2B5EF4-FFF2-40B4-BE49-F238E27FC236}">
                <a16:creationId xmlns:a16="http://schemas.microsoft.com/office/drawing/2014/main" id="{301856E5-AC29-46E8-B05A-F70F6B58AB25}"/>
              </a:ext>
            </a:extLst>
          </p:cNvPr>
          <p:cNvSpPr txBox="1">
            <a:spLocks/>
          </p:cNvSpPr>
          <p:nvPr/>
        </p:nvSpPr>
        <p:spPr>
          <a:xfrm>
            <a:off x="6068655" y="2274063"/>
            <a:ext cx="1642085" cy="253916"/>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050">
                <a:solidFill>
                  <a:srgbClr val="2F2F2F"/>
                </a:solidFill>
                <a:latin typeface="+mn-lt"/>
                <a:cs typeface="Segoe UI Semibold" panose="020B0702040204020203" pitchFamily="34" charset="0"/>
              </a:rPr>
              <a:t>Enhanced creativity</a:t>
            </a:r>
          </a:p>
        </p:txBody>
      </p:sp>
      <p:sp>
        <p:nvSpPr>
          <p:cNvPr id="41" name="Title 1">
            <a:extLst>
              <a:ext uri="{FF2B5EF4-FFF2-40B4-BE49-F238E27FC236}">
                <a16:creationId xmlns:a16="http://schemas.microsoft.com/office/drawing/2014/main" id="{4FF043F2-E8A7-47A1-9FBC-B3EC2DA56694}"/>
              </a:ext>
            </a:extLst>
          </p:cNvPr>
          <p:cNvSpPr txBox="1">
            <a:spLocks/>
          </p:cNvSpPr>
          <p:nvPr/>
        </p:nvSpPr>
        <p:spPr>
          <a:xfrm>
            <a:off x="1691921" y="2905134"/>
            <a:ext cx="1642085" cy="253916"/>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050">
                <a:solidFill>
                  <a:srgbClr val="2F2F2F"/>
                </a:solidFill>
                <a:latin typeface="+mn-lt"/>
                <a:cs typeface="Segoe UI Semibold" panose="020B0702040204020203" pitchFamily="34" charset="0"/>
              </a:rPr>
              <a:t>Smooth collaboration</a:t>
            </a:r>
          </a:p>
        </p:txBody>
      </p:sp>
      <p:sp>
        <p:nvSpPr>
          <p:cNvPr id="42" name="Title 1">
            <a:extLst>
              <a:ext uri="{FF2B5EF4-FFF2-40B4-BE49-F238E27FC236}">
                <a16:creationId xmlns:a16="http://schemas.microsoft.com/office/drawing/2014/main" id="{835E8CBC-48D3-45AF-8995-C79856DD606E}"/>
              </a:ext>
            </a:extLst>
          </p:cNvPr>
          <p:cNvSpPr txBox="1">
            <a:spLocks/>
          </p:cNvSpPr>
          <p:nvPr/>
        </p:nvSpPr>
        <p:spPr>
          <a:xfrm>
            <a:off x="6392440" y="2905135"/>
            <a:ext cx="1642085" cy="253916"/>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050">
                <a:solidFill>
                  <a:srgbClr val="2F2F2F"/>
                </a:solidFill>
                <a:latin typeface="+mn-lt"/>
                <a:cs typeface="Segoe UI Semibold" panose="020B0702040204020203" pitchFamily="34" charset="0"/>
              </a:rPr>
              <a:t>Uptime reliability</a:t>
            </a:r>
          </a:p>
        </p:txBody>
      </p:sp>
      <p:pic>
        <p:nvPicPr>
          <p:cNvPr id="26" name="Picture 25">
            <a:extLst>
              <a:ext uri="{FF2B5EF4-FFF2-40B4-BE49-F238E27FC236}">
                <a16:creationId xmlns:a16="http://schemas.microsoft.com/office/drawing/2014/main" id="{4FAEF88B-709B-4C31-B17A-D4110D45C54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900961" y="3656955"/>
            <a:ext cx="1689237" cy="950195"/>
          </a:xfrm>
          <a:prstGeom prst="rect">
            <a:avLst/>
          </a:prstGeom>
        </p:spPr>
      </p:pic>
      <p:sp>
        <p:nvSpPr>
          <p:cNvPr id="43" name="Oval 42">
            <a:extLst>
              <a:ext uri="{FF2B5EF4-FFF2-40B4-BE49-F238E27FC236}">
                <a16:creationId xmlns:a16="http://schemas.microsoft.com/office/drawing/2014/main" id="{2874C0BB-6C3B-41F9-A071-9A231DA1DECB}"/>
              </a:ext>
            </a:extLst>
          </p:cNvPr>
          <p:cNvSpPr/>
          <p:nvPr/>
        </p:nvSpPr>
        <p:spPr>
          <a:xfrm>
            <a:off x="2406933" y="3756001"/>
            <a:ext cx="376690" cy="376690"/>
          </a:xfrm>
          <a:prstGeom prst="ellipse">
            <a:avLst/>
          </a:prstGeom>
          <a:solidFill>
            <a:schemeClr val="bg1">
              <a:alpha val="80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2F2F"/>
              </a:solidFill>
            </a:endParaRPr>
          </a:p>
        </p:txBody>
      </p:sp>
      <p:sp>
        <p:nvSpPr>
          <p:cNvPr id="48" name="Oval 47">
            <a:extLst>
              <a:ext uri="{FF2B5EF4-FFF2-40B4-BE49-F238E27FC236}">
                <a16:creationId xmlns:a16="http://schemas.microsoft.com/office/drawing/2014/main" id="{E68C4474-8FA5-4947-BCED-778896B9FD0D}"/>
              </a:ext>
            </a:extLst>
          </p:cNvPr>
          <p:cNvSpPr/>
          <p:nvPr/>
        </p:nvSpPr>
        <p:spPr>
          <a:xfrm>
            <a:off x="2406933" y="5628483"/>
            <a:ext cx="376690" cy="376690"/>
          </a:xfrm>
          <a:prstGeom prst="ellipse">
            <a:avLst/>
          </a:prstGeom>
          <a:solidFill>
            <a:schemeClr val="bg1">
              <a:alpha val="80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2F2F"/>
              </a:solidFill>
            </a:endParaRPr>
          </a:p>
        </p:txBody>
      </p:sp>
      <p:sp>
        <p:nvSpPr>
          <p:cNvPr id="50" name="Oval 49">
            <a:extLst>
              <a:ext uri="{FF2B5EF4-FFF2-40B4-BE49-F238E27FC236}">
                <a16:creationId xmlns:a16="http://schemas.microsoft.com/office/drawing/2014/main" id="{0D416FEF-D623-46C7-AA78-73747788470C}"/>
              </a:ext>
            </a:extLst>
          </p:cNvPr>
          <p:cNvSpPr/>
          <p:nvPr/>
        </p:nvSpPr>
        <p:spPr>
          <a:xfrm flipH="1">
            <a:off x="6752030" y="3756001"/>
            <a:ext cx="376690" cy="376690"/>
          </a:xfrm>
          <a:prstGeom prst="ellipse">
            <a:avLst/>
          </a:prstGeom>
          <a:solidFill>
            <a:schemeClr val="bg1">
              <a:alpha val="80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2F2F"/>
              </a:solidFill>
            </a:endParaRPr>
          </a:p>
        </p:txBody>
      </p:sp>
      <p:sp>
        <p:nvSpPr>
          <p:cNvPr id="51" name="Oval 50">
            <a:extLst>
              <a:ext uri="{FF2B5EF4-FFF2-40B4-BE49-F238E27FC236}">
                <a16:creationId xmlns:a16="http://schemas.microsoft.com/office/drawing/2014/main" id="{C738976B-D7C2-419E-8725-97B5DBEF8FD5}"/>
              </a:ext>
            </a:extLst>
          </p:cNvPr>
          <p:cNvSpPr/>
          <p:nvPr/>
        </p:nvSpPr>
        <p:spPr>
          <a:xfrm flipH="1">
            <a:off x="7101526" y="4380162"/>
            <a:ext cx="376690" cy="376690"/>
          </a:xfrm>
          <a:prstGeom prst="ellipse">
            <a:avLst/>
          </a:prstGeom>
          <a:solidFill>
            <a:schemeClr val="bg1">
              <a:alpha val="80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2F2F"/>
              </a:solidFill>
            </a:endParaRPr>
          </a:p>
        </p:txBody>
      </p:sp>
      <p:sp>
        <p:nvSpPr>
          <p:cNvPr id="52" name="Oval 51">
            <a:extLst>
              <a:ext uri="{FF2B5EF4-FFF2-40B4-BE49-F238E27FC236}">
                <a16:creationId xmlns:a16="http://schemas.microsoft.com/office/drawing/2014/main" id="{380B9D03-F7A1-4341-8426-F67B3C2E1D59}"/>
              </a:ext>
            </a:extLst>
          </p:cNvPr>
          <p:cNvSpPr/>
          <p:nvPr/>
        </p:nvSpPr>
        <p:spPr>
          <a:xfrm flipH="1">
            <a:off x="7101526" y="5004323"/>
            <a:ext cx="376690" cy="376690"/>
          </a:xfrm>
          <a:prstGeom prst="ellipse">
            <a:avLst/>
          </a:prstGeom>
          <a:solidFill>
            <a:schemeClr val="bg1">
              <a:alpha val="80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2F2F"/>
              </a:solidFill>
            </a:endParaRPr>
          </a:p>
        </p:txBody>
      </p:sp>
      <p:sp>
        <p:nvSpPr>
          <p:cNvPr id="53" name="Oval 52">
            <a:extLst>
              <a:ext uri="{FF2B5EF4-FFF2-40B4-BE49-F238E27FC236}">
                <a16:creationId xmlns:a16="http://schemas.microsoft.com/office/drawing/2014/main" id="{E2728725-6B0A-45F7-949E-5652C6670A75}"/>
              </a:ext>
            </a:extLst>
          </p:cNvPr>
          <p:cNvSpPr/>
          <p:nvPr/>
        </p:nvSpPr>
        <p:spPr>
          <a:xfrm flipH="1">
            <a:off x="6752030" y="5628483"/>
            <a:ext cx="376690" cy="376690"/>
          </a:xfrm>
          <a:prstGeom prst="ellipse">
            <a:avLst/>
          </a:prstGeom>
          <a:solidFill>
            <a:schemeClr val="bg1">
              <a:alpha val="80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2F2F"/>
              </a:solidFill>
            </a:endParaRPr>
          </a:p>
        </p:txBody>
      </p:sp>
      <p:sp>
        <p:nvSpPr>
          <p:cNvPr id="57" name="Oval 56">
            <a:extLst>
              <a:ext uri="{FF2B5EF4-FFF2-40B4-BE49-F238E27FC236}">
                <a16:creationId xmlns:a16="http://schemas.microsoft.com/office/drawing/2014/main" id="{229660B9-9DE1-4F5D-B35B-D7245F999B11}"/>
              </a:ext>
            </a:extLst>
          </p:cNvPr>
          <p:cNvSpPr/>
          <p:nvPr/>
        </p:nvSpPr>
        <p:spPr>
          <a:xfrm rot="18159646" flipH="1">
            <a:off x="5521537" y="2212676"/>
            <a:ext cx="376690" cy="376690"/>
          </a:xfrm>
          <a:prstGeom prst="ellipse">
            <a:avLst/>
          </a:prstGeom>
          <a:solidFill>
            <a:schemeClr val="bg1">
              <a:alpha val="80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2F2F"/>
              </a:solidFill>
            </a:endParaRPr>
          </a:p>
        </p:txBody>
      </p:sp>
      <p:sp>
        <p:nvSpPr>
          <p:cNvPr id="58" name="Oval 57">
            <a:extLst>
              <a:ext uri="{FF2B5EF4-FFF2-40B4-BE49-F238E27FC236}">
                <a16:creationId xmlns:a16="http://schemas.microsoft.com/office/drawing/2014/main" id="{0FDF3C2C-1E2B-40C8-8FE9-16B9A0C722A6}"/>
              </a:ext>
            </a:extLst>
          </p:cNvPr>
          <p:cNvSpPr/>
          <p:nvPr/>
        </p:nvSpPr>
        <p:spPr>
          <a:xfrm rot="18159646" flipH="1">
            <a:off x="5858395" y="2843748"/>
            <a:ext cx="376690" cy="376690"/>
          </a:xfrm>
          <a:prstGeom prst="ellipse">
            <a:avLst/>
          </a:prstGeom>
          <a:solidFill>
            <a:schemeClr val="bg1">
              <a:alpha val="80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2F2F"/>
              </a:solidFill>
            </a:endParaRPr>
          </a:p>
        </p:txBody>
      </p:sp>
      <p:sp>
        <p:nvSpPr>
          <p:cNvPr id="60" name="Oval 59">
            <a:extLst>
              <a:ext uri="{FF2B5EF4-FFF2-40B4-BE49-F238E27FC236}">
                <a16:creationId xmlns:a16="http://schemas.microsoft.com/office/drawing/2014/main" id="{44A67377-CE0C-4A27-A069-2BEA00D3BE73}"/>
              </a:ext>
            </a:extLst>
          </p:cNvPr>
          <p:cNvSpPr/>
          <p:nvPr/>
        </p:nvSpPr>
        <p:spPr>
          <a:xfrm rot="3440354">
            <a:off x="3638837" y="2212675"/>
            <a:ext cx="376690" cy="376690"/>
          </a:xfrm>
          <a:prstGeom prst="ellipse">
            <a:avLst/>
          </a:prstGeom>
          <a:solidFill>
            <a:schemeClr val="bg1">
              <a:alpha val="80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2F2F"/>
              </a:solidFill>
            </a:endParaRPr>
          </a:p>
        </p:txBody>
      </p:sp>
      <p:sp>
        <p:nvSpPr>
          <p:cNvPr id="61" name="Oval 60">
            <a:extLst>
              <a:ext uri="{FF2B5EF4-FFF2-40B4-BE49-F238E27FC236}">
                <a16:creationId xmlns:a16="http://schemas.microsoft.com/office/drawing/2014/main" id="{352C9B0D-0F4F-412C-9855-C31E99EE3CEA}"/>
              </a:ext>
            </a:extLst>
          </p:cNvPr>
          <p:cNvSpPr/>
          <p:nvPr/>
        </p:nvSpPr>
        <p:spPr>
          <a:xfrm rot="3440354">
            <a:off x="3301980" y="2843747"/>
            <a:ext cx="376690" cy="376690"/>
          </a:xfrm>
          <a:prstGeom prst="ellipse">
            <a:avLst/>
          </a:prstGeom>
          <a:solidFill>
            <a:schemeClr val="bg1">
              <a:alpha val="80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2F2F"/>
              </a:solidFill>
            </a:endParaRPr>
          </a:p>
        </p:txBody>
      </p:sp>
      <p:sp>
        <p:nvSpPr>
          <p:cNvPr id="38" name="Touchscreen" title="Icon of a closed hand with one finger touching a screen">
            <a:extLst>
              <a:ext uri="{FF2B5EF4-FFF2-40B4-BE49-F238E27FC236}">
                <a16:creationId xmlns:a16="http://schemas.microsoft.com/office/drawing/2014/main" id="{6F53B1A8-795F-43C8-BF45-5C018759D33F}"/>
              </a:ext>
            </a:extLst>
          </p:cNvPr>
          <p:cNvSpPr>
            <a:spLocks noChangeAspect="1" noEditPoints="1"/>
          </p:cNvSpPr>
          <p:nvPr/>
        </p:nvSpPr>
        <p:spPr bwMode="auto">
          <a:xfrm>
            <a:off x="6850375" y="3859962"/>
            <a:ext cx="180000" cy="168768"/>
          </a:xfrm>
          <a:custGeom>
            <a:avLst/>
            <a:gdLst>
              <a:gd name="T0" fmla="*/ 1917 w 3772"/>
              <a:gd name="T1" fmla="*/ 1791 h 3535"/>
              <a:gd name="T2" fmla="*/ 1917 w 3772"/>
              <a:gd name="T3" fmla="*/ 1985 h 3535"/>
              <a:gd name="T4" fmla="*/ 1917 w 3772"/>
              <a:gd name="T5" fmla="*/ 1123 h 3535"/>
              <a:gd name="T6" fmla="*/ 1745 w 3772"/>
              <a:gd name="T7" fmla="*/ 951 h 3535"/>
              <a:gd name="T8" fmla="*/ 1573 w 3772"/>
              <a:gd name="T9" fmla="*/ 1123 h 3535"/>
              <a:gd name="T10" fmla="*/ 1573 w 3772"/>
              <a:gd name="T11" fmla="*/ 1135 h 3535"/>
              <a:gd name="T12" fmla="*/ 1573 w 3772"/>
              <a:gd name="T13" fmla="*/ 2527 h 3535"/>
              <a:gd name="T14" fmla="*/ 1469 w 3772"/>
              <a:gd name="T15" fmla="*/ 2569 h 3535"/>
              <a:gd name="T16" fmla="*/ 1282 w 3772"/>
              <a:gd name="T17" fmla="*/ 2383 h 3535"/>
              <a:gd name="T18" fmla="*/ 1023 w 3772"/>
              <a:gd name="T19" fmla="*/ 2383 h 3535"/>
              <a:gd name="T20" fmla="*/ 1023 w 3772"/>
              <a:gd name="T21" fmla="*/ 2641 h 3535"/>
              <a:gd name="T22" fmla="*/ 1659 w 3772"/>
              <a:gd name="T23" fmla="*/ 3277 h 3535"/>
              <a:gd name="T24" fmla="*/ 2262 w 3772"/>
              <a:gd name="T25" fmla="*/ 3535 h 3535"/>
              <a:gd name="T26" fmla="*/ 2951 w 3772"/>
              <a:gd name="T27" fmla="*/ 2846 h 3535"/>
              <a:gd name="T28" fmla="*/ 2951 w 3772"/>
              <a:gd name="T29" fmla="*/ 2184 h 3535"/>
              <a:gd name="T30" fmla="*/ 2820 w 3772"/>
              <a:gd name="T31" fmla="*/ 2017 h 3535"/>
              <a:gd name="T32" fmla="*/ 1917 w 3772"/>
              <a:gd name="T33" fmla="*/ 1791 h 3535"/>
              <a:gd name="T34" fmla="*/ 1917 w 3772"/>
              <a:gd name="T35" fmla="*/ 1123 h 3535"/>
              <a:gd name="T36" fmla="*/ 1917 w 3772"/>
              <a:gd name="T37" fmla="*/ 1602 h 3535"/>
              <a:gd name="T38" fmla="*/ 2254 w 3772"/>
              <a:gd name="T39" fmla="*/ 1123 h 3535"/>
              <a:gd name="T40" fmla="*/ 1744 w 3772"/>
              <a:gd name="T41" fmla="*/ 614 h 3535"/>
              <a:gd name="T42" fmla="*/ 1235 w 3772"/>
              <a:gd name="T43" fmla="*/ 1123 h 3535"/>
              <a:gd name="T44" fmla="*/ 1573 w 3772"/>
              <a:gd name="T45" fmla="*/ 1603 h 3535"/>
              <a:gd name="T46" fmla="*/ 2951 w 3772"/>
              <a:gd name="T47" fmla="*/ 2672 h 3535"/>
              <a:gd name="T48" fmla="*/ 3657 w 3772"/>
              <a:gd name="T49" fmla="*/ 2672 h 3535"/>
              <a:gd name="T50" fmla="*/ 3772 w 3772"/>
              <a:gd name="T51" fmla="*/ 2557 h 3535"/>
              <a:gd name="T52" fmla="*/ 3772 w 3772"/>
              <a:gd name="T53" fmla="*/ 115 h 3535"/>
              <a:gd name="T54" fmla="*/ 3657 w 3772"/>
              <a:gd name="T55" fmla="*/ 0 h 3535"/>
              <a:gd name="T56" fmla="*/ 115 w 3772"/>
              <a:gd name="T57" fmla="*/ 0 h 3535"/>
              <a:gd name="T58" fmla="*/ 0 w 3772"/>
              <a:gd name="T59" fmla="*/ 115 h 3535"/>
              <a:gd name="T60" fmla="*/ 0 w 3772"/>
              <a:gd name="T61" fmla="*/ 2557 h 3535"/>
              <a:gd name="T62" fmla="*/ 115 w 3772"/>
              <a:gd name="T63" fmla="*/ 2672 h 3535"/>
              <a:gd name="T64" fmla="*/ 1054 w 3772"/>
              <a:gd name="T65" fmla="*/ 2672 h 3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72" h="3535">
                <a:moveTo>
                  <a:pt x="1917" y="1791"/>
                </a:moveTo>
                <a:cubicBezTo>
                  <a:pt x="1917" y="1985"/>
                  <a:pt x="1917" y="1985"/>
                  <a:pt x="1917" y="1985"/>
                </a:cubicBezTo>
                <a:moveTo>
                  <a:pt x="1917" y="1123"/>
                </a:moveTo>
                <a:cubicBezTo>
                  <a:pt x="1917" y="1028"/>
                  <a:pt x="1840" y="951"/>
                  <a:pt x="1745" y="951"/>
                </a:cubicBezTo>
                <a:cubicBezTo>
                  <a:pt x="1650" y="951"/>
                  <a:pt x="1573" y="1028"/>
                  <a:pt x="1573" y="1123"/>
                </a:cubicBezTo>
                <a:cubicBezTo>
                  <a:pt x="1573" y="1123"/>
                  <a:pt x="1573" y="1127"/>
                  <a:pt x="1573" y="1135"/>
                </a:cubicBezTo>
                <a:cubicBezTo>
                  <a:pt x="1573" y="1252"/>
                  <a:pt x="1573" y="2194"/>
                  <a:pt x="1573" y="2527"/>
                </a:cubicBezTo>
                <a:cubicBezTo>
                  <a:pt x="1573" y="2581"/>
                  <a:pt x="1507" y="2608"/>
                  <a:pt x="1469" y="2569"/>
                </a:cubicBezTo>
                <a:cubicBezTo>
                  <a:pt x="1282" y="2383"/>
                  <a:pt x="1282" y="2383"/>
                  <a:pt x="1282" y="2383"/>
                </a:cubicBezTo>
                <a:cubicBezTo>
                  <a:pt x="1210" y="2311"/>
                  <a:pt x="1095" y="2311"/>
                  <a:pt x="1023" y="2383"/>
                </a:cubicBezTo>
                <a:cubicBezTo>
                  <a:pt x="952" y="2454"/>
                  <a:pt x="952" y="2570"/>
                  <a:pt x="1023" y="2641"/>
                </a:cubicBezTo>
                <a:cubicBezTo>
                  <a:pt x="1659" y="3277"/>
                  <a:pt x="1659" y="3277"/>
                  <a:pt x="1659" y="3277"/>
                </a:cubicBezTo>
                <a:cubicBezTo>
                  <a:pt x="1813" y="3436"/>
                  <a:pt x="2026" y="3535"/>
                  <a:pt x="2262" y="3535"/>
                </a:cubicBezTo>
                <a:cubicBezTo>
                  <a:pt x="2643" y="3535"/>
                  <a:pt x="2951" y="3227"/>
                  <a:pt x="2951" y="2846"/>
                </a:cubicBezTo>
                <a:cubicBezTo>
                  <a:pt x="2951" y="2184"/>
                  <a:pt x="2951" y="2184"/>
                  <a:pt x="2951" y="2184"/>
                </a:cubicBezTo>
                <a:cubicBezTo>
                  <a:pt x="2951" y="2105"/>
                  <a:pt x="2897" y="2036"/>
                  <a:pt x="2820" y="2017"/>
                </a:cubicBezTo>
                <a:cubicBezTo>
                  <a:pt x="1917" y="1791"/>
                  <a:pt x="1917" y="1791"/>
                  <a:pt x="1917" y="1791"/>
                </a:cubicBezTo>
                <a:lnTo>
                  <a:pt x="1917" y="1123"/>
                </a:lnTo>
                <a:close/>
                <a:moveTo>
                  <a:pt x="1917" y="1602"/>
                </a:moveTo>
                <a:cubicBezTo>
                  <a:pt x="2114" y="1532"/>
                  <a:pt x="2254" y="1344"/>
                  <a:pt x="2254" y="1123"/>
                </a:cubicBezTo>
                <a:cubicBezTo>
                  <a:pt x="2254" y="842"/>
                  <a:pt x="2026" y="614"/>
                  <a:pt x="1744" y="614"/>
                </a:cubicBezTo>
                <a:cubicBezTo>
                  <a:pt x="1463" y="614"/>
                  <a:pt x="1235" y="842"/>
                  <a:pt x="1235" y="1123"/>
                </a:cubicBezTo>
                <a:cubicBezTo>
                  <a:pt x="1235" y="1344"/>
                  <a:pt x="1376" y="1532"/>
                  <a:pt x="1573" y="1603"/>
                </a:cubicBezTo>
                <a:moveTo>
                  <a:pt x="2951" y="2672"/>
                </a:moveTo>
                <a:cubicBezTo>
                  <a:pt x="3657" y="2672"/>
                  <a:pt x="3657" y="2672"/>
                  <a:pt x="3657" y="2672"/>
                </a:cubicBezTo>
                <a:cubicBezTo>
                  <a:pt x="3720" y="2672"/>
                  <a:pt x="3772" y="2621"/>
                  <a:pt x="3772" y="2557"/>
                </a:cubicBezTo>
                <a:cubicBezTo>
                  <a:pt x="3772" y="115"/>
                  <a:pt x="3772" y="115"/>
                  <a:pt x="3772" y="115"/>
                </a:cubicBezTo>
                <a:cubicBezTo>
                  <a:pt x="3772" y="51"/>
                  <a:pt x="3720" y="0"/>
                  <a:pt x="3657" y="0"/>
                </a:cubicBezTo>
                <a:cubicBezTo>
                  <a:pt x="115" y="0"/>
                  <a:pt x="115" y="0"/>
                  <a:pt x="115" y="0"/>
                </a:cubicBezTo>
                <a:cubicBezTo>
                  <a:pt x="51" y="0"/>
                  <a:pt x="0" y="51"/>
                  <a:pt x="0" y="115"/>
                </a:cubicBezTo>
                <a:cubicBezTo>
                  <a:pt x="0" y="2557"/>
                  <a:pt x="0" y="2557"/>
                  <a:pt x="0" y="2557"/>
                </a:cubicBezTo>
                <a:cubicBezTo>
                  <a:pt x="0" y="2621"/>
                  <a:pt x="51" y="2672"/>
                  <a:pt x="115" y="2672"/>
                </a:cubicBezTo>
                <a:cubicBezTo>
                  <a:pt x="1054" y="2672"/>
                  <a:pt x="1054" y="2672"/>
                  <a:pt x="1054" y="2672"/>
                </a:cubicBezTo>
              </a:path>
            </a:pathLst>
          </a:custGeom>
          <a:noFill/>
          <a:ln w="9525"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45" name="Freeform 96" title="Icon of a gear with a wrench">
            <a:extLst>
              <a:ext uri="{FF2B5EF4-FFF2-40B4-BE49-F238E27FC236}">
                <a16:creationId xmlns:a16="http://schemas.microsoft.com/office/drawing/2014/main" id="{C0E27F51-F8B3-4BD5-B961-AE4F6EDD133D}"/>
              </a:ext>
            </a:extLst>
          </p:cNvPr>
          <p:cNvSpPr>
            <a:spLocks noChangeAspect="1" noEditPoints="1"/>
          </p:cNvSpPr>
          <p:nvPr/>
        </p:nvSpPr>
        <p:spPr bwMode="auto">
          <a:xfrm>
            <a:off x="7192126" y="4478507"/>
            <a:ext cx="195490" cy="180000"/>
          </a:xfrm>
          <a:custGeom>
            <a:avLst/>
            <a:gdLst>
              <a:gd name="T0" fmla="*/ 224 w 356"/>
              <a:gd name="T1" fmla="*/ 273 h 328"/>
              <a:gd name="T2" fmla="*/ 181 w 356"/>
              <a:gd name="T3" fmla="*/ 295 h 328"/>
              <a:gd name="T4" fmla="*/ 181 w 356"/>
              <a:gd name="T5" fmla="*/ 328 h 328"/>
              <a:gd name="T6" fmla="*/ 121 w 356"/>
              <a:gd name="T7" fmla="*/ 328 h 328"/>
              <a:gd name="T8" fmla="*/ 121 w 356"/>
              <a:gd name="T9" fmla="*/ 291 h 328"/>
              <a:gd name="T10" fmla="*/ 57 w 356"/>
              <a:gd name="T11" fmla="*/ 254 h 328"/>
              <a:gd name="T12" fmla="*/ 28 w 356"/>
              <a:gd name="T13" fmla="*/ 269 h 328"/>
              <a:gd name="T14" fmla="*/ 0 w 356"/>
              <a:gd name="T15" fmla="*/ 214 h 328"/>
              <a:gd name="T16" fmla="*/ 28 w 356"/>
              <a:gd name="T17" fmla="*/ 199 h 328"/>
              <a:gd name="T18" fmla="*/ 21 w 356"/>
              <a:gd name="T19" fmla="*/ 162 h 328"/>
              <a:gd name="T20" fmla="*/ 28 w 356"/>
              <a:gd name="T21" fmla="*/ 125 h 328"/>
              <a:gd name="T22" fmla="*/ 0 w 356"/>
              <a:gd name="T23" fmla="*/ 111 h 328"/>
              <a:gd name="T24" fmla="*/ 28 w 356"/>
              <a:gd name="T25" fmla="*/ 55 h 328"/>
              <a:gd name="T26" fmla="*/ 57 w 356"/>
              <a:gd name="T27" fmla="*/ 70 h 328"/>
              <a:gd name="T28" fmla="*/ 121 w 356"/>
              <a:gd name="T29" fmla="*/ 33 h 328"/>
              <a:gd name="T30" fmla="*/ 121 w 356"/>
              <a:gd name="T31" fmla="*/ 0 h 328"/>
              <a:gd name="T32" fmla="*/ 181 w 356"/>
              <a:gd name="T33" fmla="*/ 0 h 328"/>
              <a:gd name="T34" fmla="*/ 181 w 356"/>
              <a:gd name="T35" fmla="*/ 30 h 328"/>
              <a:gd name="T36" fmla="*/ 249 w 356"/>
              <a:gd name="T37" fmla="*/ 70 h 328"/>
              <a:gd name="T38" fmla="*/ 274 w 356"/>
              <a:gd name="T39" fmla="*/ 55 h 328"/>
              <a:gd name="T40" fmla="*/ 306 w 356"/>
              <a:gd name="T41" fmla="*/ 111 h 328"/>
              <a:gd name="T42" fmla="*/ 277 w 356"/>
              <a:gd name="T43" fmla="*/ 125 h 328"/>
              <a:gd name="T44" fmla="*/ 282 w 356"/>
              <a:gd name="T45" fmla="*/ 162 h 328"/>
              <a:gd name="T46" fmla="*/ 279 w 356"/>
              <a:gd name="T47" fmla="*/ 188 h 328"/>
              <a:gd name="T48" fmla="*/ 186 w 356"/>
              <a:gd name="T49" fmla="*/ 100 h 328"/>
              <a:gd name="T50" fmla="*/ 150 w 356"/>
              <a:gd name="T51" fmla="*/ 89 h 328"/>
              <a:gd name="T52" fmla="*/ 75 w 356"/>
              <a:gd name="T53" fmla="*/ 166 h 328"/>
              <a:gd name="T54" fmla="*/ 107 w 356"/>
              <a:gd name="T55" fmla="*/ 231 h 328"/>
              <a:gd name="T56" fmla="*/ 209 w 356"/>
              <a:gd name="T57" fmla="*/ 238 h 328"/>
              <a:gd name="T58" fmla="*/ 310 w 356"/>
              <a:gd name="T59" fmla="*/ 302 h 328"/>
              <a:gd name="T60" fmla="*/ 348 w 356"/>
              <a:gd name="T61" fmla="*/ 294 h 328"/>
              <a:gd name="T62" fmla="*/ 340 w 356"/>
              <a:gd name="T63" fmla="*/ 256 h 328"/>
              <a:gd name="T64" fmla="*/ 237 w 356"/>
              <a:gd name="T65" fmla="*/ 195 h 328"/>
              <a:gd name="T66" fmla="*/ 235 w 356"/>
              <a:gd name="T67" fmla="*/ 194 h 328"/>
              <a:gd name="T68" fmla="*/ 234 w 356"/>
              <a:gd name="T69" fmla="*/ 179 h 328"/>
              <a:gd name="T70" fmla="*/ 172 w 356"/>
              <a:gd name="T71" fmla="*/ 139 h 328"/>
              <a:gd name="T72" fmla="*/ 145 w 356"/>
              <a:gd name="T73" fmla="*/ 153 h 328"/>
              <a:gd name="T74" fmla="*/ 194 w 356"/>
              <a:gd name="T75" fmla="*/ 183 h 328"/>
              <a:gd name="T76" fmla="*/ 182 w 356"/>
              <a:gd name="T77" fmla="*/ 199 h 328"/>
              <a:gd name="T78" fmla="*/ 135 w 356"/>
              <a:gd name="T79" fmla="*/ 169 h 328"/>
              <a:gd name="T80" fmla="*/ 132 w 356"/>
              <a:gd name="T81" fmla="*/ 201 h 328"/>
              <a:gd name="T82" fmla="*/ 194 w 356"/>
              <a:gd name="T83" fmla="*/ 241 h 328"/>
              <a:gd name="T84" fmla="*/ 207 w 356"/>
              <a:gd name="T85" fmla="*/ 237 h 328"/>
              <a:gd name="T86" fmla="*/ 209 w 356"/>
              <a:gd name="T87" fmla="*/ 23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6" h="328">
                <a:moveTo>
                  <a:pt x="224" y="273"/>
                </a:moveTo>
                <a:cubicBezTo>
                  <a:pt x="213" y="284"/>
                  <a:pt x="195" y="291"/>
                  <a:pt x="181" y="295"/>
                </a:cubicBezTo>
                <a:cubicBezTo>
                  <a:pt x="181" y="295"/>
                  <a:pt x="181" y="295"/>
                  <a:pt x="181" y="328"/>
                </a:cubicBezTo>
                <a:cubicBezTo>
                  <a:pt x="181" y="328"/>
                  <a:pt x="181" y="328"/>
                  <a:pt x="121" y="328"/>
                </a:cubicBezTo>
                <a:cubicBezTo>
                  <a:pt x="121" y="328"/>
                  <a:pt x="121" y="328"/>
                  <a:pt x="121" y="291"/>
                </a:cubicBezTo>
                <a:cubicBezTo>
                  <a:pt x="96" y="287"/>
                  <a:pt x="75" y="273"/>
                  <a:pt x="57" y="254"/>
                </a:cubicBezTo>
                <a:cubicBezTo>
                  <a:pt x="57" y="254"/>
                  <a:pt x="57" y="254"/>
                  <a:pt x="28" y="269"/>
                </a:cubicBezTo>
                <a:cubicBezTo>
                  <a:pt x="28" y="269"/>
                  <a:pt x="28" y="269"/>
                  <a:pt x="0" y="214"/>
                </a:cubicBezTo>
                <a:cubicBezTo>
                  <a:pt x="0" y="214"/>
                  <a:pt x="0" y="214"/>
                  <a:pt x="28" y="199"/>
                </a:cubicBezTo>
                <a:cubicBezTo>
                  <a:pt x="25" y="188"/>
                  <a:pt x="21" y="177"/>
                  <a:pt x="21" y="162"/>
                </a:cubicBezTo>
                <a:cubicBezTo>
                  <a:pt x="21" y="151"/>
                  <a:pt x="25" y="136"/>
                  <a:pt x="28" y="125"/>
                </a:cubicBezTo>
                <a:cubicBezTo>
                  <a:pt x="28" y="125"/>
                  <a:pt x="28" y="125"/>
                  <a:pt x="0" y="111"/>
                </a:cubicBezTo>
                <a:cubicBezTo>
                  <a:pt x="0" y="111"/>
                  <a:pt x="0" y="111"/>
                  <a:pt x="28" y="55"/>
                </a:cubicBezTo>
                <a:cubicBezTo>
                  <a:pt x="28" y="55"/>
                  <a:pt x="28" y="55"/>
                  <a:pt x="57" y="70"/>
                </a:cubicBezTo>
                <a:cubicBezTo>
                  <a:pt x="75" y="52"/>
                  <a:pt x="96" y="37"/>
                  <a:pt x="121" y="33"/>
                </a:cubicBezTo>
                <a:cubicBezTo>
                  <a:pt x="121" y="33"/>
                  <a:pt x="121" y="33"/>
                  <a:pt x="121" y="0"/>
                </a:cubicBezTo>
                <a:cubicBezTo>
                  <a:pt x="121" y="0"/>
                  <a:pt x="121" y="0"/>
                  <a:pt x="181" y="0"/>
                </a:cubicBezTo>
                <a:cubicBezTo>
                  <a:pt x="181" y="0"/>
                  <a:pt x="181" y="0"/>
                  <a:pt x="181" y="30"/>
                </a:cubicBezTo>
                <a:cubicBezTo>
                  <a:pt x="206" y="37"/>
                  <a:pt x="231" y="52"/>
                  <a:pt x="249" y="70"/>
                </a:cubicBezTo>
                <a:cubicBezTo>
                  <a:pt x="249" y="70"/>
                  <a:pt x="249" y="70"/>
                  <a:pt x="274" y="55"/>
                </a:cubicBezTo>
                <a:cubicBezTo>
                  <a:pt x="274" y="55"/>
                  <a:pt x="274" y="55"/>
                  <a:pt x="306" y="111"/>
                </a:cubicBezTo>
                <a:cubicBezTo>
                  <a:pt x="306" y="111"/>
                  <a:pt x="306" y="111"/>
                  <a:pt x="277" y="125"/>
                </a:cubicBezTo>
                <a:cubicBezTo>
                  <a:pt x="281" y="136"/>
                  <a:pt x="282" y="150"/>
                  <a:pt x="282" y="162"/>
                </a:cubicBezTo>
                <a:cubicBezTo>
                  <a:pt x="282" y="169"/>
                  <a:pt x="282" y="178"/>
                  <a:pt x="279" y="188"/>
                </a:cubicBezTo>
                <a:moveTo>
                  <a:pt x="186" y="100"/>
                </a:moveTo>
                <a:cubicBezTo>
                  <a:pt x="176" y="93"/>
                  <a:pt x="165" y="89"/>
                  <a:pt x="150" y="89"/>
                </a:cubicBezTo>
                <a:cubicBezTo>
                  <a:pt x="107" y="89"/>
                  <a:pt x="75" y="126"/>
                  <a:pt x="75" y="166"/>
                </a:cubicBezTo>
                <a:cubicBezTo>
                  <a:pt x="75" y="195"/>
                  <a:pt x="85" y="217"/>
                  <a:pt x="107" y="231"/>
                </a:cubicBezTo>
                <a:moveTo>
                  <a:pt x="209" y="238"/>
                </a:moveTo>
                <a:cubicBezTo>
                  <a:pt x="310" y="302"/>
                  <a:pt x="310" y="302"/>
                  <a:pt x="310" y="302"/>
                </a:cubicBezTo>
                <a:cubicBezTo>
                  <a:pt x="323" y="310"/>
                  <a:pt x="340" y="307"/>
                  <a:pt x="348" y="294"/>
                </a:cubicBezTo>
                <a:cubicBezTo>
                  <a:pt x="356" y="282"/>
                  <a:pt x="353" y="265"/>
                  <a:pt x="340" y="256"/>
                </a:cubicBezTo>
                <a:cubicBezTo>
                  <a:pt x="237" y="195"/>
                  <a:pt x="237" y="195"/>
                  <a:pt x="237" y="195"/>
                </a:cubicBezTo>
                <a:cubicBezTo>
                  <a:pt x="235" y="194"/>
                  <a:pt x="235" y="194"/>
                  <a:pt x="235" y="194"/>
                </a:cubicBezTo>
                <a:cubicBezTo>
                  <a:pt x="236" y="189"/>
                  <a:pt x="235" y="184"/>
                  <a:pt x="234" y="179"/>
                </a:cubicBezTo>
                <a:cubicBezTo>
                  <a:pt x="228" y="151"/>
                  <a:pt x="200" y="132"/>
                  <a:pt x="172" y="139"/>
                </a:cubicBezTo>
                <a:cubicBezTo>
                  <a:pt x="162" y="141"/>
                  <a:pt x="152" y="146"/>
                  <a:pt x="145" y="153"/>
                </a:cubicBezTo>
                <a:cubicBezTo>
                  <a:pt x="194" y="183"/>
                  <a:pt x="194" y="183"/>
                  <a:pt x="194" y="183"/>
                </a:cubicBezTo>
                <a:cubicBezTo>
                  <a:pt x="182" y="199"/>
                  <a:pt x="182" y="199"/>
                  <a:pt x="182" y="199"/>
                </a:cubicBezTo>
                <a:cubicBezTo>
                  <a:pt x="135" y="169"/>
                  <a:pt x="135" y="169"/>
                  <a:pt x="135" y="169"/>
                </a:cubicBezTo>
                <a:cubicBezTo>
                  <a:pt x="131" y="179"/>
                  <a:pt x="129" y="190"/>
                  <a:pt x="132" y="201"/>
                </a:cubicBezTo>
                <a:cubicBezTo>
                  <a:pt x="138" y="229"/>
                  <a:pt x="165" y="247"/>
                  <a:pt x="194" y="241"/>
                </a:cubicBezTo>
                <a:cubicBezTo>
                  <a:pt x="198" y="240"/>
                  <a:pt x="203" y="239"/>
                  <a:pt x="207" y="237"/>
                </a:cubicBezTo>
                <a:lnTo>
                  <a:pt x="209" y="238"/>
                </a:lnTo>
                <a:close/>
              </a:path>
            </a:pathLst>
          </a:custGeom>
          <a:noFill/>
          <a:ln w="9525"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46" name="phone_5" title="Icon of a phone facing down with an arrow pointed down below it">
            <a:extLst>
              <a:ext uri="{FF2B5EF4-FFF2-40B4-BE49-F238E27FC236}">
                <a16:creationId xmlns:a16="http://schemas.microsoft.com/office/drawing/2014/main" id="{E35C1827-E2EB-4AF0-94E6-433D4468DE9D}"/>
              </a:ext>
            </a:extLst>
          </p:cNvPr>
          <p:cNvSpPr>
            <a:spLocks noChangeAspect="1" noEditPoints="1"/>
          </p:cNvSpPr>
          <p:nvPr/>
        </p:nvSpPr>
        <p:spPr bwMode="auto">
          <a:xfrm>
            <a:off x="6850375" y="5736497"/>
            <a:ext cx="180000" cy="160662"/>
          </a:xfrm>
          <a:custGeom>
            <a:avLst/>
            <a:gdLst>
              <a:gd name="T0" fmla="*/ 14 w 330"/>
              <a:gd name="T1" fmla="*/ 88 h 294"/>
              <a:gd name="T2" fmla="*/ 315 w 330"/>
              <a:gd name="T3" fmla="*/ 81 h 294"/>
              <a:gd name="T4" fmla="*/ 327 w 330"/>
              <a:gd name="T5" fmla="*/ 136 h 294"/>
              <a:gd name="T6" fmla="*/ 305 w 330"/>
              <a:gd name="T7" fmla="*/ 156 h 294"/>
              <a:gd name="T8" fmla="*/ 259 w 330"/>
              <a:gd name="T9" fmla="*/ 158 h 294"/>
              <a:gd name="T10" fmla="*/ 239 w 330"/>
              <a:gd name="T11" fmla="*/ 136 h 294"/>
              <a:gd name="T12" fmla="*/ 240 w 330"/>
              <a:gd name="T13" fmla="*/ 118 h 294"/>
              <a:gd name="T14" fmla="*/ 220 w 330"/>
              <a:gd name="T15" fmla="*/ 96 h 294"/>
              <a:gd name="T16" fmla="*/ 112 w 330"/>
              <a:gd name="T17" fmla="*/ 96 h 294"/>
              <a:gd name="T18" fmla="*/ 90 w 330"/>
              <a:gd name="T19" fmla="*/ 116 h 294"/>
              <a:gd name="T20" fmla="*/ 91 w 330"/>
              <a:gd name="T21" fmla="*/ 139 h 294"/>
              <a:gd name="T22" fmla="*/ 69 w 330"/>
              <a:gd name="T23" fmla="*/ 159 h 294"/>
              <a:gd name="T24" fmla="*/ 24 w 330"/>
              <a:gd name="T25" fmla="*/ 160 h 294"/>
              <a:gd name="T26" fmla="*/ 3 w 330"/>
              <a:gd name="T27" fmla="*/ 138 h 294"/>
              <a:gd name="T28" fmla="*/ 14 w 330"/>
              <a:gd name="T29" fmla="*/ 88 h 294"/>
              <a:gd name="T30" fmla="*/ 165 w 330"/>
              <a:gd name="T31" fmla="*/ 158 h 294"/>
              <a:gd name="T32" fmla="*/ 165 w 330"/>
              <a:gd name="T33" fmla="*/ 294 h 294"/>
              <a:gd name="T34" fmla="*/ 95 w 330"/>
              <a:gd name="T35" fmla="*/ 224 h 294"/>
              <a:gd name="T36" fmla="*/ 165 w 330"/>
              <a:gd name="T37" fmla="*/ 294 h 294"/>
              <a:gd name="T38" fmla="*/ 235 w 330"/>
              <a:gd name="T39" fmla="*/ 22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0" h="294">
                <a:moveTo>
                  <a:pt x="14" y="88"/>
                </a:moveTo>
                <a:cubicBezTo>
                  <a:pt x="95" y="3"/>
                  <a:pt x="230" y="0"/>
                  <a:pt x="315" y="81"/>
                </a:cubicBezTo>
                <a:cubicBezTo>
                  <a:pt x="315" y="81"/>
                  <a:pt x="330" y="100"/>
                  <a:pt x="327" y="136"/>
                </a:cubicBezTo>
                <a:cubicBezTo>
                  <a:pt x="325" y="152"/>
                  <a:pt x="316" y="157"/>
                  <a:pt x="305" y="156"/>
                </a:cubicBezTo>
                <a:cubicBezTo>
                  <a:pt x="259" y="158"/>
                  <a:pt x="259" y="158"/>
                  <a:pt x="259" y="158"/>
                </a:cubicBezTo>
                <a:cubicBezTo>
                  <a:pt x="247" y="157"/>
                  <a:pt x="238" y="147"/>
                  <a:pt x="239" y="136"/>
                </a:cubicBezTo>
                <a:cubicBezTo>
                  <a:pt x="240" y="118"/>
                  <a:pt x="240" y="118"/>
                  <a:pt x="240" y="118"/>
                </a:cubicBezTo>
                <a:cubicBezTo>
                  <a:pt x="241" y="106"/>
                  <a:pt x="232" y="97"/>
                  <a:pt x="220" y="96"/>
                </a:cubicBezTo>
                <a:cubicBezTo>
                  <a:pt x="112" y="96"/>
                  <a:pt x="112" y="96"/>
                  <a:pt x="112" y="96"/>
                </a:cubicBezTo>
                <a:cubicBezTo>
                  <a:pt x="100" y="95"/>
                  <a:pt x="91" y="105"/>
                  <a:pt x="90" y="116"/>
                </a:cubicBezTo>
                <a:cubicBezTo>
                  <a:pt x="91" y="139"/>
                  <a:pt x="91" y="139"/>
                  <a:pt x="91" y="139"/>
                </a:cubicBezTo>
                <a:cubicBezTo>
                  <a:pt x="91" y="150"/>
                  <a:pt x="81" y="159"/>
                  <a:pt x="69" y="159"/>
                </a:cubicBezTo>
                <a:cubicBezTo>
                  <a:pt x="24" y="160"/>
                  <a:pt x="24" y="160"/>
                  <a:pt x="24" y="160"/>
                </a:cubicBezTo>
                <a:cubicBezTo>
                  <a:pt x="12" y="160"/>
                  <a:pt x="5" y="150"/>
                  <a:pt x="3" y="138"/>
                </a:cubicBezTo>
                <a:cubicBezTo>
                  <a:pt x="0" y="106"/>
                  <a:pt x="14" y="88"/>
                  <a:pt x="14" y="88"/>
                </a:cubicBezTo>
                <a:close/>
                <a:moveTo>
                  <a:pt x="165" y="158"/>
                </a:moveTo>
                <a:cubicBezTo>
                  <a:pt x="165" y="294"/>
                  <a:pt x="165" y="294"/>
                  <a:pt x="165" y="294"/>
                </a:cubicBezTo>
                <a:moveTo>
                  <a:pt x="95" y="224"/>
                </a:moveTo>
                <a:cubicBezTo>
                  <a:pt x="165" y="294"/>
                  <a:pt x="165" y="294"/>
                  <a:pt x="165" y="294"/>
                </a:cubicBezTo>
                <a:cubicBezTo>
                  <a:pt x="235" y="224"/>
                  <a:pt x="235" y="224"/>
                  <a:pt x="235" y="224"/>
                </a:cubicBezTo>
              </a:path>
            </a:pathLst>
          </a:custGeom>
          <a:noFill/>
          <a:ln w="9525"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49" name="money_2" title="Icon of a dollar sign with an arrow around it pointing clockwise">
            <a:extLst>
              <a:ext uri="{FF2B5EF4-FFF2-40B4-BE49-F238E27FC236}">
                <a16:creationId xmlns:a16="http://schemas.microsoft.com/office/drawing/2014/main" id="{F8F5FC5D-6B68-452E-A273-DEF7DF750845}"/>
              </a:ext>
            </a:extLst>
          </p:cNvPr>
          <p:cNvSpPr>
            <a:spLocks noChangeAspect="1" noEditPoints="1"/>
          </p:cNvSpPr>
          <p:nvPr/>
        </p:nvSpPr>
        <p:spPr bwMode="auto">
          <a:xfrm>
            <a:off x="2505278" y="5721934"/>
            <a:ext cx="180000" cy="189789"/>
          </a:xfrm>
          <a:custGeom>
            <a:avLst/>
            <a:gdLst>
              <a:gd name="T0" fmla="*/ 307 w 307"/>
              <a:gd name="T1" fmla="*/ 163 h 326"/>
              <a:gd name="T2" fmla="*/ 282 w 307"/>
              <a:gd name="T3" fmla="*/ 244 h 326"/>
              <a:gd name="T4" fmla="*/ 82 w 307"/>
              <a:gd name="T5" fmla="*/ 281 h 326"/>
              <a:gd name="T6" fmla="*/ 45 w 307"/>
              <a:gd name="T7" fmla="*/ 82 h 326"/>
              <a:gd name="T8" fmla="*/ 245 w 307"/>
              <a:gd name="T9" fmla="*/ 45 h 326"/>
              <a:gd name="T10" fmla="*/ 297 w 307"/>
              <a:gd name="T11" fmla="*/ 110 h 326"/>
              <a:gd name="T12" fmla="*/ 257 w 307"/>
              <a:gd name="T13" fmla="*/ 99 h 326"/>
              <a:gd name="T14" fmla="*/ 297 w 307"/>
              <a:gd name="T15" fmla="*/ 109 h 326"/>
              <a:gd name="T16" fmla="*/ 307 w 307"/>
              <a:gd name="T17" fmla="*/ 70 h 326"/>
              <a:gd name="T18" fmla="*/ 126 w 307"/>
              <a:gd name="T19" fmla="*/ 199 h 326"/>
              <a:gd name="T20" fmla="*/ 182 w 307"/>
              <a:gd name="T21" fmla="*/ 199 h 326"/>
              <a:gd name="T22" fmla="*/ 202 w 307"/>
              <a:gd name="T23" fmla="*/ 179 h 326"/>
              <a:gd name="T24" fmla="*/ 182 w 307"/>
              <a:gd name="T25" fmla="*/ 158 h 326"/>
              <a:gd name="T26" fmla="*/ 147 w 307"/>
              <a:gd name="T27" fmla="*/ 158 h 326"/>
              <a:gd name="T28" fmla="*/ 126 w 307"/>
              <a:gd name="T29" fmla="*/ 137 h 326"/>
              <a:gd name="T30" fmla="*/ 147 w 307"/>
              <a:gd name="T31" fmla="*/ 117 h 326"/>
              <a:gd name="T32" fmla="*/ 201 w 307"/>
              <a:gd name="T33" fmla="*/ 117 h 326"/>
              <a:gd name="T34" fmla="*/ 164 w 307"/>
              <a:gd name="T35" fmla="*/ 88 h 326"/>
              <a:gd name="T36" fmla="*/ 164 w 307"/>
              <a:gd name="T37" fmla="*/ 2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7" h="326">
                <a:moveTo>
                  <a:pt x="307" y="163"/>
                </a:moveTo>
                <a:cubicBezTo>
                  <a:pt x="307" y="191"/>
                  <a:pt x="299" y="219"/>
                  <a:pt x="282" y="244"/>
                </a:cubicBezTo>
                <a:cubicBezTo>
                  <a:pt x="237" y="310"/>
                  <a:pt x="148" y="326"/>
                  <a:pt x="82" y="281"/>
                </a:cubicBezTo>
                <a:cubicBezTo>
                  <a:pt x="17" y="236"/>
                  <a:pt x="0" y="147"/>
                  <a:pt x="45" y="82"/>
                </a:cubicBezTo>
                <a:cubicBezTo>
                  <a:pt x="90" y="16"/>
                  <a:pt x="179" y="0"/>
                  <a:pt x="245" y="45"/>
                </a:cubicBezTo>
                <a:cubicBezTo>
                  <a:pt x="269" y="61"/>
                  <a:pt x="287" y="84"/>
                  <a:pt x="297" y="110"/>
                </a:cubicBezTo>
                <a:moveTo>
                  <a:pt x="257" y="99"/>
                </a:moveTo>
                <a:cubicBezTo>
                  <a:pt x="297" y="109"/>
                  <a:pt x="297" y="109"/>
                  <a:pt x="297" y="109"/>
                </a:cubicBezTo>
                <a:cubicBezTo>
                  <a:pt x="307" y="70"/>
                  <a:pt x="307" y="70"/>
                  <a:pt x="307" y="70"/>
                </a:cubicBezTo>
                <a:moveTo>
                  <a:pt x="126" y="199"/>
                </a:moveTo>
                <a:cubicBezTo>
                  <a:pt x="182" y="199"/>
                  <a:pt x="182" y="199"/>
                  <a:pt x="182" y="199"/>
                </a:cubicBezTo>
                <a:cubicBezTo>
                  <a:pt x="193" y="199"/>
                  <a:pt x="202" y="190"/>
                  <a:pt x="202" y="179"/>
                </a:cubicBezTo>
                <a:cubicBezTo>
                  <a:pt x="202" y="168"/>
                  <a:pt x="193" y="158"/>
                  <a:pt x="182" y="158"/>
                </a:cubicBezTo>
                <a:cubicBezTo>
                  <a:pt x="147" y="158"/>
                  <a:pt x="147" y="158"/>
                  <a:pt x="147" y="158"/>
                </a:cubicBezTo>
                <a:cubicBezTo>
                  <a:pt x="136" y="158"/>
                  <a:pt x="126" y="148"/>
                  <a:pt x="126" y="137"/>
                </a:cubicBezTo>
                <a:cubicBezTo>
                  <a:pt x="126" y="126"/>
                  <a:pt x="136" y="117"/>
                  <a:pt x="147" y="117"/>
                </a:cubicBezTo>
                <a:cubicBezTo>
                  <a:pt x="201" y="117"/>
                  <a:pt x="201" y="117"/>
                  <a:pt x="201" y="117"/>
                </a:cubicBezTo>
                <a:moveTo>
                  <a:pt x="164" y="88"/>
                </a:moveTo>
                <a:cubicBezTo>
                  <a:pt x="164" y="226"/>
                  <a:pt x="164" y="226"/>
                  <a:pt x="164" y="226"/>
                </a:cubicBezTo>
              </a:path>
            </a:pathLst>
          </a:custGeom>
          <a:noFill/>
          <a:ln w="9525"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54" name="create" title="Icon of a pencil with an arrow around it pointing counterclockwise">
            <a:extLst>
              <a:ext uri="{FF2B5EF4-FFF2-40B4-BE49-F238E27FC236}">
                <a16:creationId xmlns:a16="http://schemas.microsoft.com/office/drawing/2014/main" id="{87CEBF4A-9D83-4654-9289-E58717ED9B86}"/>
              </a:ext>
            </a:extLst>
          </p:cNvPr>
          <p:cNvSpPr>
            <a:spLocks noChangeAspect="1" noEditPoints="1"/>
          </p:cNvSpPr>
          <p:nvPr/>
        </p:nvSpPr>
        <p:spPr bwMode="auto">
          <a:xfrm>
            <a:off x="3737182" y="2312872"/>
            <a:ext cx="180000" cy="176296"/>
          </a:xfrm>
          <a:custGeom>
            <a:avLst/>
            <a:gdLst>
              <a:gd name="T0" fmla="*/ 0 w 354"/>
              <a:gd name="T1" fmla="*/ 174 h 348"/>
              <a:gd name="T2" fmla="*/ 177 w 354"/>
              <a:gd name="T3" fmla="*/ 0 h 348"/>
              <a:gd name="T4" fmla="*/ 354 w 354"/>
              <a:gd name="T5" fmla="*/ 174 h 348"/>
              <a:gd name="T6" fmla="*/ 177 w 354"/>
              <a:gd name="T7" fmla="*/ 348 h 348"/>
              <a:gd name="T8" fmla="*/ 18 w 354"/>
              <a:gd name="T9" fmla="*/ 252 h 348"/>
              <a:gd name="T10" fmla="*/ 60 w 354"/>
              <a:gd name="T11" fmla="*/ 265 h 348"/>
              <a:gd name="T12" fmla="*/ 18 w 354"/>
              <a:gd name="T13" fmla="*/ 252 h 348"/>
              <a:gd name="T14" fmla="*/ 6 w 354"/>
              <a:gd name="T15" fmla="*/ 294 h 348"/>
              <a:gd name="T16" fmla="*/ 263 w 354"/>
              <a:gd name="T17" fmla="*/ 22 h 348"/>
              <a:gd name="T18" fmla="*/ 161 w 354"/>
              <a:gd name="T19" fmla="*/ 121 h 348"/>
              <a:gd name="T20" fmla="*/ 120 w 354"/>
              <a:gd name="T21" fmla="*/ 234 h 348"/>
              <a:gd name="T22" fmla="*/ 237 w 354"/>
              <a:gd name="T23" fmla="*/ 194 h 348"/>
              <a:gd name="T24" fmla="*/ 336 w 354"/>
              <a:gd name="T25" fmla="*/ 97 h 348"/>
              <a:gd name="T26" fmla="*/ 161 w 354"/>
              <a:gd name="T27" fmla="*/ 121 h 348"/>
              <a:gd name="T28" fmla="*/ 217 w 354"/>
              <a:gd name="T29" fmla="*/ 140 h 348"/>
              <a:gd name="T30" fmla="*/ 304 w 354"/>
              <a:gd name="T31" fmla="*/ 52 h 348"/>
              <a:gd name="T32" fmla="*/ 236 w 354"/>
              <a:gd name="T33" fmla="*/ 194 h 348"/>
              <a:gd name="T34" fmla="*/ 217 w 354"/>
              <a:gd name="T35" fmla="*/ 140 h 348"/>
              <a:gd name="T36" fmla="*/ 138 w 354"/>
              <a:gd name="T37" fmla="*/ 184 h 348"/>
              <a:gd name="T38" fmla="*/ 171 w 354"/>
              <a:gd name="T39" fmla="*/ 21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348">
                <a:moveTo>
                  <a:pt x="0" y="174"/>
                </a:moveTo>
                <a:cubicBezTo>
                  <a:pt x="0" y="78"/>
                  <a:pt x="79" y="0"/>
                  <a:pt x="177" y="0"/>
                </a:cubicBezTo>
                <a:cubicBezTo>
                  <a:pt x="275" y="0"/>
                  <a:pt x="354" y="78"/>
                  <a:pt x="354" y="174"/>
                </a:cubicBezTo>
                <a:cubicBezTo>
                  <a:pt x="354" y="271"/>
                  <a:pt x="275" y="348"/>
                  <a:pt x="177" y="348"/>
                </a:cubicBezTo>
                <a:cubicBezTo>
                  <a:pt x="108" y="348"/>
                  <a:pt x="47" y="309"/>
                  <a:pt x="18" y="252"/>
                </a:cubicBezTo>
                <a:moveTo>
                  <a:pt x="60" y="265"/>
                </a:moveTo>
                <a:cubicBezTo>
                  <a:pt x="18" y="252"/>
                  <a:pt x="18" y="252"/>
                  <a:pt x="18" y="252"/>
                </a:cubicBezTo>
                <a:cubicBezTo>
                  <a:pt x="6" y="294"/>
                  <a:pt x="6" y="294"/>
                  <a:pt x="6" y="294"/>
                </a:cubicBezTo>
                <a:moveTo>
                  <a:pt x="263" y="22"/>
                </a:moveTo>
                <a:cubicBezTo>
                  <a:pt x="161" y="121"/>
                  <a:pt x="161" y="121"/>
                  <a:pt x="161" y="121"/>
                </a:cubicBezTo>
                <a:cubicBezTo>
                  <a:pt x="120" y="234"/>
                  <a:pt x="120" y="234"/>
                  <a:pt x="120" y="234"/>
                </a:cubicBezTo>
                <a:cubicBezTo>
                  <a:pt x="237" y="194"/>
                  <a:pt x="237" y="194"/>
                  <a:pt x="237" y="194"/>
                </a:cubicBezTo>
                <a:cubicBezTo>
                  <a:pt x="336" y="97"/>
                  <a:pt x="336" y="97"/>
                  <a:pt x="336" y="97"/>
                </a:cubicBezTo>
                <a:moveTo>
                  <a:pt x="161" y="121"/>
                </a:moveTo>
                <a:cubicBezTo>
                  <a:pt x="217" y="140"/>
                  <a:pt x="217" y="140"/>
                  <a:pt x="217" y="140"/>
                </a:cubicBezTo>
                <a:cubicBezTo>
                  <a:pt x="304" y="52"/>
                  <a:pt x="304" y="52"/>
                  <a:pt x="304" y="52"/>
                </a:cubicBezTo>
                <a:moveTo>
                  <a:pt x="236" y="194"/>
                </a:moveTo>
                <a:cubicBezTo>
                  <a:pt x="217" y="140"/>
                  <a:pt x="217" y="140"/>
                  <a:pt x="217" y="140"/>
                </a:cubicBezTo>
                <a:moveTo>
                  <a:pt x="138" y="184"/>
                </a:moveTo>
                <a:cubicBezTo>
                  <a:pt x="171" y="217"/>
                  <a:pt x="171" y="217"/>
                  <a:pt x="171" y="217"/>
                </a:cubicBezTo>
              </a:path>
            </a:pathLst>
          </a:custGeom>
          <a:noFill/>
          <a:ln w="9525"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28" name="Title 1">
            <a:extLst>
              <a:ext uri="{FF2B5EF4-FFF2-40B4-BE49-F238E27FC236}">
                <a16:creationId xmlns:a16="http://schemas.microsoft.com/office/drawing/2014/main" id="{E006F185-6948-428C-A8DE-08E03F183576}"/>
              </a:ext>
            </a:extLst>
          </p:cNvPr>
          <p:cNvSpPr txBox="1">
            <a:spLocks/>
          </p:cNvSpPr>
          <p:nvPr/>
        </p:nvSpPr>
        <p:spPr>
          <a:xfrm>
            <a:off x="438138" y="4753629"/>
            <a:ext cx="1642085" cy="253916"/>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050">
                <a:solidFill>
                  <a:srgbClr val="2F2F2F"/>
                </a:solidFill>
                <a:latin typeface="+mn-lt"/>
                <a:cs typeface="Segoe UI Semibold" panose="020B0702040204020203" pitchFamily="34" charset="0"/>
              </a:rPr>
              <a:t>Higher residual value</a:t>
            </a:r>
          </a:p>
        </p:txBody>
      </p:sp>
      <p:sp>
        <p:nvSpPr>
          <p:cNvPr id="44" name="Oval 43">
            <a:extLst>
              <a:ext uri="{FF2B5EF4-FFF2-40B4-BE49-F238E27FC236}">
                <a16:creationId xmlns:a16="http://schemas.microsoft.com/office/drawing/2014/main" id="{1E2B007B-F47E-4002-B9DE-CD98077DC260}"/>
              </a:ext>
            </a:extLst>
          </p:cNvPr>
          <p:cNvSpPr/>
          <p:nvPr/>
        </p:nvSpPr>
        <p:spPr>
          <a:xfrm>
            <a:off x="2057437" y="4692242"/>
            <a:ext cx="376690" cy="376690"/>
          </a:xfrm>
          <a:prstGeom prst="ellipse">
            <a:avLst/>
          </a:prstGeom>
          <a:solidFill>
            <a:schemeClr val="bg1">
              <a:alpha val="80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2F2F"/>
              </a:solidFill>
            </a:endParaRPr>
          </a:p>
        </p:txBody>
      </p:sp>
      <p:sp>
        <p:nvSpPr>
          <p:cNvPr id="55" name="Financial_E7BB" title="Icon of a chart made of vertical lines with a line tracing the top of each, turning into an arrow pointing up">
            <a:extLst>
              <a:ext uri="{FF2B5EF4-FFF2-40B4-BE49-F238E27FC236}">
                <a16:creationId xmlns:a16="http://schemas.microsoft.com/office/drawing/2014/main" id="{CAFC2B2C-D850-46E9-84FF-53FEC82BB697}"/>
              </a:ext>
            </a:extLst>
          </p:cNvPr>
          <p:cNvSpPr>
            <a:spLocks noChangeAspect="1" noEditPoints="1"/>
          </p:cNvSpPr>
          <p:nvPr/>
        </p:nvSpPr>
        <p:spPr bwMode="auto">
          <a:xfrm>
            <a:off x="2155782" y="4800304"/>
            <a:ext cx="180000" cy="160566"/>
          </a:xfrm>
          <a:custGeom>
            <a:avLst/>
            <a:gdLst>
              <a:gd name="T0" fmla="*/ 47 w 4770"/>
              <a:gd name="T1" fmla="*/ 4255 h 4255"/>
              <a:gd name="T2" fmla="*/ 47 w 4770"/>
              <a:gd name="T3" fmla="*/ 3626 h 4255"/>
              <a:gd name="T4" fmla="*/ 676 w 4770"/>
              <a:gd name="T5" fmla="*/ 4255 h 4255"/>
              <a:gd name="T6" fmla="*/ 676 w 4770"/>
              <a:gd name="T7" fmla="*/ 2996 h 4255"/>
              <a:gd name="T8" fmla="*/ 1306 w 4770"/>
              <a:gd name="T9" fmla="*/ 4255 h 4255"/>
              <a:gd name="T10" fmla="*/ 1306 w 4770"/>
              <a:gd name="T11" fmla="*/ 2366 h 4255"/>
              <a:gd name="T12" fmla="*/ 1935 w 4770"/>
              <a:gd name="T13" fmla="*/ 4255 h 4255"/>
              <a:gd name="T14" fmla="*/ 1935 w 4770"/>
              <a:gd name="T15" fmla="*/ 1736 h 4255"/>
              <a:gd name="T16" fmla="*/ 2564 w 4770"/>
              <a:gd name="T17" fmla="*/ 4255 h 4255"/>
              <a:gd name="T18" fmla="*/ 2564 w 4770"/>
              <a:gd name="T19" fmla="*/ 1736 h 4255"/>
              <a:gd name="T20" fmla="*/ 3194 w 4770"/>
              <a:gd name="T21" fmla="*/ 4255 h 4255"/>
              <a:gd name="T22" fmla="*/ 3194 w 4770"/>
              <a:gd name="T23" fmla="*/ 2361 h 4255"/>
              <a:gd name="T24" fmla="*/ 3823 w 4770"/>
              <a:gd name="T25" fmla="*/ 4255 h 4255"/>
              <a:gd name="T26" fmla="*/ 3823 w 4770"/>
              <a:gd name="T27" fmla="*/ 1736 h 4255"/>
              <a:gd name="T28" fmla="*/ 4453 w 4770"/>
              <a:gd name="T29" fmla="*/ 4255 h 4255"/>
              <a:gd name="T30" fmla="*/ 4453 w 4770"/>
              <a:gd name="T31" fmla="*/ 1424 h 4255"/>
              <a:gd name="T32" fmla="*/ 4760 w 4770"/>
              <a:gd name="T33" fmla="*/ 5 h 4255"/>
              <a:gd name="T34" fmla="*/ 3191 w 4770"/>
              <a:gd name="T35" fmla="*/ 1575 h 4255"/>
              <a:gd name="T36" fmla="*/ 2247 w 4770"/>
              <a:gd name="T37" fmla="*/ 630 h 4255"/>
              <a:gd name="T38" fmla="*/ 0 w 4770"/>
              <a:gd name="T39" fmla="*/ 2879 h 4255"/>
              <a:gd name="T40" fmla="*/ 4770 w 4770"/>
              <a:gd name="T41" fmla="*/ 948 h 4255"/>
              <a:gd name="T42" fmla="*/ 4770 w 4770"/>
              <a:gd name="T43" fmla="*/ 0 h 4255"/>
              <a:gd name="T44" fmla="*/ 3818 w 4770"/>
              <a:gd name="T45" fmla="*/ 0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70" h="4255">
                <a:moveTo>
                  <a:pt x="47" y="4255"/>
                </a:moveTo>
                <a:lnTo>
                  <a:pt x="47" y="3626"/>
                </a:lnTo>
                <a:moveTo>
                  <a:pt x="676" y="4255"/>
                </a:moveTo>
                <a:lnTo>
                  <a:pt x="676" y="2996"/>
                </a:lnTo>
                <a:moveTo>
                  <a:pt x="1306" y="4255"/>
                </a:moveTo>
                <a:lnTo>
                  <a:pt x="1306" y="2366"/>
                </a:lnTo>
                <a:moveTo>
                  <a:pt x="1935" y="4255"/>
                </a:moveTo>
                <a:lnTo>
                  <a:pt x="1935" y="1736"/>
                </a:lnTo>
                <a:moveTo>
                  <a:pt x="2564" y="4255"/>
                </a:moveTo>
                <a:lnTo>
                  <a:pt x="2564" y="1736"/>
                </a:lnTo>
                <a:moveTo>
                  <a:pt x="3194" y="4255"/>
                </a:moveTo>
                <a:lnTo>
                  <a:pt x="3194" y="2361"/>
                </a:lnTo>
                <a:moveTo>
                  <a:pt x="3823" y="4255"/>
                </a:moveTo>
                <a:lnTo>
                  <a:pt x="3823" y="1736"/>
                </a:lnTo>
                <a:moveTo>
                  <a:pt x="4453" y="4255"/>
                </a:moveTo>
                <a:lnTo>
                  <a:pt x="4453" y="1424"/>
                </a:lnTo>
                <a:moveTo>
                  <a:pt x="4760" y="5"/>
                </a:moveTo>
                <a:lnTo>
                  <a:pt x="3191" y="1575"/>
                </a:lnTo>
                <a:lnTo>
                  <a:pt x="2247" y="630"/>
                </a:lnTo>
                <a:lnTo>
                  <a:pt x="0" y="2879"/>
                </a:lnTo>
                <a:moveTo>
                  <a:pt x="4770" y="948"/>
                </a:moveTo>
                <a:lnTo>
                  <a:pt x="4770" y="0"/>
                </a:lnTo>
                <a:lnTo>
                  <a:pt x="3818" y="0"/>
                </a:lnTo>
              </a:path>
            </a:pathLst>
          </a:custGeom>
          <a:noFill/>
          <a:ln w="9525"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59" name="paint" title="Icon of a paint palette">
            <a:extLst>
              <a:ext uri="{FF2B5EF4-FFF2-40B4-BE49-F238E27FC236}">
                <a16:creationId xmlns:a16="http://schemas.microsoft.com/office/drawing/2014/main" id="{05B76DBF-200A-49EA-8D3F-09054C94EE42}"/>
              </a:ext>
            </a:extLst>
          </p:cNvPr>
          <p:cNvSpPr>
            <a:spLocks noChangeAspect="1" noEditPoints="1"/>
          </p:cNvSpPr>
          <p:nvPr/>
        </p:nvSpPr>
        <p:spPr bwMode="auto">
          <a:xfrm>
            <a:off x="5619882" y="2312157"/>
            <a:ext cx="180000" cy="177728"/>
          </a:xfrm>
          <a:custGeom>
            <a:avLst/>
            <a:gdLst>
              <a:gd name="T0" fmla="*/ 125 w 288"/>
              <a:gd name="T1" fmla="*/ 235 h 285"/>
              <a:gd name="T2" fmla="*/ 119 w 288"/>
              <a:gd name="T3" fmla="*/ 174 h 285"/>
              <a:gd name="T4" fmla="*/ 58 w 288"/>
              <a:gd name="T5" fmla="*/ 180 h 285"/>
              <a:gd name="T6" fmla="*/ 6 w 288"/>
              <a:gd name="T7" fmla="*/ 172 h 285"/>
              <a:gd name="T8" fmla="*/ 35 w 288"/>
              <a:gd name="T9" fmla="*/ 66 h 285"/>
              <a:gd name="T10" fmla="*/ 223 w 288"/>
              <a:gd name="T11" fmla="*/ 47 h 285"/>
              <a:gd name="T12" fmla="*/ 242 w 288"/>
              <a:gd name="T13" fmla="*/ 236 h 285"/>
              <a:gd name="T14" fmla="*/ 143 w 288"/>
              <a:gd name="T15" fmla="*/ 285 h 285"/>
              <a:gd name="T16" fmla="*/ 125 w 288"/>
              <a:gd name="T17" fmla="*/ 235 h 285"/>
              <a:gd name="T18" fmla="*/ 197 w 288"/>
              <a:gd name="T19" fmla="*/ 79 h 285"/>
              <a:gd name="T20" fmla="*/ 172 w 288"/>
              <a:gd name="T21" fmla="*/ 82 h 285"/>
              <a:gd name="T22" fmla="*/ 175 w 288"/>
              <a:gd name="T23" fmla="*/ 106 h 285"/>
              <a:gd name="T24" fmla="*/ 199 w 288"/>
              <a:gd name="T25" fmla="*/ 104 h 285"/>
              <a:gd name="T26" fmla="*/ 197 w 288"/>
              <a:gd name="T27" fmla="*/ 79 h 285"/>
              <a:gd name="T28" fmla="*/ 222 w 288"/>
              <a:gd name="T29" fmla="*/ 149 h 285"/>
              <a:gd name="T30" fmla="*/ 197 w 288"/>
              <a:gd name="T31" fmla="*/ 151 h 285"/>
              <a:gd name="T32" fmla="*/ 200 w 288"/>
              <a:gd name="T33" fmla="*/ 176 h 285"/>
              <a:gd name="T34" fmla="*/ 224 w 288"/>
              <a:gd name="T35" fmla="*/ 173 h 285"/>
              <a:gd name="T36" fmla="*/ 222 w 288"/>
              <a:gd name="T37" fmla="*/ 149 h 285"/>
              <a:gd name="T38" fmla="*/ 125 w 288"/>
              <a:gd name="T39" fmla="*/ 70 h 285"/>
              <a:gd name="T40" fmla="*/ 101 w 288"/>
              <a:gd name="T41" fmla="*/ 72 h 285"/>
              <a:gd name="T42" fmla="*/ 103 w 288"/>
              <a:gd name="T43" fmla="*/ 97 h 285"/>
              <a:gd name="T44" fmla="*/ 128 w 288"/>
              <a:gd name="T45" fmla="*/ 94 h 285"/>
              <a:gd name="T46" fmla="*/ 125 w 288"/>
              <a:gd name="T47" fmla="*/ 70 h 285"/>
              <a:gd name="T48" fmla="*/ 75 w 288"/>
              <a:gd name="T49" fmla="*/ 109 h 285"/>
              <a:gd name="T50" fmla="*/ 51 w 288"/>
              <a:gd name="T51" fmla="*/ 111 h 285"/>
              <a:gd name="T52" fmla="*/ 53 w 288"/>
              <a:gd name="T53" fmla="*/ 136 h 285"/>
              <a:gd name="T54" fmla="*/ 78 w 288"/>
              <a:gd name="T55" fmla="*/ 133 h 285"/>
              <a:gd name="T56" fmla="*/ 75 w 288"/>
              <a:gd name="T57" fmla="*/ 109 h 285"/>
              <a:gd name="T58" fmla="*/ 191 w 288"/>
              <a:gd name="T59" fmla="*/ 204 h 285"/>
              <a:gd name="T60" fmla="*/ 167 w 288"/>
              <a:gd name="T61" fmla="*/ 207 h 285"/>
              <a:gd name="T62" fmla="*/ 169 w 288"/>
              <a:gd name="T63" fmla="*/ 231 h 285"/>
              <a:gd name="T64" fmla="*/ 194 w 288"/>
              <a:gd name="T65" fmla="*/ 229 h 285"/>
              <a:gd name="T66" fmla="*/ 191 w 288"/>
              <a:gd name="T67" fmla="*/ 20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8" h="285">
                <a:moveTo>
                  <a:pt x="125" y="235"/>
                </a:moveTo>
                <a:cubicBezTo>
                  <a:pt x="140" y="217"/>
                  <a:pt x="138" y="189"/>
                  <a:pt x="119" y="174"/>
                </a:cubicBezTo>
                <a:cubicBezTo>
                  <a:pt x="100" y="159"/>
                  <a:pt x="73" y="162"/>
                  <a:pt x="58" y="180"/>
                </a:cubicBezTo>
                <a:cubicBezTo>
                  <a:pt x="20" y="226"/>
                  <a:pt x="6" y="172"/>
                  <a:pt x="6" y="172"/>
                </a:cubicBezTo>
                <a:cubicBezTo>
                  <a:pt x="0" y="136"/>
                  <a:pt x="9" y="97"/>
                  <a:pt x="35" y="66"/>
                </a:cubicBezTo>
                <a:cubicBezTo>
                  <a:pt x="81" y="9"/>
                  <a:pt x="166" y="0"/>
                  <a:pt x="223" y="47"/>
                </a:cubicBezTo>
                <a:cubicBezTo>
                  <a:pt x="280" y="94"/>
                  <a:pt x="288" y="178"/>
                  <a:pt x="242" y="236"/>
                </a:cubicBezTo>
                <a:cubicBezTo>
                  <a:pt x="216" y="266"/>
                  <a:pt x="180" y="283"/>
                  <a:pt x="143" y="285"/>
                </a:cubicBezTo>
                <a:cubicBezTo>
                  <a:pt x="143" y="285"/>
                  <a:pt x="87" y="282"/>
                  <a:pt x="125" y="235"/>
                </a:cubicBezTo>
                <a:close/>
                <a:moveTo>
                  <a:pt x="197" y="79"/>
                </a:moveTo>
                <a:cubicBezTo>
                  <a:pt x="189" y="73"/>
                  <a:pt x="178" y="74"/>
                  <a:pt x="172" y="82"/>
                </a:cubicBezTo>
                <a:cubicBezTo>
                  <a:pt x="166" y="89"/>
                  <a:pt x="167" y="100"/>
                  <a:pt x="175" y="106"/>
                </a:cubicBezTo>
                <a:cubicBezTo>
                  <a:pt x="182" y="112"/>
                  <a:pt x="193" y="111"/>
                  <a:pt x="199" y="104"/>
                </a:cubicBezTo>
                <a:cubicBezTo>
                  <a:pt x="205" y="96"/>
                  <a:pt x="204" y="85"/>
                  <a:pt x="197" y="79"/>
                </a:cubicBezTo>
                <a:close/>
                <a:moveTo>
                  <a:pt x="222" y="149"/>
                </a:moveTo>
                <a:cubicBezTo>
                  <a:pt x="214" y="143"/>
                  <a:pt x="203" y="144"/>
                  <a:pt x="197" y="151"/>
                </a:cubicBezTo>
                <a:cubicBezTo>
                  <a:pt x="191" y="159"/>
                  <a:pt x="192" y="170"/>
                  <a:pt x="200" y="176"/>
                </a:cubicBezTo>
                <a:cubicBezTo>
                  <a:pt x="207" y="182"/>
                  <a:pt x="218" y="181"/>
                  <a:pt x="224" y="173"/>
                </a:cubicBezTo>
                <a:cubicBezTo>
                  <a:pt x="230" y="166"/>
                  <a:pt x="229" y="155"/>
                  <a:pt x="222" y="149"/>
                </a:cubicBezTo>
                <a:close/>
                <a:moveTo>
                  <a:pt x="125" y="70"/>
                </a:moveTo>
                <a:cubicBezTo>
                  <a:pt x="118" y="64"/>
                  <a:pt x="107" y="65"/>
                  <a:pt x="101" y="72"/>
                </a:cubicBezTo>
                <a:cubicBezTo>
                  <a:pt x="95" y="80"/>
                  <a:pt x="96" y="90"/>
                  <a:pt x="103" y="97"/>
                </a:cubicBezTo>
                <a:cubicBezTo>
                  <a:pt x="111" y="103"/>
                  <a:pt x="122" y="102"/>
                  <a:pt x="128" y="94"/>
                </a:cubicBezTo>
                <a:cubicBezTo>
                  <a:pt x="134" y="87"/>
                  <a:pt x="133" y="76"/>
                  <a:pt x="125" y="70"/>
                </a:cubicBezTo>
                <a:close/>
                <a:moveTo>
                  <a:pt x="75" y="109"/>
                </a:moveTo>
                <a:cubicBezTo>
                  <a:pt x="68" y="103"/>
                  <a:pt x="57" y="104"/>
                  <a:pt x="51" y="111"/>
                </a:cubicBezTo>
                <a:cubicBezTo>
                  <a:pt x="45" y="119"/>
                  <a:pt x="46" y="130"/>
                  <a:pt x="53" y="136"/>
                </a:cubicBezTo>
                <a:cubicBezTo>
                  <a:pt x="61" y="142"/>
                  <a:pt x="72" y="141"/>
                  <a:pt x="78" y="133"/>
                </a:cubicBezTo>
                <a:cubicBezTo>
                  <a:pt x="84" y="126"/>
                  <a:pt x="83" y="115"/>
                  <a:pt x="75" y="109"/>
                </a:cubicBezTo>
                <a:close/>
                <a:moveTo>
                  <a:pt x="191" y="204"/>
                </a:moveTo>
                <a:cubicBezTo>
                  <a:pt x="184" y="198"/>
                  <a:pt x="173" y="199"/>
                  <a:pt x="167" y="207"/>
                </a:cubicBezTo>
                <a:cubicBezTo>
                  <a:pt x="161" y="214"/>
                  <a:pt x="162" y="225"/>
                  <a:pt x="169" y="231"/>
                </a:cubicBezTo>
                <a:cubicBezTo>
                  <a:pt x="177" y="237"/>
                  <a:pt x="188" y="236"/>
                  <a:pt x="194" y="229"/>
                </a:cubicBezTo>
                <a:cubicBezTo>
                  <a:pt x="200" y="221"/>
                  <a:pt x="199" y="210"/>
                  <a:pt x="191" y="204"/>
                </a:cubicBezTo>
                <a:close/>
              </a:path>
            </a:pathLst>
          </a:custGeom>
          <a:noFill/>
          <a:ln w="9525"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63" name="manager" title="Icon of three people with lines connecting them">
            <a:extLst>
              <a:ext uri="{FF2B5EF4-FFF2-40B4-BE49-F238E27FC236}">
                <a16:creationId xmlns:a16="http://schemas.microsoft.com/office/drawing/2014/main" id="{E1B09A18-31D4-47CE-8295-D9EB45DC881F}"/>
              </a:ext>
            </a:extLst>
          </p:cNvPr>
          <p:cNvSpPr>
            <a:spLocks noChangeAspect="1" noEditPoints="1"/>
          </p:cNvSpPr>
          <p:nvPr/>
        </p:nvSpPr>
        <p:spPr bwMode="auto">
          <a:xfrm>
            <a:off x="3400325" y="2941378"/>
            <a:ext cx="180000" cy="181429"/>
          </a:xfrm>
          <a:custGeom>
            <a:avLst/>
            <a:gdLst>
              <a:gd name="T0" fmla="*/ 128 w 348"/>
              <a:gd name="T1" fmla="*/ 46 h 352"/>
              <a:gd name="T2" fmla="*/ 174 w 348"/>
              <a:gd name="T3" fmla="*/ 0 h 352"/>
              <a:gd name="T4" fmla="*/ 220 w 348"/>
              <a:gd name="T5" fmla="*/ 46 h 352"/>
              <a:gd name="T6" fmla="*/ 174 w 348"/>
              <a:gd name="T7" fmla="*/ 91 h 352"/>
              <a:gd name="T8" fmla="*/ 128 w 348"/>
              <a:gd name="T9" fmla="*/ 46 h 352"/>
              <a:gd name="T10" fmla="*/ 231 w 348"/>
              <a:gd name="T11" fmla="*/ 148 h 352"/>
              <a:gd name="T12" fmla="*/ 174 w 348"/>
              <a:gd name="T13" fmla="*/ 91 h 352"/>
              <a:gd name="T14" fmla="*/ 117 w 348"/>
              <a:gd name="T15" fmla="*/ 148 h 352"/>
              <a:gd name="T16" fmla="*/ 57 w 348"/>
              <a:gd name="T17" fmla="*/ 295 h 352"/>
              <a:gd name="T18" fmla="*/ 102 w 348"/>
              <a:gd name="T19" fmla="*/ 249 h 352"/>
              <a:gd name="T20" fmla="*/ 57 w 348"/>
              <a:gd name="T21" fmla="*/ 204 h 352"/>
              <a:gd name="T22" fmla="*/ 11 w 348"/>
              <a:gd name="T23" fmla="*/ 249 h 352"/>
              <a:gd name="T24" fmla="*/ 57 w 348"/>
              <a:gd name="T25" fmla="*/ 295 h 352"/>
              <a:gd name="T26" fmla="*/ 114 w 348"/>
              <a:gd name="T27" fmla="*/ 352 h 352"/>
              <a:gd name="T28" fmla="*/ 57 w 348"/>
              <a:gd name="T29" fmla="*/ 295 h 352"/>
              <a:gd name="T30" fmla="*/ 0 w 348"/>
              <a:gd name="T31" fmla="*/ 352 h 352"/>
              <a:gd name="T32" fmla="*/ 291 w 348"/>
              <a:gd name="T33" fmla="*/ 295 h 352"/>
              <a:gd name="T34" fmla="*/ 337 w 348"/>
              <a:gd name="T35" fmla="*/ 249 h 352"/>
              <a:gd name="T36" fmla="*/ 291 w 348"/>
              <a:gd name="T37" fmla="*/ 204 h 352"/>
              <a:gd name="T38" fmla="*/ 246 w 348"/>
              <a:gd name="T39" fmla="*/ 249 h 352"/>
              <a:gd name="T40" fmla="*/ 291 w 348"/>
              <a:gd name="T41" fmla="*/ 295 h 352"/>
              <a:gd name="T42" fmla="*/ 348 w 348"/>
              <a:gd name="T43" fmla="*/ 352 h 352"/>
              <a:gd name="T44" fmla="*/ 291 w 348"/>
              <a:gd name="T45" fmla="*/ 295 h 352"/>
              <a:gd name="T46" fmla="*/ 234 w 348"/>
              <a:gd name="T47" fmla="*/ 352 h 352"/>
              <a:gd name="T48" fmla="*/ 224 w 348"/>
              <a:gd name="T49" fmla="*/ 219 h 352"/>
              <a:gd name="T50" fmla="*/ 174 w 348"/>
              <a:gd name="T51" fmla="*/ 169 h 352"/>
              <a:gd name="T52" fmla="*/ 124 w 348"/>
              <a:gd name="T53" fmla="*/ 2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8" h="352">
                <a:moveTo>
                  <a:pt x="128" y="46"/>
                </a:moveTo>
                <a:cubicBezTo>
                  <a:pt x="128" y="20"/>
                  <a:pt x="149" y="0"/>
                  <a:pt x="174" y="0"/>
                </a:cubicBezTo>
                <a:cubicBezTo>
                  <a:pt x="199" y="0"/>
                  <a:pt x="220" y="20"/>
                  <a:pt x="220" y="46"/>
                </a:cubicBezTo>
                <a:cubicBezTo>
                  <a:pt x="220" y="71"/>
                  <a:pt x="199" y="91"/>
                  <a:pt x="174" y="91"/>
                </a:cubicBezTo>
                <a:cubicBezTo>
                  <a:pt x="149" y="91"/>
                  <a:pt x="128" y="71"/>
                  <a:pt x="128" y="46"/>
                </a:cubicBezTo>
                <a:close/>
                <a:moveTo>
                  <a:pt x="231" y="148"/>
                </a:moveTo>
                <a:cubicBezTo>
                  <a:pt x="231" y="117"/>
                  <a:pt x="206" y="91"/>
                  <a:pt x="174" y="91"/>
                </a:cubicBezTo>
                <a:cubicBezTo>
                  <a:pt x="142" y="91"/>
                  <a:pt x="117" y="117"/>
                  <a:pt x="117" y="148"/>
                </a:cubicBezTo>
                <a:moveTo>
                  <a:pt x="57" y="295"/>
                </a:moveTo>
                <a:cubicBezTo>
                  <a:pt x="82" y="295"/>
                  <a:pt x="102" y="275"/>
                  <a:pt x="102" y="249"/>
                </a:cubicBezTo>
                <a:cubicBezTo>
                  <a:pt x="102" y="224"/>
                  <a:pt x="82" y="204"/>
                  <a:pt x="57" y="204"/>
                </a:cubicBezTo>
                <a:cubicBezTo>
                  <a:pt x="32" y="204"/>
                  <a:pt x="11" y="224"/>
                  <a:pt x="11" y="249"/>
                </a:cubicBezTo>
                <a:cubicBezTo>
                  <a:pt x="11" y="275"/>
                  <a:pt x="32" y="295"/>
                  <a:pt x="57" y="295"/>
                </a:cubicBezTo>
                <a:close/>
                <a:moveTo>
                  <a:pt x="114" y="352"/>
                </a:moveTo>
                <a:cubicBezTo>
                  <a:pt x="114" y="320"/>
                  <a:pt x="88" y="295"/>
                  <a:pt x="57" y="295"/>
                </a:cubicBezTo>
                <a:cubicBezTo>
                  <a:pt x="25" y="295"/>
                  <a:pt x="0" y="320"/>
                  <a:pt x="0" y="352"/>
                </a:cubicBezTo>
                <a:moveTo>
                  <a:pt x="291" y="295"/>
                </a:moveTo>
                <a:cubicBezTo>
                  <a:pt x="316" y="295"/>
                  <a:pt x="337" y="275"/>
                  <a:pt x="337" y="249"/>
                </a:cubicBezTo>
                <a:cubicBezTo>
                  <a:pt x="337" y="224"/>
                  <a:pt x="316" y="204"/>
                  <a:pt x="291" y="204"/>
                </a:cubicBezTo>
                <a:cubicBezTo>
                  <a:pt x="266" y="204"/>
                  <a:pt x="246" y="224"/>
                  <a:pt x="246" y="249"/>
                </a:cubicBezTo>
                <a:cubicBezTo>
                  <a:pt x="246" y="275"/>
                  <a:pt x="266" y="295"/>
                  <a:pt x="291" y="295"/>
                </a:cubicBezTo>
                <a:close/>
                <a:moveTo>
                  <a:pt x="348" y="352"/>
                </a:moveTo>
                <a:cubicBezTo>
                  <a:pt x="348" y="320"/>
                  <a:pt x="323" y="295"/>
                  <a:pt x="291" y="295"/>
                </a:cubicBezTo>
                <a:cubicBezTo>
                  <a:pt x="260" y="295"/>
                  <a:pt x="234" y="320"/>
                  <a:pt x="234" y="352"/>
                </a:cubicBezTo>
                <a:moveTo>
                  <a:pt x="224" y="219"/>
                </a:moveTo>
                <a:cubicBezTo>
                  <a:pt x="174" y="169"/>
                  <a:pt x="174" y="169"/>
                  <a:pt x="174" y="169"/>
                </a:cubicBezTo>
                <a:cubicBezTo>
                  <a:pt x="124" y="219"/>
                  <a:pt x="124" y="219"/>
                  <a:pt x="124" y="219"/>
                </a:cubicBezTo>
              </a:path>
            </a:pathLst>
          </a:custGeom>
          <a:noFill/>
          <a:ln w="9525"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65" name="Lock" title="Icon of a padlock">
            <a:extLst>
              <a:ext uri="{FF2B5EF4-FFF2-40B4-BE49-F238E27FC236}">
                <a16:creationId xmlns:a16="http://schemas.microsoft.com/office/drawing/2014/main" id="{DD18CD26-2079-4DEE-BE70-00AA9B9DE735}"/>
              </a:ext>
            </a:extLst>
          </p:cNvPr>
          <p:cNvSpPr>
            <a:spLocks noChangeAspect="1" noEditPoints="1"/>
          </p:cNvSpPr>
          <p:nvPr/>
        </p:nvSpPr>
        <p:spPr bwMode="auto">
          <a:xfrm>
            <a:off x="7225477" y="5102668"/>
            <a:ext cx="128788" cy="180000"/>
          </a:xfrm>
          <a:custGeom>
            <a:avLst/>
            <a:gdLst>
              <a:gd name="T0" fmla="*/ 239 w 239"/>
              <a:gd name="T1" fmla="*/ 335 h 335"/>
              <a:gd name="T2" fmla="*/ 0 w 239"/>
              <a:gd name="T3" fmla="*/ 335 h 335"/>
              <a:gd name="T4" fmla="*/ 0 w 239"/>
              <a:gd name="T5" fmla="*/ 157 h 335"/>
              <a:gd name="T6" fmla="*/ 239 w 239"/>
              <a:gd name="T7" fmla="*/ 157 h 335"/>
              <a:gd name="T8" fmla="*/ 239 w 239"/>
              <a:gd name="T9" fmla="*/ 335 h 335"/>
              <a:gd name="T10" fmla="*/ 196 w 239"/>
              <a:gd name="T11" fmla="*/ 157 h 335"/>
              <a:gd name="T12" fmla="*/ 196 w 239"/>
              <a:gd name="T13" fmla="*/ 75 h 335"/>
              <a:gd name="T14" fmla="*/ 121 w 239"/>
              <a:gd name="T15" fmla="*/ 0 h 335"/>
              <a:gd name="T16" fmla="*/ 46 w 239"/>
              <a:gd name="T17" fmla="*/ 75 h 335"/>
              <a:gd name="T18" fmla="*/ 46 w 239"/>
              <a:gd name="T19" fmla="*/ 15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335">
                <a:moveTo>
                  <a:pt x="239" y="335"/>
                </a:moveTo>
                <a:cubicBezTo>
                  <a:pt x="0" y="335"/>
                  <a:pt x="0" y="335"/>
                  <a:pt x="0" y="335"/>
                </a:cubicBezTo>
                <a:cubicBezTo>
                  <a:pt x="0" y="157"/>
                  <a:pt x="0" y="157"/>
                  <a:pt x="0" y="157"/>
                </a:cubicBezTo>
                <a:cubicBezTo>
                  <a:pt x="239" y="157"/>
                  <a:pt x="239" y="157"/>
                  <a:pt x="239" y="157"/>
                </a:cubicBezTo>
                <a:lnTo>
                  <a:pt x="239" y="335"/>
                </a:lnTo>
                <a:close/>
                <a:moveTo>
                  <a:pt x="196" y="157"/>
                </a:moveTo>
                <a:cubicBezTo>
                  <a:pt x="196" y="75"/>
                  <a:pt x="196" y="75"/>
                  <a:pt x="196" y="75"/>
                </a:cubicBezTo>
                <a:cubicBezTo>
                  <a:pt x="196" y="34"/>
                  <a:pt x="163" y="0"/>
                  <a:pt x="121" y="0"/>
                </a:cubicBezTo>
                <a:cubicBezTo>
                  <a:pt x="79" y="0"/>
                  <a:pt x="46" y="34"/>
                  <a:pt x="46" y="75"/>
                </a:cubicBezTo>
                <a:cubicBezTo>
                  <a:pt x="46" y="157"/>
                  <a:pt x="46" y="157"/>
                  <a:pt x="46" y="157"/>
                </a:cubicBezTo>
              </a:path>
            </a:pathLst>
          </a:custGeom>
          <a:noFill/>
          <a:ln w="9525"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66" name="Stopwatch_E916" title="Icon of a stopwatch">
            <a:extLst>
              <a:ext uri="{FF2B5EF4-FFF2-40B4-BE49-F238E27FC236}">
                <a16:creationId xmlns:a16="http://schemas.microsoft.com/office/drawing/2014/main" id="{D7AD1DE4-613F-43EF-A361-EC35FD958093}"/>
              </a:ext>
            </a:extLst>
          </p:cNvPr>
          <p:cNvSpPr>
            <a:spLocks noChangeAspect="1" noEditPoints="1"/>
          </p:cNvSpPr>
          <p:nvPr/>
        </p:nvSpPr>
        <p:spPr bwMode="auto">
          <a:xfrm>
            <a:off x="5956740" y="2928236"/>
            <a:ext cx="180000" cy="207715"/>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9525"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67" name="Laptop_E770" title="Icon of a laptop">
            <a:extLst>
              <a:ext uri="{FF2B5EF4-FFF2-40B4-BE49-F238E27FC236}">
                <a16:creationId xmlns:a16="http://schemas.microsoft.com/office/drawing/2014/main" id="{E412A971-8EA0-4363-9677-3CD3C3B9B163}"/>
              </a:ext>
            </a:extLst>
          </p:cNvPr>
          <p:cNvSpPr>
            <a:spLocks noChangeAspect="1" noEditPoints="1"/>
          </p:cNvSpPr>
          <p:nvPr/>
        </p:nvSpPr>
        <p:spPr bwMode="auto">
          <a:xfrm>
            <a:off x="2505278" y="3884291"/>
            <a:ext cx="180000" cy="120110"/>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9525" cap="sq">
            <a:solidFill>
              <a:srgbClr val="2F2F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13" name="Title 1">
            <a:extLst>
              <a:ext uri="{FF2B5EF4-FFF2-40B4-BE49-F238E27FC236}">
                <a16:creationId xmlns:a16="http://schemas.microsoft.com/office/drawing/2014/main" id="{EC26D773-1FA5-4C5E-ADAF-EA65C82206FB}"/>
              </a:ext>
            </a:extLst>
          </p:cNvPr>
          <p:cNvSpPr txBox="1">
            <a:spLocks/>
          </p:cNvSpPr>
          <p:nvPr/>
        </p:nvSpPr>
        <p:spPr>
          <a:xfrm>
            <a:off x="9352179" y="941321"/>
            <a:ext cx="1546517" cy="1600438"/>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400">
                <a:solidFill>
                  <a:srgbClr val="2F2F2F"/>
                </a:solidFill>
                <a:cs typeface="Segoe UI Semibold" panose="020B0702040204020203" pitchFamily="34" charset="0"/>
              </a:rPr>
              <a:t>When decision makers choose Surface, they’re extending what’s possible for their people and their business</a:t>
            </a:r>
          </a:p>
        </p:txBody>
      </p:sp>
      <p:sp>
        <p:nvSpPr>
          <p:cNvPr id="56" name="TextBox 55">
            <a:extLst>
              <a:ext uri="{FF2B5EF4-FFF2-40B4-BE49-F238E27FC236}">
                <a16:creationId xmlns:a16="http://schemas.microsoft.com/office/drawing/2014/main" id="{39AF3BF9-3137-430A-94B8-B9013C106BE1}"/>
              </a:ext>
            </a:extLst>
          </p:cNvPr>
          <p:cNvSpPr txBox="1"/>
          <p:nvPr/>
        </p:nvSpPr>
        <p:spPr>
          <a:xfrm>
            <a:off x="9352179" y="2613953"/>
            <a:ext cx="2764936" cy="441275"/>
          </a:xfrm>
          <a:prstGeom prst="rect">
            <a:avLst/>
          </a:prstGeom>
          <a:noFill/>
        </p:spPr>
        <p:txBody>
          <a:bodyPr wrap="square">
            <a:spAutoFit/>
          </a:bodyPr>
          <a:lstStyle/>
          <a:p>
            <a:pPr>
              <a:lnSpc>
                <a:spcPct val="107000"/>
              </a:lnSpc>
              <a:spcAft>
                <a:spcPts val="800"/>
              </a:spcAft>
            </a:pPr>
            <a:r>
              <a:rPr lang="en-US" sz="1050">
                <a:solidFill>
                  <a:srgbClr val="0078D4"/>
                </a:solidFill>
                <a:latin typeface="+mj-lt"/>
                <a:ea typeface="+mj-ea"/>
                <a:cs typeface="Segoe UI Semibold" panose="020B0702040204020203" pitchFamily="34" charset="0"/>
              </a:rPr>
              <a:t>Read the study at </a:t>
            </a:r>
            <a:r>
              <a:rPr lang="en-US" sz="1050">
                <a:solidFill>
                  <a:srgbClr val="0078D4"/>
                </a:solidFill>
                <a:latin typeface="+mj-lt"/>
                <a:ea typeface="+mj-ea"/>
                <a:cs typeface="Segoe UI Semibold" panose="020B0702040204020203" pitchFamily="34" charset="0"/>
                <a:hlinkClick r:id="rId4">
                  <a:extLst>
                    <a:ext uri="{A12FA001-AC4F-418D-AE19-62706E023703}">
                      <ahyp:hlinkClr xmlns:ahyp="http://schemas.microsoft.com/office/drawing/2018/hyperlinkcolor" val="tx"/>
                    </a:ext>
                  </a:extLst>
                </a:hlinkClick>
              </a:rPr>
              <a:t>www.aka.ms/SurfaceIDCWhitepaper</a:t>
            </a:r>
            <a:r>
              <a:rPr lang="en-US" sz="1050">
                <a:solidFill>
                  <a:srgbClr val="0078D4"/>
                </a:solidFill>
                <a:latin typeface="+mj-lt"/>
                <a:ea typeface="+mj-ea"/>
                <a:cs typeface="Segoe UI Semibold" panose="020B0702040204020203" pitchFamily="34" charset="0"/>
              </a:rPr>
              <a:t> </a:t>
            </a:r>
          </a:p>
        </p:txBody>
      </p:sp>
      <p:sp>
        <p:nvSpPr>
          <p:cNvPr id="2" name="Title 1">
            <a:extLst>
              <a:ext uri="{FF2B5EF4-FFF2-40B4-BE49-F238E27FC236}">
                <a16:creationId xmlns:a16="http://schemas.microsoft.com/office/drawing/2014/main" id="{EE65DCE6-9576-E1EF-A983-7B0A9E0333FF}"/>
              </a:ext>
            </a:extLst>
          </p:cNvPr>
          <p:cNvSpPr txBox="1">
            <a:spLocks/>
          </p:cNvSpPr>
          <p:nvPr/>
        </p:nvSpPr>
        <p:spPr>
          <a:xfrm>
            <a:off x="9352178" y="5253040"/>
            <a:ext cx="2401683" cy="1089529"/>
          </a:xfrm>
          <a:prstGeom prst="rect">
            <a:avLst/>
          </a:prstGeom>
        </p:spPr>
        <p:txBody>
          <a:bodyPr vert="horz" wrap="square" lIns="91440" tIns="45720" rIns="91440" bIns="45720" rtlCol="0" anchor="b"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CA" sz="600" b="0" i="0" u="none" strike="noStrike" baseline="30000">
                <a:solidFill>
                  <a:srgbClr val="000000"/>
                </a:solidFill>
                <a:effectLst/>
                <a:latin typeface="Segoe UI" panose="020B0502040204020203" pitchFamily="34" charset="0"/>
              </a:rPr>
              <a:t>1</a:t>
            </a:r>
            <a:r>
              <a:rPr lang="en-US" sz="600">
                <a:solidFill>
                  <a:srgbClr val="000000"/>
                </a:solidFill>
                <a:latin typeface="Segoe UI" panose="020B0502040204020203" pitchFamily="34" charset="0"/>
              </a:rPr>
              <a:t>A Business Value White Paper, commissioned by Microsoft September 2022 | Doc. #US49453722</a:t>
            </a:r>
            <a:endParaRPr lang="en-CA" sz="600">
              <a:solidFill>
                <a:srgbClr val="000000"/>
              </a:solidFill>
              <a:latin typeface="Segoe UI" panose="020B0502040204020203" pitchFamily="34" charset="0"/>
            </a:endParaRPr>
          </a:p>
          <a:p>
            <a:pPr algn="l">
              <a:defRPr/>
            </a:pPr>
            <a:endParaRPr lang="en-US" sz="600">
              <a:latin typeface="Segoe UI" panose="020B0502040204020203" pitchFamily="34" charset="0"/>
              <a:cs typeface="Segoe UI" panose="020B0502040204020203" pitchFamily="34" charset="0"/>
            </a:endParaRPr>
          </a:p>
          <a:p>
            <a:pPr algn="l">
              <a:defRPr/>
            </a:pP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IDC Research Study conducted from surveys and interviews between December 2021 – February 2022. All respondents were IT decision-makers at large organizations (250-5000+ employees) representing organizations from the United States, Australia, India, Spain, France, United Kingdom, New Zealand, and Germany. Cost &amp; Savings findings based on average cost and time estimates provided directly by respondents; actual costs and savings may vary based on your specific Device Mix and deployment.</a:t>
            </a:r>
          </a:p>
          <a:p>
            <a:pPr algn="l">
              <a:defRPr/>
            </a:pPr>
            <a:r>
              <a:rPr lang="en-US" sz="600" b="0" i="0">
                <a:solidFill>
                  <a:srgbClr val="000000"/>
                </a:solidFill>
                <a:effectLst/>
                <a:latin typeface="Segoe UI" panose="020B0502040204020203" pitchFamily="34" charset="0"/>
              </a:rPr>
              <a:t>For the detailed </a:t>
            </a:r>
            <a:r>
              <a:rPr lang="en-US" sz="600">
                <a:solidFill>
                  <a:srgbClr val="000000"/>
                </a:solidFill>
                <a:latin typeface="Segoe UI" panose="020B0502040204020203" pitchFamily="34" charset="0"/>
              </a:rPr>
              <a:t>study</a:t>
            </a:r>
            <a:r>
              <a:rPr lang="en-US" sz="600" b="0" i="0">
                <a:solidFill>
                  <a:srgbClr val="000000"/>
                </a:solidFill>
                <a:effectLst/>
                <a:latin typeface="Segoe UI" panose="020B0502040204020203" pitchFamily="34" charset="0"/>
              </a:rPr>
              <a:t>, </a:t>
            </a:r>
            <a:r>
              <a:rPr lang="en-US" sz="600">
                <a:latin typeface="Segoe UI" panose="020B0502040204020203" pitchFamily="34" charset="0"/>
                <a:cs typeface="Segoe UI" panose="020B0502040204020203" pitchFamily="34" charset="0"/>
              </a:rPr>
              <a:t>click </a:t>
            </a:r>
            <a:r>
              <a:rPr lang="en-US" sz="600">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here</a:t>
            </a:r>
            <a:r>
              <a:rPr lang="en-US" sz="600">
                <a:latin typeface="Segoe UI" panose="020B0502040204020203" pitchFamily="34" charset="0"/>
                <a:cs typeface="Segoe UI" panose="020B0502040204020203" pitchFamily="34" charset="0"/>
              </a:rPr>
              <a:t>.</a:t>
            </a:r>
          </a:p>
        </p:txBody>
      </p:sp>
      <p:pic>
        <p:nvPicPr>
          <p:cNvPr id="62" name="Picture 61">
            <a:extLst>
              <a:ext uri="{FF2B5EF4-FFF2-40B4-BE49-F238E27FC236}">
                <a16:creationId xmlns:a16="http://schemas.microsoft.com/office/drawing/2014/main" id="{50827A59-E175-4FEC-8D93-59BCDDF1E78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501358">
            <a:off x="7088940" y="6463936"/>
            <a:ext cx="5852587" cy="5852587"/>
          </a:xfrm>
          <a:prstGeom prst="rect">
            <a:avLst/>
          </a:prstGeom>
        </p:spPr>
      </p:pic>
    </p:spTree>
    <p:extLst>
      <p:ext uri="{BB962C8B-B14F-4D97-AF65-F5344CB8AC3E}">
        <p14:creationId xmlns:p14="http://schemas.microsoft.com/office/powerpoint/2010/main" val="673618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225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5" grpId="0"/>
      <p:bldP spid="29" grpId="0"/>
      <p:bldP spid="33" grpId="0"/>
      <p:bldP spid="35" grpId="0"/>
      <p:bldP spid="36" grpId="0"/>
      <p:bldP spid="39" grpId="0"/>
      <p:bldP spid="40" grpId="0"/>
      <p:bldP spid="41" grpId="0"/>
      <p:bldP spid="42"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E992DB-9CB0-4185-AA2D-C0EC8D04C1D0}"/>
              </a:ext>
            </a:extLst>
          </p:cNvPr>
          <p:cNvGrpSpPr/>
          <p:nvPr/>
        </p:nvGrpSpPr>
        <p:grpSpPr>
          <a:xfrm>
            <a:off x="-20494" y="0"/>
            <a:ext cx="8146147" cy="6858000"/>
            <a:chOff x="-20494" y="0"/>
            <a:chExt cx="8146147" cy="6858000"/>
          </a:xfrm>
        </p:grpSpPr>
        <p:sp>
          <p:nvSpPr>
            <p:cNvPr id="16" name="Freeform: Shape 15">
              <a:extLst>
                <a:ext uri="{FF2B5EF4-FFF2-40B4-BE49-F238E27FC236}">
                  <a16:creationId xmlns:a16="http://schemas.microsoft.com/office/drawing/2014/main" id="{A02CB38A-DC29-4C8D-91B0-F9DBE0B1A854}"/>
                </a:ext>
              </a:extLst>
            </p:cNvPr>
            <p:cNvSpPr/>
            <p:nvPr/>
          </p:nvSpPr>
          <p:spPr>
            <a:xfrm>
              <a:off x="-20494" y="0"/>
              <a:ext cx="8146147" cy="6858000"/>
            </a:xfrm>
            <a:custGeom>
              <a:avLst/>
              <a:gdLst>
                <a:gd name="connsiteX0" fmla="*/ 164452 w 8146147"/>
                <a:gd name="connsiteY0" fmla="*/ 0 h 6858000"/>
                <a:gd name="connsiteX1" fmla="*/ 7419473 w 8146147"/>
                <a:gd name="connsiteY1" fmla="*/ 0 h 6858000"/>
                <a:gd name="connsiteX2" fmla="*/ 8146147 w 8146147"/>
                <a:gd name="connsiteY2" fmla="*/ 726674 h 6858000"/>
                <a:gd name="connsiteX3" fmla="*/ 8146147 w 8146147"/>
                <a:gd name="connsiteY3" fmla="*/ 6131326 h 6858000"/>
                <a:gd name="connsiteX4" fmla="*/ 7419473 w 8146147"/>
                <a:gd name="connsiteY4" fmla="*/ 6858000 h 6858000"/>
                <a:gd name="connsiteX5" fmla="*/ 164452 w 8146147"/>
                <a:gd name="connsiteY5" fmla="*/ 6858000 h 6858000"/>
                <a:gd name="connsiteX6" fmla="*/ 18002 w 8146147"/>
                <a:gd name="connsiteY6" fmla="*/ 6843237 h 6858000"/>
                <a:gd name="connsiteX7" fmla="*/ 0 w 8146147"/>
                <a:gd name="connsiteY7" fmla="*/ 6837649 h 6858000"/>
                <a:gd name="connsiteX8" fmla="*/ 0 w 8146147"/>
                <a:gd name="connsiteY8" fmla="*/ 20352 h 6858000"/>
                <a:gd name="connsiteX9" fmla="*/ 18002 w 8146147"/>
                <a:gd name="connsiteY9" fmla="*/ 14764 h 6858000"/>
                <a:gd name="connsiteX10" fmla="*/ 164452 w 8146147"/>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6147" h="6858000">
                  <a:moveTo>
                    <a:pt x="164452" y="0"/>
                  </a:moveTo>
                  <a:lnTo>
                    <a:pt x="7419473" y="0"/>
                  </a:lnTo>
                  <a:cubicBezTo>
                    <a:pt x="7820804" y="0"/>
                    <a:pt x="8146147" y="325343"/>
                    <a:pt x="8146147" y="726674"/>
                  </a:cubicBezTo>
                  <a:lnTo>
                    <a:pt x="8146147" y="6131326"/>
                  </a:lnTo>
                  <a:cubicBezTo>
                    <a:pt x="8146147" y="6532657"/>
                    <a:pt x="7820804" y="6858000"/>
                    <a:pt x="7419473" y="6858000"/>
                  </a:cubicBezTo>
                  <a:lnTo>
                    <a:pt x="164452" y="6858000"/>
                  </a:lnTo>
                  <a:cubicBezTo>
                    <a:pt x="114286" y="6858000"/>
                    <a:pt x="65307" y="6852917"/>
                    <a:pt x="18002" y="6843237"/>
                  </a:cubicBezTo>
                  <a:lnTo>
                    <a:pt x="0" y="6837649"/>
                  </a:lnTo>
                  <a:lnTo>
                    <a:pt x="0" y="20352"/>
                  </a:lnTo>
                  <a:lnTo>
                    <a:pt x="18002" y="14764"/>
                  </a:lnTo>
                  <a:cubicBezTo>
                    <a:pt x="65307" y="5084"/>
                    <a:pt x="114286" y="0"/>
                    <a:pt x="164452" y="0"/>
                  </a:cubicBezTo>
                  <a:close/>
                </a:path>
              </a:pathLst>
            </a:custGeom>
            <a:solidFill>
              <a:schemeClr val="bg1"/>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CA"/>
            </a:p>
          </p:txBody>
        </p:sp>
        <p:sp>
          <p:nvSpPr>
            <p:cNvPr id="8" name="Title 1">
              <a:extLst>
                <a:ext uri="{FF2B5EF4-FFF2-40B4-BE49-F238E27FC236}">
                  <a16:creationId xmlns:a16="http://schemas.microsoft.com/office/drawing/2014/main" id="{3412007D-2A23-4FE0-A970-25F3F3BB6004}"/>
                </a:ext>
              </a:extLst>
            </p:cNvPr>
            <p:cNvSpPr txBox="1">
              <a:spLocks/>
            </p:cNvSpPr>
            <p:nvPr/>
          </p:nvSpPr>
          <p:spPr>
            <a:xfrm>
              <a:off x="493252" y="1655690"/>
              <a:ext cx="6912000" cy="523220"/>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400">
                  <a:solidFill>
                    <a:srgbClr val="2F2F2F"/>
                  </a:solidFill>
                  <a:latin typeface="+mn-lt"/>
                  <a:cs typeface="Segoe UI Semibold" panose="020B0702040204020203" pitchFamily="34" charset="0"/>
                </a:rPr>
                <a:t>It starts with savings on devices. Over a three-year period, Surface simplifies your hardware lineup and reduces IT costs.</a:t>
              </a:r>
              <a:r>
                <a:rPr lang="en-US" sz="1400" baseline="30000">
                  <a:solidFill>
                    <a:srgbClr val="2F2F2F"/>
                  </a:solidFill>
                  <a:latin typeface="+mn-lt"/>
                  <a:cs typeface="Segoe UI Semibold" panose="020B0702040204020203" pitchFamily="34" charset="0"/>
                </a:rPr>
                <a:t>1</a:t>
              </a:r>
            </a:p>
          </p:txBody>
        </p:sp>
        <p:sp>
          <p:nvSpPr>
            <p:cNvPr id="15" name="Title 1">
              <a:extLst>
                <a:ext uri="{FF2B5EF4-FFF2-40B4-BE49-F238E27FC236}">
                  <a16:creationId xmlns:a16="http://schemas.microsoft.com/office/drawing/2014/main" id="{64CF1AF7-0906-4E01-AD0E-D3465298F444}"/>
                </a:ext>
              </a:extLst>
            </p:cNvPr>
            <p:cNvSpPr txBox="1">
              <a:spLocks/>
            </p:cNvSpPr>
            <p:nvPr/>
          </p:nvSpPr>
          <p:spPr>
            <a:xfrm>
              <a:off x="459841" y="492898"/>
              <a:ext cx="4562625" cy="535531"/>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a:solidFill>
                    <a:srgbClr val="2F2F2F"/>
                  </a:solidFill>
                  <a:latin typeface="Segoe UI Semibold" panose="020B0702040204020203" pitchFamily="34" charset="0"/>
                  <a:cs typeface="Segoe UI Semibold" panose="020B0702040204020203" pitchFamily="34" charset="0"/>
                </a:rPr>
                <a:t>Surface unlocks savings</a:t>
              </a:r>
            </a:p>
          </p:txBody>
        </p:sp>
        <p:sp>
          <p:nvSpPr>
            <p:cNvPr id="13" name="Title 1">
              <a:extLst>
                <a:ext uri="{FF2B5EF4-FFF2-40B4-BE49-F238E27FC236}">
                  <a16:creationId xmlns:a16="http://schemas.microsoft.com/office/drawing/2014/main" id="{3CC4600B-0DD8-42EC-A79E-FA36DA7E0C37}"/>
                </a:ext>
              </a:extLst>
            </p:cNvPr>
            <p:cNvSpPr txBox="1">
              <a:spLocks/>
            </p:cNvSpPr>
            <p:nvPr/>
          </p:nvSpPr>
          <p:spPr>
            <a:xfrm>
              <a:off x="459842" y="5807907"/>
              <a:ext cx="6595164" cy="840230"/>
            </a:xfrm>
            <a:prstGeom prst="rect">
              <a:avLst/>
            </a:prstGeom>
          </p:spPr>
          <p:txBody>
            <a:bodyPr vert="horz" wrap="square" lIns="91440" tIns="45720" rIns="91440" bIns="45720" rtlCol="0" anchor="b"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CA" sz="600">
                <a:latin typeface="Segoe UI" panose="020B0502040204020203" pitchFamily="34" charset="0"/>
                <a:cs typeface="Segoe UI" panose="020B0502040204020203" pitchFamily="34" charset="0"/>
              </a:endParaRPr>
            </a:p>
            <a:p>
              <a:pPr algn="l">
                <a:defRPr/>
              </a:pPr>
              <a:r>
                <a:rPr lang="en-CA" sz="600" b="0" i="0" u="none" strike="noStrike" baseline="30000">
                  <a:solidFill>
                    <a:srgbClr val="000000"/>
                  </a:solidFill>
                  <a:effectLst/>
                  <a:latin typeface="Segoe UI" panose="020B0502040204020203" pitchFamily="34" charset="0"/>
                </a:rPr>
                <a:t>1</a:t>
              </a:r>
              <a:r>
                <a:rPr lang="en-US" sz="600">
                  <a:solidFill>
                    <a:srgbClr val="000000"/>
                  </a:solidFill>
                  <a:latin typeface="Segoe UI" panose="020B0502040204020203" pitchFamily="34" charset="0"/>
                </a:rPr>
                <a:t>A Business Value White Paper, commissioned by Microsoft September 2022 | Doc. #US49453722</a:t>
              </a:r>
              <a:endParaRPr lang="en-CA" sz="600">
                <a:solidFill>
                  <a:srgbClr val="000000"/>
                </a:solidFill>
                <a:latin typeface="Segoe UI" panose="020B0502040204020203" pitchFamily="34" charset="0"/>
              </a:endParaRPr>
            </a:p>
            <a:p>
              <a:pPr algn="l">
                <a:defRPr/>
              </a:pPr>
              <a:endParaRPr lang="en-CA" sz="600">
                <a:latin typeface="Segoe UI" panose="020B0502040204020203" pitchFamily="34" charset="0"/>
                <a:cs typeface="Segoe UI" panose="020B0502040204020203" pitchFamily="34" charset="0"/>
              </a:endParaRPr>
            </a:p>
            <a:p>
              <a:pPr algn="l">
                <a:defRPr/>
              </a:pP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IDC Research Study conducted from surveys and interviews between December 2021 – February 2022. All respondents were IT decision-makers at large organizations (250-5000+ employees) representing organizations from the United States, Australia, India, Spain, France, United Kingdom, New Zealand, and Germany. Cost &amp; Savings findings based on average cost and time estimates provided directly by respondents; actual costs and savings may vary based on your specific Device Mix and deployment.</a:t>
              </a:r>
            </a:p>
            <a:p>
              <a:pPr algn="l">
                <a:defRPr/>
              </a:pP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For the detailed study</a:t>
              </a:r>
              <a:r>
                <a:rPr lang="en-US" sz="600">
                  <a:latin typeface="Segoe UI" panose="020B0502040204020203" pitchFamily="34" charset="0"/>
                  <a:cs typeface="Segoe UI" panose="020B0502040204020203" pitchFamily="34" charset="0"/>
                </a:rPr>
                <a:t>, click </a:t>
              </a:r>
              <a:r>
                <a:rPr lang="en-US" sz="60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here</a:t>
              </a:r>
              <a:r>
                <a:rPr lang="en-US" sz="600">
                  <a:latin typeface="Segoe UI" panose="020B0502040204020203" pitchFamily="34" charset="0"/>
                  <a:cs typeface="Segoe UI" panose="020B0502040204020203" pitchFamily="34" charset="0"/>
                </a:rPr>
                <a:t>.</a:t>
              </a:r>
            </a:p>
            <a:p>
              <a:pPr algn="l">
                <a:defRPr/>
              </a:pP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*Data point derived from 17 in-depth interviews. All other data points derived from 800 survey results (700 Surface organizations with at least 150 Surface Laptop and 2-in-1 Tablets available since 2019, 100 non-Surface organizations). Surface Residual Value adjusted by IDC to reflect average after 36 months.</a:t>
              </a:r>
            </a:p>
          </p:txBody>
        </p:sp>
      </p:grpSp>
      <p:graphicFrame>
        <p:nvGraphicFramePr>
          <p:cNvPr id="3" name="Table 2">
            <a:extLst>
              <a:ext uri="{FF2B5EF4-FFF2-40B4-BE49-F238E27FC236}">
                <a16:creationId xmlns:a16="http://schemas.microsoft.com/office/drawing/2014/main" id="{47F7B03F-0B0D-48F0-88A1-C8A8F37A76AD}"/>
              </a:ext>
            </a:extLst>
          </p:cNvPr>
          <p:cNvGraphicFramePr>
            <a:graphicFrameLocks noGrp="1"/>
          </p:cNvGraphicFramePr>
          <p:nvPr>
            <p:extLst>
              <p:ext uri="{D42A27DB-BD31-4B8C-83A1-F6EECF244321}">
                <p14:modId xmlns:p14="http://schemas.microsoft.com/office/powerpoint/2010/main" val="4024421538"/>
              </p:ext>
            </p:extLst>
          </p:nvPr>
        </p:nvGraphicFramePr>
        <p:xfrm>
          <a:off x="550863" y="2421612"/>
          <a:ext cx="6912000" cy="2947546"/>
        </p:xfrm>
        <a:graphic>
          <a:graphicData uri="http://schemas.openxmlformats.org/drawingml/2006/table">
            <a:tbl>
              <a:tblPr firstRow="1" firstCol="1" bandRow="1">
                <a:tableStyleId>{5940675A-B579-460E-94D1-54222C63F5DA}</a:tableStyleId>
              </a:tblPr>
              <a:tblGrid>
                <a:gridCol w="2952000">
                  <a:extLst>
                    <a:ext uri="{9D8B030D-6E8A-4147-A177-3AD203B41FA5}">
                      <a16:colId xmlns:a16="http://schemas.microsoft.com/office/drawing/2014/main" val="277425322"/>
                    </a:ext>
                  </a:extLst>
                </a:gridCol>
                <a:gridCol w="3960000">
                  <a:extLst>
                    <a:ext uri="{9D8B030D-6E8A-4147-A177-3AD203B41FA5}">
                      <a16:colId xmlns:a16="http://schemas.microsoft.com/office/drawing/2014/main" val="1303251111"/>
                    </a:ext>
                  </a:extLst>
                </a:gridCol>
              </a:tblGrid>
              <a:tr h="0">
                <a:tc>
                  <a:txBody>
                    <a:bodyPr/>
                    <a:lstStyle/>
                    <a:p>
                      <a:pPr>
                        <a:lnSpc>
                          <a:spcPct val="107000"/>
                        </a:lnSpc>
                        <a:spcAft>
                          <a:spcPts val="800"/>
                        </a:spcAft>
                      </a:pPr>
                      <a:r>
                        <a:rPr lang="en-CA" sz="1050">
                          <a:solidFill>
                            <a:srgbClr val="2F2F2F"/>
                          </a:solidFill>
                          <a:effectLst/>
                          <a:latin typeface="+mj-lt"/>
                        </a:rPr>
                        <a:t>Costs per device over three years</a:t>
                      </a:r>
                      <a:endParaRPr lang="en-CA" sz="1050">
                        <a:solidFill>
                          <a:srgbClr val="2F2F2F"/>
                        </a:solidFill>
                        <a:effectLst/>
                        <a:latin typeface="+mj-lt"/>
                        <a:ea typeface="Calibri" panose="020F0502020204030204" pitchFamily="34" charset="0"/>
                        <a:cs typeface="Arial" panose="020B0604020202020204" pitchFamily="34" charset="0"/>
                      </a:endParaRPr>
                    </a:p>
                  </a:txBody>
                  <a:tcPr marL="137160" marR="137160" marT="137160" marB="137160" anchor="ctr">
                    <a:lnL w="12700" cmpd="sng">
                      <a:noFill/>
                    </a:lnL>
                    <a:lnR w="12700" cmpd="sng">
                      <a:noFill/>
                    </a:lnR>
                    <a:lnT w="12700" cmpd="sng">
                      <a:noFill/>
                    </a:lnT>
                    <a:lnB w="3175" cap="flat" cmpd="sng" algn="ctr">
                      <a:solidFill>
                        <a:srgbClr val="2F2F2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CA" sz="1050">
                          <a:solidFill>
                            <a:srgbClr val="2F2F2F"/>
                          </a:solidFill>
                          <a:effectLst/>
                          <a:latin typeface="+mj-lt"/>
                        </a:rPr>
                        <a:t>Savings per device</a:t>
                      </a:r>
                      <a:endParaRPr lang="en-CA" sz="1050">
                        <a:solidFill>
                          <a:srgbClr val="2F2F2F"/>
                        </a:solidFill>
                        <a:effectLst/>
                        <a:latin typeface="+mj-lt"/>
                        <a:ea typeface="Calibri" panose="020F0502020204030204" pitchFamily="34" charset="0"/>
                        <a:cs typeface="Arial" panose="020B0604020202020204" pitchFamily="34" charset="0"/>
                      </a:endParaRPr>
                    </a:p>
                  </a:txBody>
                  <a:tcPr marL="137160" marR="137160" marT="137160" marB="137160" anchor="ctr">
                    <a:lnL w="12700" cmpd="sng">
                      <a:noFill/>
                    </a:lnL>
                    <a:lnR w="12700" cmpd="sng">
                      <a:noFill/>
                    </a:lnR>
                    <a:lnT w="12700" cmpd="sng">
                      <a:noFill/>
                    </a:lnT>
                    <a:lnB w="3175" cap="flat" cmpd="sng" algn="ctr">
                      <a:solidFill>
                        <a:srgbClr val="2F2F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8384132"/>
                  </a:ext>
                </a:extLst>
              </a:tr>
              <a:tr h="0">
                <a:tc>
                  <a:txBody>
                    <a:bodyPr/>
                    <a:lstStyle/>
                    <a:p>
                      <a:pPr>
                        <a:lnSpc>
                          <a:spcPct val="107000"/>
                        </a:lnSpc>
                        <a:spcAft>
                          <a:spcPts val="800"/>
                        </a:spcAft>
                      </a:pPr>
                      <a:r>
                        <a:rPr lang="en-US" sz="1050">
                          <a:solidFill>
                            <a:srgbClr val="2F2F2F"/>
                          </a:solidFill>
                          <a:effectLst/>
                          <a:latin typeface="+mj-lt"/>
                        </a:rPr>
                        <a:t>$1,355: </a:t>
                      </a:r>
                      <a:r>
                        <a:rPr lang="en-US" sz="1050" kern="1200">
                          <a:solidFill>
                            <a:srgbClr val="2F2F2F"/>
                          </a:solidFill>
                          <a:effectLst/>
                          <a:latin typeface="+mn-lt"/>
                          <a:ea typeface="+mn-ea"/>
                          <a:cs typeface="+mn-cs"/>
                        </a:rPr>
                        <a:t>Average Surface laptop or 2-in-1*</a:t>
                      </a:r>
                      <a:endParaRPr lang="en-CA" sz="1050" kern="1200">
                        <a:solidFill>
                          <a:srgbClr val="2F2F2F"/>
                        </a:solidFill>
                        <a:effectLst/>
                        <a:latin typeface="+mn-lt"/>
                        <a:ea typeface="+mn-ea"/>
                        <a:cs typeface="+mn-cs"/>
                      </a:endParaRPr>
                    </a:p>
                  </a:txBody>
                  <a:tcPr marL="137160" marR="137160" marT="137160" marB="137160" anchor="ctr">
                    <a:lnL w="12700" cmpd="sng">
                      <a:noFill/>
                    </a:lnL>
                    <a:lnR w="12700" cmpd="sng">
                      <a:noFill/>
                    </a:lnR>
                    <a:lnT w="3175" cap="flat" cmpd="sng" algn="ctr">
                      <a:solidFill>
                        <a:srgbClr val="2F2F2F"/>
                      </a:solidFill>
                      <a:prstDash val="solid"/>
                      <a:round/>
                      <a:headEnd type="none" w="med" len="med"/>
                      <a:tailEnd type="none" w="med" len="med"/>
                    </a:lnT>
                    <a:lnB w="3175" cap="flat" cmpd="sng" algn="ctr">
                      <a:solidFill>
                        <a:srgbClr val="2F2F2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US" sz="1050" kern="1200">
                          <a:solidFill>
                            <a:srgbClr val="2F2F2F"/>
                          </a:solidFill>
                          <a:effectLst/>
                          <a:latin typeface="+mj-lt"/>
                          <a:ea typeface="+mn-ea"/>
                          <a:cs typeface="+mn-cs"/>
                        </a:rPr>
                        <a:t>$115 </a:t>
                      </a:r>
                      <a:r>
                        <a:rPr lang="en-US" sz="1050" kern="1200">
                          <a:solidFill>
                            <a:srgbClr val="2F2F2F"/>
                          </a:solidFill>
                          <a:effectLst/>
                          <a:latin typeface="+mn-lt"/>
                          <a:ea typeface="+mn-ea"/>
                          <a:cs typeface="+mn-cs"/>
                        </a:rPr>
                        <a:t>increased residual value, 31% higher than other PC* devices</a:t>
                      </a:r>
                      <a:endParaRPr lang="en-CA" sz="1050" kern="1200">
                        <a:solidFill>
                          <a:srgbClr val="2F2F2F"/>
                        </a:solidFill>
                        <a:effectLst/>
                        <a:latin typeface="+mn-lt"/>
                        <a:ea typeface="+mn-ea"/>
                        <a:cs typeface="+mn-cs"/>
                      </a:endParaRPr>
                    </a:p>
                  </a:txBody>
                  <a:tcPr marL="137160" marR="137160" marT="137160" marB="137160" anchor="ctr">
                    <a:lnL w="12700" cmpd="sng">
                      <a:noFill/>
                    </a:lnL>
                    <a:lnR w="12700" cmpd="sng">
                      <a:noFill/>
                    </a:lnR>
                    <a:lnT w="3175" cap="flat" cmpd="sng" algn="ctr">
                      <a:solidFill>
                        <a:srgbClr val="2F2F2F"/>
                      </a:solidFill>
                      <a:prstDash val="solid"/>
                      <a:round/>
                      <a:headEnd type="none" w="med" len="med"/>
                      <a:tailEnd type="none" w="med" len="med"/>
                    </a:lnT>
                    <a:lnB w="3175" cap="flat" cmpd="sng" algn="ctr">
                      <a:solidFill>
                        <a:srgbClr val="2F2F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5012911"/>
                  </a:ext>
                </a:extLst>
              </a:tr>
              <a:tr h="0">
                <a:tc>
                  <a:txBody>
                    <a:bodyPr/>
                    <a:lstStyle/>
                    <a:p>
                      <a:pPr>
                        <a:lnSpc>
                          <a:spcPct val="107000"/>
                        </a:lnSpc>
                        <a:spcAft>
                          <a:spcPts val="800"/>
                        </a:spcAft>
                      </a:pPr>
                      <a:r>
                        <a:rPr lang="en-CA" sz="1050" kern="1200">
                          <a:solidFill>
                            <a:srgbClr val="2F2F2F"/>
                          </a:solidFill>
                          <a:effectLst/>
                          <a:latin typeface="+mj-lt"/>
                          <a:ea typeface="+mn-ea"/>
                          <a:cs typeface="+mn-cs"/>
                        </a:rPr>
                        <a:t>$1,296: </a:t>
                      </a:r>
                      <a:r>
                        <a:rPr lang="en-CA" sz="1050" kern="1200">
                          <a:solidFill>
                            <a:srgbClr val="2F2F2F"/>
                          </a:solidFill>
                          <a:effectLst/>
                          <a:latin typeface="+mn-lt"/>
                          <a:ea typeface="+mn-ea"/>
                          <a:cs typeface="+mn-cs"/>
                        </a:rPr>
                        <a:t>Microsoft 365 E3 subscription</a:t>
                      </a:r>
                    </a:p>
                  </a:txBody>
                  <a:tcPr marL="137160" marR="137160" marT="137160" marB="137160" anchor="ctr">
                    <a:lnL w="12700" cmpd="sng">
                      <a:noFill/>
                    </a:lnL>
                    <a:lnR w="12700" cmpd="sng">
                      <a:noFill/>
                    </a:lnR>
                    <a:lnT w="3175" cap="flat" cmpd="sng" algn="ctr">
                      <a:solidFill>
                        <a:srgbClr val="2F2F2F"/>
                      </a:solidFill>
                      <a:prstDash val="solid"/>
                      <a:round/>
                      <a:headEnd type="none" w="med" len="med"/>
                      <a:tailEnd type="none" w="med" len="med"/>
                    </a:lnT>
                    <a:lnB w="3175" cap="flat" cmpd="sng" algn="ctr">
                      <a:solidFill>
                        <a:srgbClr val="2F2F2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US" sz="1050" kern="1200">
                          <a:solidFill>
                            <a:srgbClr val="2F2F2F"/>
                          </a:solidFill>
                          <a:effectLst/>
                          <a:latin typeface="+mj-lt"/>
                          <a:ea typeface="+mn-ea"/>
                          <a:cs typeface="+mn-cs"/>
                        </a:rPr>
                        <a:t>$58 </a:t>
                      </a:r>
                      <a:r>
                        <a:rPr lang="en-US" sz="1050" kern="1200">
                          <a:solidFill>
                            <a:srgbClr val="2F2F2F"/>
                          </a:solidFill>
                          <a:effectLst/>
                          <a:latin typeface="+mn-lt"/>
                          <a:ea typeface="+mn-ea"/>
                          <a:cs typeface="+mn-cs"/>
                        </a:rPr>
                        <a:t>reduction in IT costs from 23% lower third-party support and security expenses </a:t>
                      </a:r>
                      <a:endParaRPr lang="en-CA" sz="1050" kern="1200">
                        <a:solidFill>
                          <a:srgbClr val="2F2F2F"/>
                        </a:solidFill>
                        <a:effectLst/>
                        <a:latin typeface="+mn-lt"/>
                        <a:ea typeface="+mn-ea"/>
                        <a:cs typeface="+mn-cs"/>
                      </a:endParaRPr>
                    </a:p>
                  </a:txBody>
                  <a:tcPr marL="137160" marR="137160" marT="137160" marB="137160" anchor="ctr">
                    <a:lnL w="12700" cmpd="sng">
                      <a:noFill/>
                    </a:lnL>
                    <a:lnR w="12700" cmpd="sng">
                      <a:noFill/>
                    </a:lnR>
                    <a:lnT w="3175" cap="flat" cmpd="sng" algn="ctr">
                      <a:solidFill>
                        <a:srgbClr val="2F2F2F"/>
                      </a:solidFill>
                      <a:prstDash val="solid"/>
                      <a:round/>
                      <a:headEnd type="none" w="med" len="med"/>
                      <a:tailEnd type="none" w="med" len="med"/>
                    </a:lnT>
                    <a:lnB w="3175" cap="flat" cmpd="sng" algn="ctr">
                      <a:solidFill>
                        <a:srgbClr val="2F2F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4518404"/>
                  </a:ext>
                </a:extLst>
              </a:tr>
              <a:tr h="0">
                <a:tc>
                  <a:txBody>
                    <a:bodyPr/>
                    <a:lstStyle/>
                    <a:p>
                      <a:pPr>
                        <a:lnSpc>
                          <a:spcPct val="107000"/>
                        </a:lnSpc>
                        <a:spcAft>
                          <a:spcPts val="800"/>
                        </a:spcAft>
                      </a:pPr>
                      <a:r>
                        <a:rPr lang="en-CA" sz="1050" kern="1200">
                          <a:solidFill>
                            <a:srgbClr val="2F2F2F"/>
                          </a:solidFill>
                          <a:effectLst/>
                          <a:latin typeface="+mj-lt"/>
                          <a:ea typeface="+mn-ea"/>
                          <a:cs typeface="+mn-cs"/>
                        </a:rPr>
                        <a:t>$344: </a:t>
                      </a:r>
                      <a:r>
                        <a:rPr lang="en-CA" sz="1050" b="0" kern="1200">
                          <a:solidFill>
                            <a:srgbClr val="2F2F2F"/>
                          </a:solidFill>
                          <a:effectLst/>
                          <a:latin typeface="+mn-lt"/>
                          <a:ea typeface="+mn-ea"/>
                          <a:cs typeface="+mn-cs"/>
                        </a:rPr>
                        <a:t>Accessories</a:t>
                      </a:r>
                      <a:endParaRPr lang="en-CA" sz="1050" b="0" baseline="30000">
                        <a:solidFill>
                          <a:srgbClr val="2F2F2F"/>
                        </a:solidFill>
                        <a:effectLst/>
                        <a:latin typeface="+mn-lt"/>
                        <a:ea typeface="+mn-ea"/>
                        <a:cs typeface="Arial" panose="020B0604020202020204" pitchFamily="34" charset="0"/>
                      </a:endParaRPr>
                    </a:p>
                  </a:txBody>
                  <a:tcPr marL="137160" marR="137160" marT="137160" marB="137160" anchor="ctr">
                    <a:lnL w="12700" cmpd="sng">
                      <a:noFill/>
                    </a:lnL>
                    <a:lnR w="12700" cmpd="sng">
                      <a:noFill/>
                    </a:lnR>
                    <a:lnT w="3175" cap="flat" cmpd="sng" algn="ctr">
                      <a:solidFill>
                        <a:srgbClr val="2F2F2F"/>
                      </a:solidFill>
                      <a:prstDash val="solid"/>
                      <a:round/>
                      <a:headEnd type="none" w="med" len="med"/>
                      <a:tailEnd type="none" w="med" len="med"/>
                    </a:lnT>
                    <a:lnB w="3175" cap="flat" cmpd="sng" algn="ctr">
                      <a:solidFill>
                        <a:srgbClr val="2F2F2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US" sz="1050" kern="1200">
                          <a:solidFill>
                            <a:srgbClr val="2F2F2F"/>
                          </a:solidFill>
                          <a:effectLst/>
                          <a:latin typeface="+mj-lt"/>
                          <a:ea typeface="+mn-ea"/>
                          <a:cs typeface="+mn-cs"/>
                        </a:rPr>
                        <a:t>$120 </a:t>
                      </a:r>
                      <a:r>
                        <a:rPr lang="en-US" sz="1050" kern="1200">
                          <a:solidFill>
                            <a:srgbClr val="2F2F2F"/>
                          </a:solidFill>
                          <a:effectLst/>
                          <a:latin typeface="+mn-lt"/>
                          <a:ea typeface="+mn-ea"/>
                          <a:cs typeface="+mn-cs"/>
                        </a:rPr>
                        <a:t>in accessory savings, a 26% reduction in peripherals </a:t>
                      </a:r>
                      <a:endParaRPr lang="en-CA" sz="1050" kern="1200">
                        <a:solidFill>
                          <a:srgbClr val="2F2F2F"/>
                        </a:solidFill>
                        <a:effectLst/>
                        <a:latin typeface="+mn-lt"/>
                        <a:ea typeface="+mn-ea"/>
                        <a:cs typeface="+mn-cs"/>
                      </a:endParaRPr>
                    </a:p>
                  </a:txBody>
                  <a:tcPr marL="137160" marR="137160" marT="137160" marB="137160" anchor="ctr">
                    <a:lnL w="12700" cmpd="sng">
                      <a:noFill/>
                    </a:lnL>
                    <a:lnR w="12700" cmpd="sng">
                      <a:noFill/>
                    </a:lnR>
                    <a:lnT w="3175" cap="flat" cmpd="sng" algn="ctr">
                      <a:solidFill>
                        <a:srgbClr val="2F2F2F"/>
                      </a:solidFill>
                      <a:prstDash val="solid"/>
                      <a:round/>
                      <a:headEnd type="none" w="med" len="med"/>
                      <a:tailEnd type="none" w="med" len="med"/>
                    </a:lnT>
                    <a:lnB w="3175" cap="flat" cmpd="sng" algn="ctr">
                      <a:solidFill>
                        <a:srgbClr val="2F2F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4518254"/>
                  </a:ext>
                </a:extLst>
              </a:tr>
              <a:tr h="0">
                <a:tc>
                  <a:txBody>
                    <a:bodyPr/>
                    <a:lstStyle/>
                    <a:p>
                      <a:pPr>
                        <a:lnSpc>
                          <a:spcPct val="107000"/>
                        </a:lnSpc>
                        <a:spcAft>
                          <a:spcPts val="800"/>
                        </a:spcAft>
                      </a:pPr>
                      <a:r>
                        <a:rPr lang="en-US" sz="1050" kern="1200">
                          <a:solidFill>
                            <a:srgbClr val="2F2F2F"/>
                          </a:solidFill>
                          <a:effectLst/>
                          <a:latin typeface="+mj-lt"/>
                          <a:ea typeface="+mn-ea"/>
                          <a:cs typeface="+mn-cs"/>
                        </a:rPr>
                        <a:t>$243: </a:t>
                      </a:r>
                      <a:r>
                        <a:rPr lang="en-US" sz="1050">
                          <a:solidFill>
                            <a:srgbClr val="2F2F2F"/>
                          </a:solidFill>
                          <a:effectLst/>
                        </a:rPr>
                        <a:t>Extended warranty and maintenance</a:t>
                      </a:r>
                      <a:endParaRPr lang="en-CA" sz="1050">
                        <a:solidFill>
                          <a:srgbClr val="2F2F2F"/>
                        </a:solidFill>
                        <a:effectLst/>
                        <a:latin typeface="Calibri" panose="020F0502020204030204" pitchFamily="34" charset="0"/>
                        <a:ea typeface="+mn-ea"/>
                        <a:cs typeface="Arial" panose="020B0604020202020204" pitchFamily="34" charset="0"/>
                      </a:endParaRPr>
                    </a:p>
                  </a:txBody>
                  <a:tcPr marL="137160" marR="137160" marT="137160" marB="137160" anchor="ctr">
                    <a:lnL w="12700" cmpd="sng">
                      <a:noFill/>
                    </a:lnL>
                    <a:lnR w="12700" cmpd="sng">
                      <a:noFill/>
                    </a:lnR>
                    <a:lnT w="3175" cap="flat" cmpd="sng" algn="ctr">
                      <a:solidFill>
                        <a:srgbClr val="2F2F2F"/>
                      </a:solidFill>
                      <a:prstDash val="solid"/>
                      <a:round/>
                      <a:headEnd type="none" w="med" len="med"/>
                      <a:tailEnd type="none" w="med" len="med"/>
                    </a:lnT>
                    <a:lnB w="3175" cap="flat" cmpd="sng" algn="ctr">
                      <a:solidFill>
                        <a:srgbClr val="2F2F2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endParaRPr lang="en-CA" sz="1050" baseline="30000">
                        <a:solidFill>
                          <a:srgbClr val="2F2F2F"/>
                        </a:solidFill>
                        <a:effectLst/>
                        <a:latin typeface="Calibri" panose="020F0502020204030204" pitchFamily="34" charset="0"/>
                        <a:ea typeface="+mn-ea"/>
                        <a:cs typeface="Arial" panose="020B0604020202020204" pitchFamily="34" charset="0"/>
                      </a:endParaRPr>
                    </a:p>
                  </a:txBody>
                  <a:tcPr marL="137160" marR="137160" marT="137160" marB="137160" anchor="ctr">
                    <a:lnL w="12700" cmpd="sng">
                      <a:noFill/>
                    </a:lnL>
                    <a:lnR w="12700" cmpd="sng">
                      <a:noFill/>
                    </a:lnR>
                    <a:lnT w="3175" cap="flat" cmpd="sng" algn="ctr">
                      <a:solidFill>
                        <a:srgbClr val="2F2F2F"/>
                      </a:solidFill>
                      <a:prstDash val="solid"/>
                      <a:round/>
                      <a:headEnd type="none" w="med" len="med"/>
                      <a:tailEnd type="none" w="med" len="med"/>
                    </a:lnT>
                    <a:lnB w="3175" cap="flat" cmpd="sng" algn="ctr">
                      <a:solidFill>
                        <a:srgbClr val="2F2F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8831502"/>
                  </a:ext>
                </a:extLst>
              </a:tr>
              <a:tr h="0">
                <a:tc>
                  <a:txBody>
                    <a:bodyPr/>
                    <a:lstStyle/>
                    <a:p>
                      <a:pPr>
                        <a:lnSpc>
                          <a:spcPct val="107000"/>
                        </a:lnSpc>
                        <a:spcAft>
                          <a:spcPts val="800"/>
                        </a:spcAft>
                      </a:pPr>
                      <a:r>
                        <a:rPr lang="en-US" sz="1050" kern="1200">
                          <a:solidFill>
                            <a:srgbClr val="2F2F2F"/>
                          </a:solidFill>
                          <a:effectLst/>
                          <a:latin typeface="+mj-lt"/>
                          <a:ea typeface="+mn-ea"/>
                          <a:cs typeface="+mn-cs"/>
                        </a:rPr>
                        <a:t>$3,238: </a:t>
                      </a:r>
                      <a:r>
                        <a:rPr lang="en-US" sz="1050">
                          <a:solidFill>
                            <a:srgbClr val="2F2F2F"/>
                          </a:solidFill>
                          <a:effectLst/>
                        </a:rPr>
                        <a:t>Total three-year cost per Surface</a:t>
                      </a:r>
                      <a:endParaRPr lang="en-CA" sz="1050">
                        <a:solidFill>
                          <a:srgbClr val="2F2F2F"/>
                        </a:solidFill>
                        <a:effectLst/>
                        <a:latin typeface="Calibri" panose="020F0502020204030204" pitchFamily="34" charset="0"/>
                        <a:ea typeface="Calibri" panose="020F0502020204030204" pitchFamily="34" charset="0"/>
                        <a:cs typeface="Arial" panose="020B0604020202020204" pitchFamily="34" charset="0"/>
                      </a:endParaRPr>
                    </a:p>
                  </a:txBody>
                  <a:tcPr marL="137160" marR="137160" marT="137160" marB="137160" anchor="ctr">
                    <a:lnL w="12700" cmpd="sng">
                      <a:noFill/>
                    </a:lnL>
                    <a:lnR w="12700" cmpd="sng">
                      <a:noFill/>
                    </a:lnR>
                    <a:lnT w="3175" cap="flat" cmpd="sng" algn="ctr">
                      <a:solidFill>
                        <a:srgbClr val="2F2F2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US" sz="1050" kern="1200">
                          <a:solidFill>
                            <a:srgbClr val="2F2F2F"/>
                          </a:solidFill>
                          <a:effectLst/>
                          <a:latin typeface="+mj-lt"/>
                          <a:ea typeface="+mn-ea"/>
                          <a:cs typeface="+mn-cs"/>
                        </a:rPr>
                        <a:t>$293: </a:t>
                      </a:r>
                      <a:r>
                        <a:rPr lang="en-US" sz="1050" kern="1200">
                          <a:solidFill>
                            <a:srgbClr val="2F2F2F"/>
                          </a:solidFill>
                          <a:effectLst/>
                          <a:latin typeface="+mn-lt"/>
                          <a:ea typeface="+mn-ea"/>
                          <a:cs typeface="+mn-cs"/>
                        </a:rPr>
                        <a:t>Device savings per Surface over 3 years</a:t>
                      </a:r>
                      <a:endParaRPr lang="en-CA" sz="1050" kern="1200">
                        <a:solidFill>
                          <a:srgbClr val="2F2F2F"/>
                        </a:solidFill>
                        <a:effectLst/>
                        <a:latin typeface="+mn-lt"/>
                        <a:ea typeface="+mn-ea"/>
                        <a:cs typeface="+mn-cs"/>
                      </a:endParaRPr>
                    </a:p>
                  </a:txBody>
                  <a:tcPr marL="137160" marR="137160" marT="137160" marB="137160" anchor="ctr">
                    <a:lnL w="12700" cmpd="sng">
                      <a:noFill/>
                    </a:lnL>
                    <a:lnR w="12700" cmpd="sng">
                      <a:noFill/>
                    </a:lnR>
                    <a:lnT w="3175" cap="flat" cmpd="sng" algn="ctr">
                      <a:solidFill>
                        <a:srgbClr val="2F2F2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7922626"/>
                  </a:ext>
                </a:extLst>
              </a:tr>
            </a:tbl>
          </a:graphicData>
        </a:graphic>
      </p:graphicFrame>
      <p:sp>
        <p:nvSpPr>
          <p:cNvPr id="27" name="Title 1">
            <a:extLst>
              <a:ext uri="{FF2B5EF4-FFF2-40B4-BE49-F238E27FC236}">
                <a16:creationId xmlns:a16="http://schemas.microsoft.com/office/drawing/2014/main" id="{797F0D9F-8D40-480E-8843-1DF4FD7E587D}"/>
              </a:ext>
            </a:extLst>
          </p:cNvPr>
          <p:cNvSpPr txBox="1">
            <a:spLocks/>
          </p:cNvSpPr>
          <p:nvPr/>
        </p:nvSpPr>
        <p:spPr>
          <a:xfrm>
            <a:off x="8658026" y="509226"/>
            <a:ext cx="2983112" cy="523220"/>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400">
                <a:solidFill>
                  <a:srgbClr val="2F2F2F"/>
                </a:solidFill>
                <a:cs typeface="Segoe UI Semibold" panose="020B0702040204020203" pitchFamily="34" charset="0"/>
              </a:rPr>
              <a:t>But direct savings are just the beginning</a:t>
            </a:r>
            <a:endParaRPr lang="en-US" sz="1400" baseline="30000">
              <a:solidFill>
                <a:srgbClr val="2F2F2F"/>
              </a:solidFill>
              <a:cs typeface="Segoe UI Semibold" panose="020B0702040204020203" pitchFamily="34" charset="0"/>
            </a:endParaRPr>
          </a:p>
        </p:txBody>
      </p:sp>
      <p:pic>
        <p:nvPicPr>
          <p:cNvPr id="14" name="Picture 13">
            <a:extLst>
              <a:ext uri="{FF2B5EF4-FFF2-40B4-BE49-F238E27FC236}">
                <a16:creationId xmlns:a16="http://schemas.microsoft.com/office/drawing/2014/main" id="{4F26CEEA-5E18-4659-8ADB-53273AF682C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501358">
            <a:off x="7088940" y="2259323"/>
            <a:ext cx="5852587" cy="5852587"/>
          </a:xfrm>
          <a:prstGeom prst="rect">
            <a:avLst/>
          </a:prstGeom>
        </p:spPr>
      </p:pic>
      <p:sp>
        <p:nvSpPr>
          <p:cNvPr id="12" name="TextBox 11">
            <a:extLst>
              <a:ext uri="{FF2B5EF4-FFF2-40B4-BE49-F238E27FC236}">
                <a16:creationId xmlns:a16="http://schemas.microsoft.com/office/drawing/2014/main" id="{6A245B10-09FD-419C-A4C9-D13E8DBF931D}"/>
              </a:ext>
            </a:extLst>
          </p:cNvPr>
          <p:cNvSpPr txBox="1"/>
          <p:nvPr/>
        </p:nvSpPr>
        <p:spPr>
          <a:xfrm>
            <a:off x="8658026" y="1234516"/>
            <a:ext cx="2909541" cy="441275"/>
          </a:xfrm>
          <a:prstGeom prst="rect">
            <a:avLst/>
          </a:prstGeom>
          <a:noFill/>
        </p:spPr>
        <p:txBody>
          <a:bodyPr wrap="square">
            <a:spAutoFit/>
          </a:bodyPr>
          <a:lstStyle/>
          <a:p>
            <a:pPr>
              <a:lnSpc>
                <a:spcPct val="107000"/>
              </a:lnSpc>
              <a:spcAft>
                <a:spcPts val="800"/>
              </a:spcAft>
            </a:pPr>
            <a:r>
              <a:rPr lang="en-US" sz="1050">
                <a:solidFill>
                  <a:srgbClr val="0078D4"/>
                </a:solidFill>
                <a:latin typeface="+mj-lt"/>
                <a:ea typeface="+mj-ea"/>
                <a:cs typeface="Segoe UI Semibold" panose="020B0702040204020203" pitchFamily="34" charset="0"/>
              </a:rPr>
              <a:t>Read the study at </a:t>
            </a:r>
            <a:r>
              <a:rPr lang="en-US" sz="1050">
                <a:solidFill>
                  <a:srgbClr val="0078D4"/>
                </a:solidFill>
                <a:latin typeface="+mj-lt"/>
                <a:ea typeface="+mj-ea"/>
                <a:cs typeface="Segoe UI Semibold" panose="020B0702040204020203" pitchFamily="34" charset="0"/>
                <a:hlinkClick r:id="rId3">
                  <a:extLst>
                    <a:ext uri="{A12FA001-AC4F-418D-AE19-62706E023703}">
                      <ahyp:hlinkClr xmlns:ahyp="http://schemas.microsoft.com/office/drawing/2018/hyperlinkcolor" val="tx"/>
                    </a:ext>
                  </a:extLst>
                </a:hlinkClick>
              </a:rPr>
              <a:t>www.aka.ms/SurfaceIDCWhitepaper</a:t>
            </a:r>
            <a:r>
              <a:rPr lang="en-US" sz="1050">
                <a:solidFill>
                  <a:srgbClr val="0078D4"/>
                </a:solidFill>
                <a:latin typeface="+mj-lt"/>
                <a:ea typeface="+mj-ea"/>
                <a:cs typeface="Segoe UI Semibold" panose="020B0702040204020203" pitchFamily="34" charset="0"/>
              </a:rPr>
              <a:t> </a:t>
            </a:r>
          </a:p>
        </p:txBody>
      </p:sp>
      <p:pic>
        <p:nvPicPr>
          <p:cNvPr id="10" name="Picture 9">
            <a:extLst>
              <a:ext uri="{FF2B5EF4-FFF2-40B4-BE49-F238E27FC236}">
                <a16:creationId xmlns:a16="http://schemas.microsoft.com/office/drawing/2014/main" id="{882E9CC6-7B3E-42D5-A6E8-88B6C81274E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479109" y="-4479542"/>
            <a:ext cx="3412854" cy="3655589"/>
          </a:xfrm>
          <a:prstGeom prst="rect">
            <a:avLst/>
          </a:prstGeom>
        </p:spPr>
      </p:pic>
      <p:pic>
        <p:nvPicPr>
          <p:cNvPr id="11" name="Picture 10">
            <a:extLst>
              <a:ext uri="{FF2B5EF4-FFF2-40B4-BE49-F238E27FC236}">
                <a16:creationId xmlns:a16="http://schemas.microsoft.com/office/drawing/2014/main" id="{E838DA4F-B86C-455C-B1F6-84149C94B58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88888" y="8250742"/>
            <a:ext cx="3412800" cy="4216962"/>
          </a:xfrm>
          <a:prstGeom prst="rect">
            <a:avLst/>
          </a:prstGeom>
        </p:spPr>
      </p:pic>
    </p:spTree>
    <p:extLst>
      <p:ext uri="{BB962C8B-B14F-4D97-AF65-F5344CB8AC3E}">
        <p14:creationId xmlns:p14="http://schemas.microsoft.com/office/powerpoint/2010/main" val="3728244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17F27A-6062-47CF-A19E-22B5328020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79109" y="0"/>
            <a:ext cx="3412854" cy="3655589"/>
          </a:xfrm>
          <a:prstGeom prst="rect">
            <a:avLst/>
          </a:prstGeom>
        </p:spPr>
      </p:pic>
      <p:sp>
        <p:nvSpPr>
          <p:cNvPr id="20" name="Title 1">
            <a:extLst>
              <a:ext uri="{FF2B5EF4-FFF2-40B4-BE49-F238E27FC236}">
                <a16:creationId xmlns:a16="http://schemas.microsoft.com/office/drawing/2014/main" id="{C54D58F8-56C3-41C5-B35B-3BA3E3E94313}"/>
              </a:ext>
            </a:extLst>
          </p:cNvPr>
          <p:cNvSpPr txBox="1">
            <a:spLocks/>
          </p:cNvSpPr>
          <p:nvPr/>
        </p:nvSpPr>
        <p:spPr>
          <a:xfrm>
            <a:off x="4674610" y="506291"/>
            <a:ext cx="3190387" cy="1015663"/>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200">
                <a:solidFill>
                  <a:srgbClr val="2F2F2F"/>
                </a:solidFill>
                <a:latin typeface="+mn-lt"/>
                <a:cs typeface="Segoe UI Semibold" panose="020B0702040204020203" pitchFamily="34" charset="0"/>
              </a:rPr>
              <a:t>Businesses who choose Surface devices aren’t just seeing savings on device costs. They’re unlocking new value that amplifies their employees’ impact and streamlines operations.</a:t>
            </a:r>
          </a:p>
        </p:txBody>
      </p:sp>
      <p:sp>
        <p:nvSpPr>
          <p:cNvPr id="28" name="Title 1">
            <a:extLst>
              <a:ext uri="{FF2B5EF4-FFF2-40B4-BE49-F238E27FC236}">
                <a16:creationId xmlns:a16="http://schemas.microsoft.com/office/drawing/2014/main" id="{96F04207-4A5C-43C5-8A4C-5AC4E1EFA46B}"/>
              </a:ext>
            </a:extLst>
          </p:cNvPr>
          <p:cNvSpPr txBox="1">
            <a:spLocks/>
          </p:cNvSpPr>
          <p:nvPr/>
        </p:nvSpPr>
        <p:spPr>
          <a:xfrm>
            <a:off x="459842" y="492898"/>
            <a:ext cx="3442687" cy="978729"/>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a:solidFill>
                  <a:srgbClr val="2F2F2F"/>
                </a:solidFill>
                <a:latin typeface="Segoe UI Semibold" panose="020B0702040204020203" pitchFamily="34" charset="0"/>
                <a:cs typeface="Segoe UI Semibold" panose="020B0702040204020203" pitchFamily="34" charset="0"/>
              </a:rPr>
              <a:t>Additional benefits add up</a:t>
            </a:r>
          </a:p>
        </p:txBody>
      </p:sp>
      <p:grpSp>
        <p:nvGrpSpPr>
          <p:cNvPr id="55" name="Group 54">
            <a:extLst>
              <a:ext uri="{FF2B5EF4-FFF2-40B4-BE49-F238E27FC236}">
                <a16:creationId xmlns:a16="http://schemas.microsoft.com/office/drawing/2014/main" id="{0E4C79AB-1BBC-4CE4-84B0-52A07D428938}"/>
              </a:ext>
            </a:extLst>
          </p:cNvPr>
          <p:cNvGrpSpPr/>
          <p:nvPr/>
        </p:nvGrpSpPr>
        <p:grpSpPr>
          <a:xfrm>
            <a:off x="144589" y="2928930"/>
            <a:ext cx="3676284" cy="1342016"/>
            <a:chOff x="144589" y="2816072"/>
            <a:chExt cx="3676284" cy="1342016"/>
          </a:xfrm>
        </p:grpSpPr>
        <p:graphicFrame>
          <p:nvGraphicFramePr>
            <p:cNvPr id="34" name="Chart 33">
              <a:extLst>
                <a:ext uri="{FF2B5EF4-FFF2-40B4-BE49-F238E27FC236}">
                  <a16:creationId xmlns:a16="http://schemas.microsoft.com/office/drawing/2014/main" id="{8FFCFAE3-17EB-4AEF-BE59-F37707F72953}"/>
                </a:ext>
              </a:extLst>
            </p:cNvPr>
            <p:cNvGraphicFramePr/>
            <p:nvPr>
              <p:extLst>
                <p:ext uri="{D42A27DB-BD31-4B8C-83A1-F6EECF244321}">
                  <p14:modId xmlns:p14="http://schemas.microsoft.com/office/powerpoint/2010/main" val="442540964"/>
                </p:ext>
              </p:extLst>
            </p:nvPr>
          </p:nvGraphicFramePr>
          <p:xfrm>
            <a:off x="144589" y="2816072"/>
            <a:ext cx="1894062" cy="1342016"/>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a:extLst>
                <a:ext uri="{FF2B5EF4-FFF2-40B4-BE49-F238E27FC236}">
                  <a16:creationId xmlns:a16="http://schemas.microsoft.com/office/drawing/2014/main" id="{4B0F90BC-C8E2-4BB3-8325-98BC48CB8E70}"/>
                </a:ext>
              </a:extLst>
            </p:cNvPr>
            <p:cNvSpPr txBox="1"/>
            <p:nvPr/>
          </p:nvSpPr>
          <p:spPr>
            <a:xfrm>
              <a:off x="517943" y="3225470"/>
              <a:ext cx="1147354" cy="523220"/>
            </a:xfrm>
            <a:prstGeom prst="rect">
              <a:avLst/>
            </a:prstGeom>
            <a:noFill/>
          </p:spPr>
          <p:txBody>
            <a:bodyPr wrap="square" rtlCol="0" anchor="ctr">
              <a:spAutoFit/>
            </a:bodyPr>
            <a:lstStyle/>
            <a:p>
              <a:pPr algn="ctr"/>
              <a:r>
                <a:rPr lang="en-CA" sz="2800" spc="-100">
                  <a:solidFill>
                    <a:srgbClr val="2F2F2F"/>
                  </a:solidFill>
                  <a:latin typeface="+mj-lt"/>
                </a:rPr>
                <a:t>49</a:t>
              </a:r>
              <a:r>
                <a:rPr lang="en-CA" spc="-100">
                  <a:solidFill>
                    <a:srgbClr val="2F2F2F"/>
                  </a:solidFill>
                  <a:latin typeface="+mj-lt"/>
                </a:rPr>
                <a:t>%</a:t>
              </a:r>
              <a:endParaRPr lang="en-CA" sz="4800" spc="-100">
                <a:solidFill>
                  <a:srgbClr val="2F2F2F"/>
                </a:solidFill>
                <a:latin typeface="+mj-lt"/>
              </a:endParaRPr>
            </a:p>
          </p:txBody>
        </p:sp>
        <p:sp>
          <p:nvSpPr>
            <p:cNvPr id="36" name="Rectangle 35">
              <a:extLst>
                <a:ext uri="{FF2B5EF4-FFF2-40B4-BE49-F238E27FC236}">
                  <a16:creationId xmlns:a16="http://schemas.microsoft.com/office/drawing/2014/main" id="{B0A17054-7116-4A1F-9E8C-07587EB6048A}"/>
                </a:ext>
              </a:extLst>
            </p:cNvPr>
            <p:cNvSpPr/>
            <p:nvPr/>
          </p:nvSpPr>
          <p:spPr>
            <a:xfrm>
              <a:off x="1926812" y="3198540"/>
              <a:ext cx="1894061" cy="253916"/>
            </a:xfrm>
            <a:prstGeom prst="rect">
              <a:avLst/>
            </a:prstGeom>
          </p:spPr>
          <p:txBody>
            <a:bodyPr wrap="square" anchor="t">
              <a:spAutoFit/>
            </a:bodyPr>
            <a:lstStyle/>
            <a:p>
              <a:pPr fontAlgn="t"/>
              <a:r>
                <a:rPr lang="en-US" sz="1050">
                  <a:solidFill>
                    <a:srgbClr val="2F2F2F"/>
                  </a:solidFill>
                </a:rPr>
                <a:t>fewer helpdesk incidents</a:t>
              </a:r>
              <a:r>
                <a:rPr lang="en-US" sz="1050" baseline="30000">
                  <a:solidFill>
                    <a:srgbClr val="2F2F2F"/>
                  </a:solidFill>
                </a:rPr>
                <a:t>1</a:t>
              </a:r>
            </a:p>
          </p:txBody>
        </p:sp>
      </p:grpSp>
      <p:pic>
        <p:nvPicPr>
          <p:cNvPr id="7" name="Picture 6">
            <a:extLst>
              <a:ext uri="{FF2B5EF4-FFF2-40B4-BE49-F238E27FC236}">
                <a16:creationId xmlns:a16="http://schemas.microsoft.com/office/drawing/2014/main" id="{81291B2C-9F66-466D-890D-CDBAEDCD079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88888" y="2641038"/>
            <a:ext cx="3412800" cy="4216962"/>
          </a:xfrm>
          <a:prstGeom prst="rect">
            <a:avLst/>
          </a:prstGeom>
        </p:spPr>
      </p:pic>
      <p:grpSp>
        <p:nvGrpSpPr>
          <p:cNvPr id="56" name="Group 55">
            <a:extLst>
              <a:ext uri="{FF2B5EF4-FFF2-40B4-BE49-F238E27FC236}">
                <a16:creationId xmlns:a16="http://schemas.microsoft.com/office/drawing/2014/main" id="{C4D94CE1-E97D-4298-9AB6-0F811EA3865F}"/>
              </a:ext>
            </a:extLst>
          </p:cNvPr>
          <p:cNvGrpSpPr/>
          <p:nvPr/>
        </p:nvGrpSpPr>
        <p:grpSpPr>
          <a:xfrm>
            <a:off x="452909" y="2023550"/>
            <a:ext cx="3116116" cy="584775"/>
            <a:chOff x="452909" y="2023550"/>
            <a:chExt cx="3116116" cy="584775"/>
          </a:xfrm>
        </p:grpSpPr>
        <p:sp>
          <p:nvSpPr>
            <p:cNvPr id="43" name="Title 1">
              <a:extLst>
                <a:ext uri="{FF2B5EF4-FFF2-40B4-BE49-F238E27FC236}">
                  <a16:creationId xmlns:a16="http://schemas.microsoft.com/office/drawing/2014/main" id="{42D45FCF-522E-4D21-BF74-A0D766E31347}"/>
                </a:ext>
              </a:extLst>
            </p:cNvPr>
            <p:cNvSpPr txBox="1">
              <a:spLocks/>
            </p:cNvSpPr>
            <p:nvPr/>
          </p:nvSpPr>
          <p:spPr>
            <a:xfrm>
              <a:off x="452909" y="2023550"/>
              <a:ext cx="1576988" cy="584775"/>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200">
                  <a:solidFill>
                    <a:srgbClr val="2F2F2F"/>
                  </a:solidFill>
                  <a:cs typeface="Segoe UI Semibold" panose="020B0702040204020203" pitchFamily="34" charset="0"/>
                </a:rPr>
                <a:t>$5,635  </a:t>
              </a:r>
              <a:endParaRPr lang="en-US" sz="3200" baseline="30000">
                <a:solidFill>
                  <a:srgbClr val="2F2F2F"/>
                </a:solidFill>
                <a:cs typeface="Segoe UI Semibold" panose="020B0702040204020203" pitchFamily="34" charset="0"/>
              </a:endParaRPr>
            </a:p>
          </p:txBody>
        </p:sp>
        <p:sp>
          <p:nvSpPr>
            <p:cNvPr id="44" name="Title 1">
              <a:extLst>
                <a:ext uri="{FF2B5EF4-FFF2-40B4-BE49-F238E27FC236}">
                  <a16:creationId xmlns:a16="http://schemas.microsoft.com/office/drawing/2014/main" id="{E0ECC0E4-E1E1-4CCE-9669-2F9DECA82A0C}"/>
                </a:ext>
              </a:extLst>
            </p:cNvPr>
            <p:cNvSpPr txBox="1">
              <a:spLocks/>
            </p:cNvSpPr>
            <p:nvPr/>
          </p:nvSpPr>
          <p:spPr>
            <a:xfrm>
              <a:off x="1926812" y="2108188"/>
              <a:ext cx="1642213" cy="415498"/>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050">
                  <a:solidFill>
                    <a:srgbClr val="2F2F2F"/>
                  </a:solidFill>
                  <a:latin typeface="+mn-lt"/>
                  <a:cs typeface="Segoe UI Semibold" panose="020B0702040204020203" pitchFamily="34" charset="0"/>
                </a:rPr>
                <a:t>in IT administration savings</a:t>
              </a:r>
              <a:r>
                <a:rPr lang="en-US" sz="1050" baseline="30000">
                  <a:solidFill>
                    <a:srgbClr val="2F2F2F"/>
                  </a:solidFill>
                  <a:latin typeface="+mn-lt"/>
                  <a:cs typeface="Segoe UI Semibold" panose="020B0702040204020203" pitchFamily="34" charset="0"/>
                </a:rPr>
                <a:t>1</a:t>
              </a:r>
            </a:p>
          </p:txBody>
        </p:sp>
      </p:grpSp>
      <p:grpSp>
        <p:nvGrpSpPr>
          <p:cNvPr id="54" name="Group 53">
            <a:extLst>
              <a:ext uri="{FF2B5EF4-FFF2-40B4-BE49-F238E27FC236}">
                <a16:creationId xmlns:a16="http://schemas.microsoft.com/office/drawing/2014/main" id="{C3173858-89D2-4D26-AC87-4116489A13F7}"/>
              </a:ext>
            </a:extLst>
          </p:cNvPr>
          <p:cNvGrpSpPr/>
          <p:nvPr/>
        </p:nvGrpSpPr>
        <p:grpSpPr>
          <a:xfrm>
            <a:off x="452909" y="4912156"/>
            <a:ext cx="2748189" cy="661719"/>
            <a:chOff x="452909" y="4536709"/>
            <a:chExt cx="2748189" cy="661719"/>
          </a:xfrm>
        </p:grpSpPr>
        <p:sp>
          <p:nvSpPr>
            <p:cNvPr id="47" name="Title 1">
              <a:extLst>
                <a:ext uri="{FF2B5EF4-FFF2-40B4-BE49-F238E27FC236}">
                  <a16:creationId xmlns:a16="http://schemas.microsoft.com/office/drawing/2014/main" id="{708377BA-0FDB-4378-B2A1-01F8D2869806}"/>
                </a:ext>
              </a:extLst>
            </p:cNvPr>
            <p:cNvSpPr txBox="1">
              <a:spLocks/>
            </p:cNvSpPr>
            <p:nvPr/>
          </p:nvSpPr>
          <p:spPr>
            <a:xfrm>
              <a:off x="452909" y="4536709"/>
              <a:ext cx="1576988" cy="584775"/>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200">
                  <a:solidFill>
                    <a:srgbClr val="2F2F2F"/>
                  </a:solidFill>
                  <a:cs typeface="Segoe UI Semibold" panose="020B0702040204020203" pitchFamily="34" charset="0"/>
                </a:rPr>
                <a:t>$3,108 </a:t>
              </a:r>
              <a:endParaRPr lang="en-US" sz="3200" baseline="30000">
                <a:solidFill>
                  <a:srgbClr val="2F2F2F"/>
                </a:solidFill>
                <a:cs typeface="Segoe UI Semibold" panose="020B0702040204020203" pitchFamily="34" charset="0"/>
              </a:endParaRPr>
            </a:p>
          </p:txBody>
        </p:sp>
        <p:sp>
          <p:nvSpPr>
            <p:cNvPr id="48" name="Title 1">
              <a:extLst>
                <a:ext uri="{FF2B5EF4-FFF2-40B4-BE49-F238E27FC236}">
                  <a16:creationId xmlns:a16="http://schemas.microsoft.com/office/drawing/2014/main" id="{D0EF7F96-6E8A-4415-AE24-239CA67F2AF7}"/>
                </a:ext>
              </a:extLst>
            </p:cNvPr>
            <p:cNvSpPr txBox="1">
              <a:spLocks/>
            </p:cNvSpPr>
            <p:nvPr/>
          </p:nvSpPr>
          <p:spPr>
            <a:xfrm>
              <a:off x="1926812" y="4621347"/>
              <a:ext cx="1274286" cy="577081"/>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050">
                  <a:solidFill>
                    <a:srgbClr val="2F2F2F"/>
                  </a:solidFill>
                  <a:latin typeface="+mn-lt"/>
                  <a:cs typeface="Segoe UI Semibold" panose="020B0702040204020203" pitchFamily="34" charset="0"/>
                </a:rPr>
                <a:t>gains in employee productivity and retention</a:t>
              </a:r>
              <a:r>
                <a:rPr lang="en-US" sz="1050" baseline="30000">
                  <a:solidFill>
                    <a:srgbClr val="2F2F2F"/>
                  </a:solidFill>
                  <a:latin typeface="+mn-lt"/>
                  <a:cs typeface="Segoe UI Semibold" panose="020B0702040204020203" pitchFamily="34" charset="0"/>
                </a:rPr>
                <a:t>1</a:t>
              </a:r>
            </a:p>
          </p:txBody>
        </p:sp>
      </p:grpSp>
      <p:cxnSp>
        <p:nvCxnSpPr>
          <p:cNvPr id="51" name="Straight Connector 50">
            <a:extLst>
              <a:ext uri="{FF2B5EF4-FFF2-40B4-BE49-F238E27FC236}">
                <a16:creationId xmlns:a16="http://schemas.microsoft.com/office/drawing/2014/main" id="{F9A74652-6494-4E86-B79C-7B20C5F85DEB}"/>
              </a:ext>
            </a:extLst>
          </p:cNvPr>
          <p:cNvCxnSpPr>
            <a:cxnSpLocks/>
          </p:cNvCxnSpPr>
          <p:nvPr/>
        </p:nvCxnSpPr>
        <p:spPr>
          <a:xfrm>
            <a:off x="0" y="4591551"/>
            <a:ext cx="4196548" cy="0"/>
          </a:xfrm>
          <a:prstGeom prst="line">
            <a:avLst/>
          </a:prstGeom>
          <a:ln w="3175">
            <a:solidFill>
              <a:srgbClr val="D2D2D2"/>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617B606C-7FE4-4DE9-A854-F51A45E720C1}"/>
              </a:ext>
            </a:extLst>
          </p:cNvPr>
          <p:cNvSpPr txBox="1"/>
          <p:nvPr/>
        </p:nvSpPr>
        <p:spPr>
          <a:xfrm>
            <a:off x="8368520" y="4148619"/>
            <a:ext cx="3370571" cy="997453"/>
          </a:xfrm>
          <a:prstGeom prst="rect">
            <a:avLst/>
          </a:prstGeom>
          <a:noFill/>
        </p:spPr>
        <p:txBody>
          <a:bodyPr wrap="square">
            <a:spAutoFit/>
          </a:bodyPr>
          <a:lstStyle/>
          <a:p>
            <a:pPr>
              <a:lnSpc>
                <a:spcPct val="107000"/>
              </a:lnSpc>
              <a:spcAft>
                <a:spcPts val="800"/>
              </a:spcAft>
            </a:pPr>
            <a:r>
              <a:rPr lang="en-US" sz="1400">
                <a:solidFill>
                  <a:srgbClr val="2F2F2F"/>
                </a:solidFill>
                <a:effectLst/>
                <a:latin typeface="+mj-lt"/>
                <a:ea typeface="Calibri" panose="020F0502020204030204" pitchFamily="34" charset="0"/>
                <a:cs typeface="Arial" panose="020B0604020202020204" pitchFamily="34" charset="0"/>
              </a:rPr>
              <a:t>Equipping your team with Surface devices provides up to </a:t>
            </a:r>
            <a:r>
              <a:rPr lang="en-US" sz="1400">
                <a:solidFill>
                  <a:srgbClr val="0078D4"/>
                </a:solidFill>
                <a:latin typeface="+mj-lt"/>
                <a:cs typeface="Arial" panose="020B0604020202020204" pitchFamily="34" charset="0"/>
              </a:rPr>
              <a:t>$</a:t>
            </a:r>
            <a:r>
              <a:rPr lang="en-US" sz="1400">
                <a:solidFill>
                  <a:srgbClr val="0078D4"/>
                </a:solidFill>
                <a:effectLst/>
                <a:latin typeface="+mj-lt"/>
                <a:ea typeface="Calibri" panose="020F0502020204030204" pitchFamily="34" charset="0"/>
                <a:cs typeface="Arial" panose="020B0604020202020204" pitchFamily="34" charset="0"/>
              </a:rPr>
              <a:t>8,743</a:t>
            </a:r>
            <a:r>
              <a:rPr lang="en-US" sz="1400">
                <a:solidFill>
                  <a:srgbClr val="2F2F2F"/>
                </a:solidFill>
                <a:effectLst/>
                <a:latin typeface="+mj-lt"/>
                <a:ea typeface="Calibri" panose="020F0502020204030204" pitchFamily="34" charset="0"/>
                <a:cs typeface="Arial" panose="020B0604020202020204" pitchFamily="34" charset="0"/>
              </a:rPr>
              <a:t> in additional IT and productivity benefits over </a:t>
            </a:r>
            <a:r>
              <a:rPr lang="en-US" sz="1400">
                <a:solidFill>
                  <a:srgbClr val="2F2F2F"/>
                </a:solidFill>
                <a:latin typeface="+mj-lt"/>
                <a:ea typeface="Calibri" panose="020F0502020204030204" pitchFamily="34" charset="0"/>
                <a:cs typeface="Arial" panose="020B0604020202020204" pitchFamily="34" charset="0"/>
              </a:rPr>
              <a:t>3</a:t>
            </a:r>
            <a:r>
              <a:rPr lang="en-US" sz="1400">
                <a:solidFill>
                  <a:srgbClr val="2F2F2F"/>
                </a:solidFill>
                <a:effectLst/>
                <a:latin typeface="+mj-lt"/>
                <a:ea typeface="Calibri" panose="020F0502020204030204" pitchFamily="34" charset="0"/>
                <a:cs typeface="Arial" panose="020B0604020202020204" pitchFamily="34" charset="0"/>
              </a:rPr>
              <a:t> years.</a:t>
            </a:r>
            <a:r>
              <a:rPr lang="en-US" sz="1400" baseline="30000">
                <a:solidFill>
                  <a:srgbClr val="2F2F2F"/>
                </a:solidFill>
                <a:effectLst/>
                <a:latin typeface="+mj-lt"/>
                <a:ea typeface="Calibri" panose="020F0502020204030204" pitchFamily="34" charset="0"/>
                <a:cs typeface="Arial" panose="020B0604020202020204" pitchFamily="34" charset="0"/>
              </a:rPr>
              <a:t>1</a:t>
            </a:r>
            <a:endParaRPr lang="en-CA" baseline="30000">
              <a:solidFill>
                <a:srgbClr val="2F2F2F"/>
              </a:solidFill>
              <a:effectLst/>
              <a:latin typeface="+mj-lt"/>
              <a:ea typeface="Calibri" panose="020F050202020403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9003D7B5-615A-407E-8A3B-7B9E1809795A}"/>
              </a:ext>
            </a:extLst>
          </p:cNvPr>
          <p:cNvGrpSpPr/>
          <p:nvPr/>
        </p:nvGrpSpPr>
        <p:grpSpPr>
          <a:xfrm>
            <a:off x="452909" y="5817534"/>
            <a:ext cx="2748189" cy="584775"/>
            <a:chOff x="452909" y="4536709"/>
            <a:chExt cx="2748189" cy="584775"/>
          </a:xfrm>
        </p:grpSpPr>
        <p:sp>
          <p:nvSpPr>
            <p:cNvPr id="26" name="Title 1">
              <a:extLst>
                <a:ext uri="{FF2B5EF4-FFF2-40B4-BE49-F238E27FC236}">
                  <a16:creationId xmlns:a16="http://schemas.microsoft.com/office/drawing/2014/main" id="{E684F3F4-C407-498C-8A5B-83BBC38682D0}"/>
                </a:ext>
              </a:extLst>
            </p:cNvPr>
            <p:cNvSpPr txBox="1">
              <a:spLocks/>
            </p:cNvSpPr>
            <p:nvPr/>
          </p:nvSpPr>
          <p:spPr>
            <a:xfrm>
              <a:off x="452909" y="4536709"/>
              <a:ext cx="1576988" cy="584775"/>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200">
                  <a:solidFill>
                    <a:srgbClr val="2F2F2F"/>
                  </a:solidFill>
                  <a:cs typeface="Segoe UI Semibold" panose="020B0702040204020203" pitchFamily="34" charset="0"/>
                </a:rPr>
                <a:t>74 </a:t>
              </a:r>
              <a:r>
                <a:rPr lang="en-US" sz="3200" err="1">
                  <a:solidFill>
                    <a:srgbClr val="2F2F2F"/>
                  </a:solidFill>
                  <a:cs typeface="Segoe UI Semibold" panose="020B0702040204020203" pitchFamily="34" charset="0"/>
                </a:rPr>
                <a:t>hrs</a:t>
              </a:r>
              <a:endParaRPr lang="en-US" sz="3200" baseline="30000">
                <a:solidFill>
                  <a:srgbClr val="2F2F2F"/>
                </a:solidFill>
                <a:cs typeface="Segoe UI Semibold" panose="020B0702040204020203" pitchFamily="34" charset="0"/>
              </a:endParaRPr>
            </a:p>
          </p:txBody>
        </p:sp>
        <p:sp>
          <p:nvSpPr>
            <p:cNvPr id="27" name="Title 1">
              <a:extLst>
                <a:ext uri="{FF2B5EF4-FFF2-40B4-BE49-F238E27FC236}">
                  <a16:creationId xmlns:a16="http://schemas.microsoft.com/office/drawing/2014/main" id="{E31B24EA-53AB-40E9-94E1-089E4C86F4B2}"/>
                </a:ext>
              </a:extLst>
            </p:cNvPr>
            <p:cNvSpPr txBox="1">
              <a:spLocks/>
            </p:cNvSpPr>
            <p:nvPr/>
          </p:nvSpPr>
          <p:spPr>
            <a:xfrm>
              <a:off x="1926812" y="4621347"/>
              <a:ext cx="1274286" cy="387222"/>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t"/>
              <a:r>
                <a:rPr lang="en-US" sz="1050">
                  <a:solidFill>
                    <a:srgbClr val="2F2F2F"/>
                  </a:solidFill>
                  <a:latin typeface="+mn-lt"/>
                  <a:cs typeface="Segoe UI Semibold" panose="020B0702040204020203" pitchFamily="34" charset="0"/>
                </a:rPr>
                <a:t>more productivity per employee</a:t>
              </a:r>
              <a:r>
                <a:rPr lang="en-US" sz="1050" baseline="30000">
                  <a:solidFill>
                    <a:srgbClr val="2F2F2F"/>
                  </a:solidFill>
                  <a:latin typeface="+mn-lt"/>
                  <a:cs typeface="Segoe UI Semibold" panose="020B0702040204020203" pitchFamily="34" charset="0"/>
                </a:rPr>
                <a:t>1</a:t>
              </a:r>
            </a:p>
          </p:txBody>
        </p:sp>
      </p:grpSp>
      <p:sp>
        <p:nvSpPr>
          <p:cNvPr id="33" name="TextBox 32">
            <a:extLst>
              <a:ext uri="{FF2B5EF4-FFF2-40B4-BE49-F238E27FC236}">
                <a16:creationId xmlns:a16="http://schemas.microsoft.com/office/drawing/2014/main" id="{DD96779C-F084-48CC-A8FB-E5DFC9283378}"/>
              </a:ext>
            </a:extLst>
          </p:cNvPr>
          <p:cNvSpPr txBox="1"/>
          <p:nvPr/>
        </p:nvSpPr>
        <p:spPr>
          <a:xfrm>
            <a:off x="8368520" y="5217385"/>
            <a:ext cx="3412800" cy="425309"/>
          </a:xfrm>
          <a:prstGeom prst="rect">
            <a:avLst/>
          </a:prstGeom>
          <a:noFill/>
        </p:spPr>
        <p:txBody>
          <a:bodyPr wrap="square">
            <a:spAutoFit/>
          </a:bodyPr>
          <a:lstStyle/>
          <a:p>
            <a:pPr>
              <a:lnSpc>
                <a:spcPct val="107000"/>
              </a:lnSpc>
              <a:spcAft>
                <a:spcPts val="800"/>
              </a:spcAft>
            </a:pPr>
            <a:r>
              <a:rPr lang="en-US" sz="1050">
                <a:solidFill>
                  <a:srgbClr val="0078D4"/>
                </a:solidFill>
                <a:latin typeface="+mj-lt"/>
                <a:ea typeface="+mj-ea"/>
                <a:cs typeface="Segoe UI Semibold" panose="020B0702040204020203" pitchFamily="34" charset="0"/>
              </a:rPr>
              <a:t>Read the study at </a:t>
            </a:r>
            <a:r>
              <a:rPr lang="en-US" sz="1050">
                <a:solidFill>
                  <a:srgbClr val="0078D4"/>
                </a:solidFill>
                <a:latin typeface="+mj-lt"/>
                <a:ea typeface="+mj-ea"/>
                <a:cs typeface="Segoe UI Semibold" panose="020B0702040204020203" pitchFamily="34" charset="0"/>
                <a:hlinkClick r:id="rId6">
                  <a:extLst>
                    <a:ext uri="{A12FA001-AC4F-418D-AE19-62706E023703}">
                      <ahyp:hlinkClr xmlns:ahyp="http://schemas.microsoft.com/office/drawing/2018/hyperlinkcolor" val="tx"/>
                    </a:ext>
                  </a:extLst>
                </a:hlinkClick>
              </a:rPr>
              <a:t>www.aka.ms/SurfaceIDCWhitepaper</a:t>
            </a:r>
            <a:r>
              <a:rPr lang="en-US" sz="1050">
                <a:solidFill>
                  <a:srgbClr val="0078D4"/>
                </a:solidFill>
                <a:latin typeface="+mj-lt"/>
                <a:ea typeface="+mj-ea"/>
                <a:cs typeface="Segoe UI Semibold" panose="020B0702040204020203" pitchFamily="34" charset="0"/>
              </a:rPr>
              <a:t> </a:t>
            </a:r>
          </a:p>
        </p:txBody>
      </p:sp>
      <p:sp>
        <p:nvSpPr>
          <p:cNvPr id="23" name="Title 1">
            <a:extLst>
              <a:ext uri="{FF2B5EF4-FFF2-40B4-BE49-F238E27FC236}">
                <a16:creationId xmlns:a16="http://schemas.microsoft.com/office/drawing/2014/main" id="{C6FF60C0-3C7A-36F6-343B-1F9DE8E74FFD}"/>
              </a:ext>
            </a:extLst>
          </p:cNvPr>
          <p:cNvSpPr txBox="1">
            <a:spLocks/>
          </p:cNvSpPr>
          <p:nvPr/>
        </p:nvSpPr>
        <p:spPr>
          <a:xfrm>
            <a:off x="8368520" y="5714007"/>
            <a:ext cx="3045903" cy="923330"/>
          </a:xfrm>
          <a:prstGeom prst="rect">
            <a:avLst/>
          </a:prstGeom>
        </p:spPr>
        <p:txBody>
          <a:bodyPr vert="horz" wrap="square" lIns="91440" tIns="45720" rIns="91440" bIns="45720" rtlCol="0" anchor="b"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CA" sz="600" b="0" i="0" u="none" strike="noStrike" baseline="30000">
                <a:solidFill>
                  <a:srgbClr val="000000"/>
                </a:solidFill>
                <a:effectLst/>
                <a:latin typeface="Segoe UI" panose="020B0502040204020203" pitchFamily="34" charset="0"/>
              </a:rPr>
              <a:t>1</a:t>
            </a:r>
            <a:r>
              <a:rPr lang="en-US" sz="600">
                <a:solidFill>
                  <a:srgbClr val="000000"/>
                </a:solidFill>
                <a:latin typeface="Segoe UI" panose="020B0502040204020203" pitchFamily="34" charset="0"/>
              </a:rPr>
              <a:t>A Business Value White Paper, commissioned by Microsoft September 2022 | Doc. #US49453722</a:t>
            </a:r>
            <a:endParaRPr lang="en-CA" sz="600">
              <a:solidFill>
                <a:srgbClr val="000000"/>
              </a:solidFill>
              <a:latin typeface="Segoe UI" panose="020B0502040204020203" pitchFamily="34" charset="0"/>
            </a:endParaRPr>
          </a:p>
          <a:p>
            <a:pPr algn="l">
              <a:defRPr/>
            </a:pPr>
            <a:endParaRPr lang="en-CA" sz="600" b="0" i="0" u="none" strike="noStrike">
              <a:solidFill>
                <a:srgbClr val="000000"/>
              </a:solidFill>
              <a:effectLst/>
              <a:latin typeface="Segoe UI" panose="020B0502040204020203" pitchFamily="34" charset="0"/>
            </a:endParaRPr>
          </a:p>
          <a:p>
            <a:pPr algn="l">
              <a:defRPr/>
            </a:pP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IDC Research Study conducted from surveys and interviews between December 2021 – February 2022. All respondents were IT decision-makers at large organizations (250-5000+ employees) representing organizations from the United States, Australia, India, Spain, France, United Kingdom, New Zealand, and Germany. Cost &amp; Savings findings based on average cost and time estimates provided directly by respondents; actual costs and savings may vary based on your specific Device Mix and deployment</a:t>
            </a:r>
          </a:p>
          <a:p>
            <a:pPr algn="l">
              <a:defRPr/>
            </a:pPr>
            <a:r>
              <a:rPr lang="en-US" sz="600" b="0" i="0">
                <a:solidFill>
                  <a:srgbClr val="000000"/>
                </a:solidFill>
                <a:effectLst/>
                <a:latin typeface="Segoe UI" panose="020B0502040204020203" pitchFamily="34" charset="0"/>
              </a:rPr>
              <a:t>For the detailed </a:t>
            </a:r>
            <a:r>
              <a:rPr lang="en-US" sz="600">
                <a:solidFill>
                  <a:srgbClr val="000000"/>
                </a:solidFill>
                <a:latin typeface="Segoe UI" panose="020B0502040204020203" pitchFamily="34" charset="0"/>
              </a:rPr>
              <a:t>study</a:t>
            </a:r>
            <a:r>
              <a:rPr lang="en-US" sz="600" b="0" i="0">
                <a:solidFill>
                  <a:srgbClr val="000000"/>
                </a:solidFill>
                <a:effectLst/>
                <a:latin typeface="Segoe UI" panose="020B0502040204020203" pitchFamily="34" charset="0"/>
              </a:rPr>
              <a:t>, </a:t>
            </a:r>
            <a:r>
              <a:rPr lang="en-US" sz="600">
                <a:latin typeface="Segoe UI" panose="020B0502040204020203" pitchFamily="34" charset="0"/>
                <a:cs typeface="Segoe UI" panose="020B0502040204020203" pitchFamily="34" charset="0"/>
              </a:rPr>
              <a:t>click </a:t>
            </a:r>
            <a:r>
              <a:rPr lang="en-US" sz="600">
                <a:latin typeface="Segoe UI" panose="020B0502040204020203" pitchFamily="34" charset="0"/>
                <a:cs typeface="Segoe UI" panose="020B0502040204020203" pitchFamily="34" charset="0"/>
                <a:hlinkClick r:id="rId6">
                  <a:extLst>
                    <a:ext uri="{A12FA001-AC4F-418D-AE19-62706E023703}">
                      <ahyp:hlinkClr xmlns:ahyp="http://schemas.microsoft.com/office/drawing/2018/hyperlinkcolor" val="tx"/>
                    </a:ext>
                  </a:extLst>
                </a:hlinkClick>
              </a:rPr>
              <a:t>here</a:t>
            </a:r>
            <a:r>
              <a:rPr lang="en-US" sz="600">
                <a:latin typeface="Segoe UI" panose="020B0502040204020203" pitchFamily="34" charset="0"/>
                <a:cs typeface="Segoe UI" panose="020B0502040204020203" pitchFamily="34" charset="0"/>
              </a:rPr>
              <a:t>.</a:t>
            </a:r>
          </a:p>
        </p:txBody>
      </p:sp>
      <p:grpSp>
        <p:nvGrpSpPr>
          <p:cNvPr id="24" name="Group 23">
            <a:extLst>
              <a:ext uri="{FF2B5EF4-FFF2-40B4-BE49-F238E27FC236}">
                <a16:creationId xmlns:a16="http://schemas.microsoft.com/office/drawing/2014/main" id="{C8B8BCEC-8195-4BF4-9B9B-B8B326E98060}"/>
              </a:ext>
            </a:extLst>
          </p:cNvPr>
          <p:cNvGrpSpPr/>
          <p:nvPr/>
        </p:nvGrpSpPr>
        <p:grpSpPr>
          <a:xfrm>
            <a:off x="549283" y="-2955866"/>
            <a:ext cx="5388100" cy="1565468"/>
            <a:chOff x="549283" y="598998"/>
            <a:chExt cx="5388100" cy="1565468"/>
          </a:xfrm>
        </p:grpSpPr>
        <p:sp>
          <p:nvSpPr>
            <p:cNvPr id="29" name="Rectangle: Rounded Corners 28">
              <a:extLst>
                <a:ext uri="{FF2B5EF4-FFF2-40B4-BE49-F238E27FC236}">
                  <a16:creationId xmlns:a16="http://schemas.microsoft.com/office/drawing/2014/main" id="{A0692595-8E62-4FE2-BD6C-97AE29104590}"/>
                </a:ext>
              </a:extLst>
            </p:cNvPr>
            <p:cNvSpPr/>
            <p:nvPr/>
          </p:nvSpPr>
          <p:spPr>
            <a:xfrm>
              <a:off x="549283" y="598998"/>
              <a:ext cx="5388099" cy="1565468"/>
            </a:xfrm>
            <a:prstGeom prst="roundRect">
              <a:avLst>
                <a:gd name="adj" fmla="val 5782"/>
              </a:avLst>
            </a:prstGeom>
            <a:solidFill>
              <a:schemeClr val="bg1">
                <a:alpha val="80000"/>
              </a:schemeClr>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2F2F"/>
                </a:solidFill>
              </a:endParaRPr>
            </a:p>
          </p:txBody>
        </p:sp>
        <p:sp>
          <p:nvSpPr>
            <p:cNvPr id="30" name="Rectangle: Rounded Corners 29">
              <a:extLst>
                <a:ext uri="{FF2B5EF4-FFF2-40B4-BE49-F238E27FC236}">
                  <a16:creationId xmlns:a16="http://schemas.microsoft.com/office/drawing/2014/main" id="{9B0C2F62-C944-45A2-AA9B-4E5E192B93EA}"/>
                </a:ext>
              </a:extLst>
            </p:cNvPr>
            <p:cNvSpPr/>
            <p:nvPr/>
          </p:nvSpPr>
          <p:spPr>
            <a:xfrm>
              <a:off x="2408822" y="598998"/>
              <a:ext cx="3528560" cy="1565468"/>
            </a:xfrm>
            <a:prstGeom prst="roundRect">
              <a:avLst>
                <a:gd name="adj" fmla="val 5782"/>
              </a:avLst>
            </a:prstGeom>
            <a:solidFill>
              <a:schemeClr val="bg1">
                <a:alpha val="80000"/>
              </a:schemeClr>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2F2F"/>
                </a:solidFill>
              </a:endParaRPr>
            </a:p>
          </p:txBody>
        </p:sp>
        <p:sp>
          <p:nvSpPr>
            <p:cNvPr id="31" name="Rectangle: Rounded Corners 30">
              <a:extLst>
                <a:ext uri="{FF2B5EF4-FFF2-40B4-BE49-F238E27FC236}">
                  <a16:creationId xmlns:a16="http://schemas.microsoft.com/office/drawing/2014/main" id="{21777B90-A55F-41D2-B92D-585CDD0D66BB}"/>
                </a:ext>
              </a:extLst>
            </p:cNvPr>
            <p:cNvSpPr/>
            <p:nvPr/>
          </p:nvSpPr>
          <p:spPr>
            <a:xfrm>
              <a:off x="4266781" y="598998"/>
              <a:ext cx="1670602" cy="1565468"/>
            </a:xfrm>
            <a:prstGeom prst="roundRect">
              <a:avLst>
                <a:gd name="adj" fmla="val 5782"/>
              </a:avLst>
            </a:prstGeom>
            <a:solidFill>
              <a:schemeClr val="bg1">
                <a:alpha val="80000"/>
              </a:schemeClr>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2F2F"/>
                </a:solidFill>
              </a:endParaRPr>
            </a:p>
          </p:txBody>
        </p:sp>
        <p:grpSp>
          <p:nvGrpSpPr>
            <p:cNvPr id="32" name="Group 31">
              <a:extLst>
                <a:ext uri="{FF2B5EF4-FFF2-40B4-BE49-F238E27FC236}">
                  <a16:creationId xmlns:a16="http://schemas.microsoft.com/office/drawing/2014/main" id="{BC640819-3542-4AB2-A205-5D37829FEBF9}"/>
                </a:ext>
              </a:extLst>
            </p:cNvPr>
            <p:cNvGrpSpPr/>
            <p:nvPr/>
          </p:nvGrpSpPr>
          <p:grpSpPr>
            <a:xfrm>
              <a:off x="563479" y="867505"/>
              <a:ext cx="1642213" cy="1028454"/>
              <a:chOff x="451677" y="2023550"/>
              <a:chExt cx="1642213" cy="1028454"/>
            </a:xfrm>
          </p:grpSpPr>
          <p:sp>
            <p:nvSpPr>
              <p:cNvPr id="45" name="Title 1">
                <a:extLst>
                  <a:ext uri="{FF2B5EF4-FFF2-40B4-BE49-F238E27FC236}">
                    <a16:creationId xmlns:a16="http://schemas.microsoft.com/office/drawing/2014/main" id="{B0351315-42E6-4C08-B6DC-DD8A52B28FB4}"/>
                  </a:ext>
                </a:extLst>
              </p:cNvPr>
              <p:cNvSpPr txBox="1">
                <a:spLocks/>
              </p:cNvSpPr>
              <p:nvPr/>
            </p:nvSpPr>
            <p:spPr>
              <a:xfrm>
                <a:off x="484289" y="2023550"/>
                <a:ext cx="1576988" cy="584775"/>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200">
                    <a:solidFill>
                      <a:srgbClr val="2F2F2F"/>
                    </a:solidFill>
                    <a:cs typeface="Segoe UI Semibold" panose="020B0702040204020203" pitchFamily="34" charset="0"/>
                  </a:rPr>
                  <a:t>$293  </a:t>
                </a:r>
                <a:endParaRPr lang="en-US" sz="3200" baseline="30000">
                  <a:solidFill>
                    <a:srgbClr val="2F2F2F"/>
                  </a:solidFill>
                  <a:cs typeface="Segoe UI Semibold" panose="020B0702040204020203" pitchFamily="34" charset="0"/>
                </a:endParaRPr>
              </a:p>
            </p:txBody>
          </p:sp>
          <p:sp>
            <p:nvSpPr>
              <p:cNvPr id="46" name="Title 1">
                <a:extLst>
                  <a:ext uri="{FF2B5EF4-FFF2-40B4-BE49-F238E27FC236}">
                    <a16:creationId xmlns:a16="http://schemas.microsoft.com/office/drawing/2014/main" id="{E45BD10F-8B51-4522-8BE0-3E601E448F74}"/>
                  </a:ext>
                </a:extLst>
              </p:cNvPr>
              <p:cNvSpPr txBox="1">
                <a:spLocks/>
              </p:cNvSpPr>
              <p:nvPr/>
            </p:nvSpPr>
            <p:spPr>
              <a:xfrm>
                <a:off x="451677" y="2636506"/>
                <a:ext cx="1642213" cy="415498"/>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1050">
                    <a:solidFill>
                      <a:srgbClr val="2F2F2F"/>
                    </a:solidFill>
                    <a:latin typeface="+mn-lt"/>
                    <a:cs typeface="Segoe UI Semibold" panose="020B0702040204020203" pitchFamily="34" charset="0"/>
                  </a:rPr>
                  <a:t>Direct</a:t>
                </a:r>
              </a:p>
              <a:p>
                <a:pPr>
                  <a:lnSpc>
                    <a:spcPct val="100000"/>
                  </a:lnSpc>
                </a:pPr>
                <a:r>
                  <a:rPr lang="en-US" sz="1050">
                    <a:solidFill>
                      <a:srgbClr val="2F2F2F"/>
                    </a:solidFill>
                    <a:latin typeface="+mn-lt"/>
                    <a:cs typeface="Segoe UI Semibold" panose="020B0702040204020203" pitchFamily="34" charset="0"/>
                  </a:rPr>
                  <a:t>Savings</a:t>
                </a:r>
                <a:endParaRPr lang="en-US" sz="1050" baseline="30000">
                  <a:solidFill>
                    <a:srgbClr val="2F2F2F"/>
                  </a:solidFill>
                  <a:latin typeface="+mn-lt"/>
                  <a:cs typeface="Segoe UI Semibold" panose="020B0702040204020203" pitchFamily="34" charset="0"/>
                </a:endParaRPr>
              </a:p>
            </p:txBody>
          </p:sp>
        </p:grpSp>
        <p:grpSp>
          <p:nvGrpSpPr>
            <p:cNvPr id="37" name="Group 36">
              <a:extLst>
                <a:ext uri="{FF2B5EF4-FFF2-40B4-BE49-F238E27FC236}">
                  <a16:creationId xmlns:a16="http://schemas.microsoft.com/office/drawing/2014/main" id="{265352AA-E056-491D-A02C-CAF530507EFF}"/>
                </a:ext>
              </a:extLst>
            </p:cNvPr>
            <p:cNvGrpSpPr/>
            <p:nvPr/>
          </p:nvGrpSpPr>
          <p:grpSpPr>
            <a:xfrm>
              <a:off x="2423017" y="867505"/>
              <a:ext cx="1642213" cy="1028454"/>
              <a:chOff x="451677" y="2023550"/>
              <a:chExt cx="1642213" cy="1028454"/>
            </a:xfrm>
          </p:grpSpPr>
          <p:sp>
            <p:nvSpPr>
              <p:cNvPr id="41" name="Title 1">
                <a:extLst>
                  <a:ext uri="{FF2B5EF4-FFF2-40B4-BE49-F238E27FC236}">
                    <a16:creationId xmlns:a16="http://schemas.microsoft.com/office/drawing/2014/main" id="{9B618F30-65BC-499E-9EDE-5210763DB639}"/>
                  </a:ext>
                </a:extLst>
              </p:cNvPr>
              <p:cNvSpPr txBox="1">
                <a:spLocks/>
              </p:cNvSpPr>
              <p:nvPr/>
            </p:nvSpPr>
            <p:spPr>
              <a:xfrm>
                <a:off x="484289" y="2023550"/>
                <a:ext cx="1576988" cy="584775"/>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200">
                    <a:solidFill>
                      <a:srgbClr val="2F2F2F"/>
                    </a:solidFill>
                    <a:cs typeface="Segoe UI Semibold" panose="020B0702040204020203" pitchFamily="34" charset="0"/>
                  </a:rPr>
                  <a:t>$5,635  </a:t>
                </a:r>
                <a:endParaRPr lang="en-US" sz="3200" baseline="30000">
                  <a:solidFill>
                    <a:srgbClr val="2F2F2F"/>
                  </a:solidFill>
                  <a:cs typeface="Segoe UI Semibold" panose="020B0702040204020203" pitchFamily="34" charset="0"/>
                </a:endParaRPr>
              </a:p>
            </p:txBody>
          </p:sp>
          <p:sp>
            <p:nvSpPr>
              <p:cNvPr id="42" name="Title 1">
                <a:extLst>
                  <a:ext uri="{FF2B5EF4-FFF2-40B4-BE49-F238E27FC236}">
                    <a16:creationId xmlns:a16="http://schemas.microsoft.com/office/drawing/2014/main" id="{FB118AF1-4EA9-4E8E-B668-FC6AE87A7125}"/>
                  </a:ext>
                </a:extLst>
              </p:cNvPr>
              <p:cNvSpPr txBox="1">
                <a:spLocks/>
              </p:cNvSpPr>
              <p:nvPr/>
            </p:nvSpPr>
            <p:spPr>
              <a:xfrm>
                <a:off x="451677" y="2636506"/>
                <a:ext cx="1642213" cy="415498"/>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1050">
                    <a:solidFill>
                      <a:srgbClr val="2F2F2F"/>
                    </a:solidFill>
                    <a:latin typeface="+mn-lt"/>
                    <a:cs typeface="Segoe UI Semibold" panose="020B0702040204020203" pitchFamily="34" charset="0"/>
                  </a:rPr>
                  <a:t>IT </a:t>
                </a:r>
              </a:p>
              <a:p>
                <a:pPr>
                  <a:lnSpc>
                    <a:spcPct val="100000"/>
                  </a:lnSpc>
                </a:pPr>
                <a:r>
                  <a:rPr lang="en-US" sz="1050">
                    <a:solidFill>
                      <a:srgbClr val="2F2F2F"/>
                    </a:solidFill>
                    <a:latin typeface="+mn-lt"/>
                    <a:cs typeface="Segoe UI Semibold" panose="020B0702040204020203" pitchFamily="34" charset="0"/>
                  </a:rPr>
                  <a:t>Efficiency</a:t>
                </a:r>
              </a:p>
            </p:txBody>
          </p:sp>
        </p:grpSp>
        <p:grpSp>
          <p:nvGrpSpPr>
            <p:cNvPr id="38" name="Group 37">
              <a:extLst>
                <a:ext uri="{FF2B5EF4-FFF2-40B4-BE49-F238E27FC236}">
                  <a16:creationId xmlns:a16="http://schemas.microsoft.com/office/drawing/2014/main" id="{CD77B28B-9499-4EFE-811F-67438BA669E5}"/>
                </a:ext>
              </a:extLst>
            </p:cNvPr>
            <p:cNvGrpSpPr/>
            <p:nvPr/>
          </p:nvGrpSpPr>
          <p:grpSpPr>
            <a:xfrm>
              <a:off x="4280976" y="867505"/>
              <a:ext cx="1642213" cy="1028454"/>
              <a:chOff x="451677" y="2023550"/>
              <a:chExt cx="1642213" cy="1028454"/>
            </a:xfrm>
          </p:grpSpPr>
          <p:sp>
            <p:nvSpPr>
              <p:cNvPr id="39" name="Title 1">
                <a:extLst>
                  <a:ext uri="{FF2B5EF4-FFF2-40B4-BE49-F238E27FC236}">
                    <a16:creationId xmlns:a16="http://schemas.microsoft.com/office/drawing/2014/main" id="{4E3D9391-D7D4-4140-BAD0-B740282148DD}"/>
                  </a:ext>
                </a:extLst>
              </p:cNvPr>
              <p:cNvSpPr txBox="1">
                <a:spLocks/>
              </p:cNvSpPr>
              <p:nvPr/>
            </p:nvSpPr>
            <p:spPr>
              <a:xfrm>
                <a:off x="484289" y="2023550"/>
                <a:ext cx="1576988" cy="584775"/>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200">
                    <a:solidFill>
                      <a:srgbClr val="2F2F2F"/>
                    </a:solidFill>
                    <a:cs typeface="Segoe UI Semibold" panose="020B0702040204020203" pitchFamily="34" charset="0"/>
                  </a:rPr>
                  <a:t>$3,108  </a:t>
                </a:r>
                <a:endParaRPr lang="en-US" sz="3200" baseline="30000">
                  <a:solidFill>
                    <a:srgbClr val="2F2F2F"/>
                  </a:solidFill>
                  <a:cs typeface="Segoe UI Semibold" panose="020B0702040204020203" pitchFamily="34" charset="0"/>
                </a:endParaRPr>
              </a:p>
            </p:txBody>
          </p:sp>
          <p:sp>
            <p:nvSpPr>
              <p:cNvPr id="40" name="Title 1">
                <a:extLst>
                  <a:ext uri="{FF2B5EF4-FFF2-40B4-BE49-F238E27FC236}">
                    <a16:creationId xmlns:a16="http://schemas.microsoft.com/office/drawing/2014/main" id="{EC348841-011D-4777-914D-688826FC9287}"/>
                  </a:ext>
                </a:extLst>
              </p:cNvPr>
              <p:cNvSpPr txBox="1">
                <a:spLocks/>
              </p:cNvSpPr>
              <p:nvPr/>
            </p:nvSpPr>
            <p:spPr>
              <a:xfrm>
                <a:off x="451677" y="2636506"/>
                <a:ext cx="1642213" cy="415498"/>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1050">
                    <a:solidFill>
                      <a:srgbClr val="2F2F2F"/>
                    </a:solidFill>
                    <a:latin typeface="+mn-lt"/>
                    <a:cs typeface="Segoe UI Semibold" panose="020B0702040204020203" pitchFamily="34" charset="0"/>
                  </a:rPr>
                  <a:t>Employee </a:t>
                </a:r>
              </a:p>
              <a:p>
                <a:pPr>
                  <a:lnSpc>
                    <a:spcPct val="100000"/>
                  </a:lnSpc>
                </a:pPr>
                <a:r>
                  <a:rPr lang="en-US" sz="1050">
                    <a:solidFill>
                      <a:srgbClr val="2F2F2F"/>
                    </a:solidFill>
                    <a:latin typeface="+mn-lt"/>
                    <a:cs typeface="Segoe UI Semibold" panose="020B0702040204020203" pitchFamily="34" charset="0"/>
                  </a:rPr>
                  <a:t>Experience</a:t>
                </a:r>
                <a:endParaRPr lang="en-US" sz="1050" baseline="30000">
                  <a:solidFill>
                    <a:srgbClr val="2F2F2F"/>
                  </a:solidFill>
                  <a:latin typeface="+mn-lt"/>
                  <a:cs typeface="Segoe UI Semibold" panose="020B0702040204020203" pitchFamily="34" charset="0"/>
                </a:endParaRPr>
              </a:p>
            </p:txBody>
          </p:sp>
        </p:grpSp>
      </p:grpSp>
      <p:grpSp>
        <p:nvGrpSpPr>
          <p:cNvPr id="49" name="Group 48">
            <a:extLst>
              <a:ext uri="{FF2B5EF4-FFF2-40B4-BE49-F238E27FC236}">
                <a16:creationId xmlns:a16="http://schemas.microsoft.com/office/drawing/2014/main" id="{009D0E24-1A84-4A35-90BD-04E7C886628D}"/>
              </a:ext>
            </a:extLst>
          </p:cNvPr>
          <p:cNvGrpSpPr/>
          <p:nvPr/>
        </p:nvGrpSpPr>
        <p:grpSpPr>
          <a:xfrm>
            <a:off x="547706" y="8361058"/>
            <a:ext cx="5389677" cy="3311892"/>
            <a:chOff x="547706" y="2340386"/>
            <a:chExt cx="5389677" cy="3311892"/>
          </a:xfrm>
        </p:grpSpPr>
        <p:sp>
          <p:nvSpPr>
            <p:cNvPr id="50" name="Rectangle: Rounded Corners 49">
              <a:extLst>
                <a:ext uri="{FF2B5EF4-FFF2-40B4-BE49-F238E27FC236}">
                  <a16:creationId xmlns:a16="http://schemas.microsoft.com/office/drawing/2014/main" id="{0FF7EE2D-795A-4EBB-9DBC-D497F5A3085F}"/>
                </a:ext>
              </a:extLst>
            </p:cNvPr>
            <p:cNvSpPr/>
            <p:nvPr/>
          </p:nvSpPr>
          <p:spPr>
            <a:xfrm>
              <a:off x="547706" y="2340386"/>
              <a:ext cx="5389677" cy="3311892"/>
            </a:xfrm>
            <a:prstGeom prst="roundRect">
              <a:avLst>
                <a:gd name="adj" fmla="val 4035"/>
              </a:avLst>
            </a:prstGeom>
            <a:solidFill>
              <a:schemeClr val="bg1">
                <a:alpha val="95000"/>
              </a:schemeClr>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2F2F"/>
                </a:solidFill>
              </a:endParaRPr>
            </a:p>
          </p:txBody>
        </p:sp>
        <p:sp>
          <p:nvSpPr>
            <p:cNvPr id="52" name="Title 1">
              <a:extLst>
                <a:ext uri="{FF2B5EF4-FFF2-40B4-BE49-F238E27FC236}">
                  <a16:creationId xmlns:a16="http://schemas.microsoft.com/office/drawing/2014/main" id="{39F6075F-96EC-4468-887D-F3DB8EAB558B}"/>
                </a:ext>
              </a:extLst>
            </p:cNvPr>
            <p:cNvSpPr txBox="1">
              <a:spLocks/>
            </p:cNvSpPr>
            <p:nvPr/>
          </p:nvSpPr>
          <p:spPr>
            <a:xfrm>
              <a:off x="1136783" y="2838268"/>
              <a:ext cx="4193047" cy="1600438"/>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400">
                  <a:solidFill>
                    <a:srgbClr val="2F2F2F"/>
                  </a:solidFill>
                  <a:latin typeface="+mn-lt"/>
                  <a:cs typeface="Segoe UI Semibold" panose="020B0702040204020203" pitchFamily="34" charset="0"/>
                </a:rPr>
                <a:t>Between direct savings and additional benefits, your organization can save up to </a:t>
              </a:r>
              <a:r>
                <a:rPr lang="en-US" sz="1400">
                  <a:solidFill>
                    <a:srgbClr val="2F2F2F"/>
                  </a:solidFill>
                  <a:cs typeface="Segoe UI Semibold" panose="020B0702040204020203" pitchFamily="34" charset="0"/>
                </a:rPr>
                <a:t>$9,036 per Surface device</a:t>
              </a:r>
              <a:r>
                <a:rPr lang="en-US" sz="1400">
                  <a:solidFill>
                    <a:srgbClr val="2F2F2F"/>
                  </a:solidFill>
                  <a:latin typeface="+mn-lt"/>
                  <a:cs typeface="Segoe UI Semibold" panose="020B0702040204020203" pitchFamily="34" charset="0"/>
                </a:rPr>
                <a:t> over 3 years.</a:t>
              </a:r>
              <a:r>
                <a:rPr lang="en-US" sz="1400" baseline="30000">
                  <a:solidFill>
                    <a:srgbClr val="2F2F2F"/>
                  </a:solidFill>
                  <a:latin typeface="+mn-lt"/>
                  <a:cs typeface="Segoe UI Semibold" panose="020B0702040204020203" pitchFamily="34" charset="0"/>
                </a:rPr>
                <a:t>1</a:t>
              </a:r>
            </a:p>
            <a:p>
              <a:pPr algn="l">
                <a:lnSpc>
                  <a:spcPct val="100000"/>
                </a:lnSpc>
              </a:pPr>
              <a:endParaRPr lang="en-US" sz="1400">
                <a:solidFill>
                  <a:srgbClr val="2F2F2F"/>
                </a:solidFill>
                <a:latin typeface="+mn-lt"/>
                <a:cs typeface="Segoe UI Semibold" panose="020B0702040204020203" pitchFamily="34" charset="0"/>
              </a:endParaRPr>
            </a:p>
            <a:p>
              <a:pPr algn="l">
                <a:lnSpc>
                  <a:spcPct val="100000"/>
                </a:lnSpc>
              </a:pPr>
              <a:r>
                <a:rPr lang="en-US" sz="1400">
                  <a:solidFill>
                    <a:srgbClr val="2F2F2F"/>
                  </a:solidFill>
                  <a:latin typeface="+mn-lt"/>
                  <a:cs typeface="Segoe UI Semibold" panose="020B0702040204020203" pitchFamily="34" charset="0"/>
                </a:rPr>
                <a:t>With an average three-year device cost of </a:t>
              </a:r>
              <a:r>
                <a:rPr lang="en-US" sz="1400">
                  <a:solidFill>
                    <a:srgbClr val="2F2F2F"/>
                  </a:solidFill>
                  <a:cs typeface="Segoe UI Semibold" panose="020B0702040204020203" pitchFamily="34" charset="0"/>
                </a:rPr>
                <a:t>$3,238</a:t>
              </a:r>
              <a:r>
                <a:rPr lang="en-US" sz="1400">
                  <a:solidFill>
                    <a:srgbClr val="2F2F2F"/>
                  </a:solidFill>
                  <a:latin typeface="+mn-lt"/>
                  <a:cs typeface="Segoe UI Semibold" panose="020B0702040204020203" pitchFamily="34" charset="0"/>
                </a:rPr>
                <a:t>, Surface + Microsoft 365 provides </a:t>
              </a:r>
              <a:r>
                <a:rPr lang="en-US" sz="1400">
                  <a:solidFill>
                    <a:srgbClr val="2F2F2F"/>
                  </a:solidFill>
                  <a:cs typeface="Segoe UI Semibold" panose="020B0702040204020203" pitchFamily="34" charset="0"/>
                </a:rPr>
                <a:t>a total ROI worth up to 2.8x </a:t>
              </a:r>
              <a:r>
                <a:rPr lang="en-US" sz="1400">
                  <a:solidFill>
                    <a:srgbClr val="2F2F2F"/>
                  </a:solidFill>
                  <a:latin typeface="+mn-lt"/>
                  <a:cs typeface="Segoe UI Semibold" panose="020B0702040204020203" pitchFamily="34" charset="0"/>
                </a:rPr>
                <a:t>your initial investment.</a:t>
              </a:r>
              <a:r>
                <a:rPr lang="en-US" sz="1400" baseline="30000">
                  <a:solidFill>
                    <a:srgbClr val="2F2F2F"/>
                  </a:solidFill>
                  <a:latin typeface="+mn-lt"/>
                  <a:cs typeface="Segoe UI Semibold" panose="020B0702040204020203" pitchFamily="34" charset="0"/>
                </a:rPr>
                <a:t>1</a:t>
              </a:r>
            </a:p>
          </p:txBody>
        </p:sp>
        <p:sp>
          <p:nvSpPr>
            <p:cNvPr id="53" name="TextBox 52">
              <a:extLst>
                <a:ext uri="{FF2B5EF4-FFF2-40B4-BE49-F238E27FC236}">
                  <a16:creationId xmlns:a16="http://schemas.microsoft.com/office/drawing/2014/main" id="{3528D7D2-A592-4EE9-BE8F-C6CEEFDB1EA1}"/>
                </a:ext>
              </a:extLst>
            </p:cNvPr>
            <p:cNvSpPr txBox="1"/>
            <p:nvPr/>
          </p:nvSpPr>
          <p:spPr>
            <a:xfrm>
              <a:off x="1136783" y="4860202"/>
              <a:ext cx="3272618" cy="473015"/>
            </a:xfrm>
            <a:prstGeom prst="rect">
              <a:avLst/>
            </a:prstGeom>
            <a:noFill/>
          </p:spPr>
          <p:txBody>
            <a:bodyPr wrap="square">
              <a:spAutoFit/>
            </a:bodyPr>
            <a:lstStyle/>
            <a:p>
              <a:pPr>
                <a:lnSpc>
                  <a:spcPct val="107000"/>
                </a:lnSpc>
                <a:spcAft>
                  <a:spcPts val="800"/>
                </a:spcAft>
              </a:pPr>
              <a:r>
                <a:rPr lang="en-US" sz="1200">
                  <a:solidFill>
                    <a:srgbClr val="0078D4"/>
                  </a:solidFill>
                  <a:latin typeface="+mj-lt"/>
                  <a:ea typeface="+mj-ea"/>
                  <a:cs typeface="Segoe UI Semibold" panose="020B0702040204020203" pitchFamily="34" charset="0"/>
                </a:rPr>
                <a:t>Read the study at </a:t>
              </a:r>
              <a:r>
                <a:rPr lang="en-US" sz="1200">
                  <a:solidFill>
                    <a:srgbClr val="0078D4"/>
                  </a:solidFill>
                  <a:latin typeface="+mj-lt"/>
                  <a:ea typeface="+mj-ea"/>
                  <a:cs typeface="Segoe UI Semibold" panose="020B0702040204020203" pitchFamily="34" charset="0"/>
                  <a:hlinkClick r:id="rId6">
                    <a:extLst>
                      <a:ext uri="{A12FA001-AC4F-418D-AE19-62706E023703}">
                        <ahyp:hlinkClr xmlns:ahyp="http://schemas.microsoft.com/office/drawing/2018/hyperlinkcolor" val="tx"/>
                      </a:ext>
                    </a:extLst>
                  </a:hlinkClick>
                </a:rPr>
                <a:t>www.aka.ms/SurfaceIDCWhitepaper</a:t>
              </a:r>
              <a:r>
                <a:rPr lang="en-US" sz="1200">
                  <a:solidFill>
                    <a:srgbClr val="0078D4"/>
                  </a:solidFill>
                  <a:latin typeface="+mj-lt"/>
                  <a:ea typeface="+mj-ea"/>
                  <a:cs typeface="Segoe UI Semibold" panose="020B0702040204020203" pitchFamily="34" charset="0"/>
                </a:rPr>
                <a:t> </a:t>
              </a:r>
            </a:p>
          </p:txBody>
        </p:sp>
      </p:grpSp>
    </p:spTree>
    <p:extLst>
      <p:ext uri="{BB962C8B-B14F-4D97-AF65-F5344CB8AC3E}">
        <p14:creationId xmlns:p14="http://schemas.microsoft.com/office/powerpoint/2010/main" val="1594639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7AA788F-3641-415B-9185-139944AC4B6C}"/>
              </a:ext>
            </a:extLst>
          </p:cNvPr>
          <p:cNvGrpSpPr/>
          <p:nvPr/>
        </p:nvGrpSpPr>
        <p:grpSpPr>
          <a:xfrm>
            <a:off x="0" y="0"/>
            <a:ext cx="12192000" cy="6858000"/>
            <a:chOff x="0" y="0"/>
            <a:chExt cx="12192000" cy="6858000"/>
          </a:xfrm>
        </p:grpSpPr>
        <p:pic>
          <p:nvPicPr>
            <p:cNvPr id="26" name="Picture 25">
              <a:extLst>
                <a:ext uri="{FF2B5EF4-FFF2-40B4-BE49-F238E27FC236}">
                  <a16:creationId xmlns:a16="http://schemas.microsoft.com/office/drawing/2014/main" id="{C9FC136C-7320-4AE1-9FBD-094745FACB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A86C24E-A725-419E-B385-27DED04135EB}"/>
                </a:ext>
              </a:extLst>
            </p:cNvPr>
            <p:cNvSpPr txBox="1">
              <a:spLocks/>
            </p:cNvSpPr>
            <p:nvPr/>
          </p:nvSpPr>
          <p:spPr>
            <a:xfrm>
              <a:off x="461444" y="5980835"/>
              <a:ext cx="5475938" cy="646331"/>
            </a:xfrm>
            <a:prstGeom prst="rect">
              <a:avLst/>
            </a:prstGeom>
          </p:spPr>
          <p:txBody>
            <a:bodyPr vert="horz" wrap="square" lIns="91440" tIns="45720" rIns="91440" bIns="45720" rtlCol="0" anchor="b"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kumimoji="0" lang="en-US" sz="600" b="0" i="0" u="none" strike="noStrike" kern="1200" cap="none" spc="0" normalizeH="0" baseline="30000" noProof="0">
                  <a:ln>
                    <a:noFill/>
                  </a:ln>
                  <a:effectLst/>
                  <a:uLnTx/>
                  <a:uFillTx/>
                  <a:latin typeface="Segoe UI" panose="020B0502040204020203" pitchFamily="34" charset="0"/>
                  <a:cs typeface="Segoe UI" panose="020B0502040204020203" pitchFamily="34" charset="0"/>
                </a:rPr>
                <a:t>1</a:t>
              </a:r>
              <a:r>
                <a:rPr lang="en-US" sz="600">
                  <a:solidFill>
                    <a:srgbClr val="000000"/>
                  </a:solidFill>
                  <a:latin typeface="Segoe UI" panose="020B0502040204020203" pitchFamily="34" charset="0"/>
                </a:rPr>
                <a:t>A Business Value White Paper, commissioned by Microsoft September 2022 | Doc. #US49453722</a:t>
              </a:r>
              <a:endParaRPr lang="en-CA" sz="600">
                <a:solidFill>
                  <a:srgbClr val="000000"/>
                </a:solidFill>
                <a:latin typeface="Segoe UI" panose="020B0502040204020203" pitchFamily="34" charset="0"/>
              </a:endParaRPr>
            </a:p>
            <a:p>
              <a:pPr algn="l">
                <a:defRPr/>
              </a:pPr>
              <a:endParaRPr kumimoji="0" lang="en-US" sz="600" b="0" i="0" u="none" strike="noStrike" kern="1200" cap="none" spc="0" normalizeH="0" baseline="30000" noProof="0">
                <a:ln>
                  <a:noFill/>
                </a:ln>
                <a:effectLst/>
                <a:uLnTx/>
                <a:uFillTx/>
                <a:latin typeface="Segoe UI" panose="020B0502040204020203" pitchFamily="34" charset="0"/>
                <a:cs typeface="Segoe UI" panose="020B0502040204020203" pitchFamily="34" charset="0"/>
              </a:endParaRPr>
            </a:p>
            <a:p>
              <a:pPr algn="l">
                <a:defRPr/>
              </a:pP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IDC Research Study conducted from surveys and interviews between December 2021 – February 2022. All respondents were IT decision-makers at large organizations (250-5000+ employees) representing organizations from the United States, Australia, India, Spain, France, United Kingdom, New Zealand, and Germany. Cost &amp; Savings findings based on average cost and time estimates provided directly by respondents; actual costs and savings may vary based on your specific Device Mix and deployment.</a:t>
              </a:r>
            </a:p>
            <a:p>
              <a:pPr algn="l">
                <a:defRPr/>
              </a:pP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For the detailed </a:t>
              </a:r>
              <a:r>
                <a:rPr lang="en-US" sz="600">
                  <a:latin typeface="Segoe UI" panose="020B0502040204020203" pitchFamily="34" charset="0"/>
                  <a:cs typeface="Segoe UI" panose="020B0502040204020203" pitchFamily="34" charset="0"/>
                </a:rPr>
                <a:t>study</a:t>
              </a:r>
              <a:r>
                <a:rPr kumimoji="0" lang="en-US" sz="600" b="0" i="0" u="none" strike="noStrike" kern="1200" cap="none" spc="0" normalizeH="0" baseline="0" noProof="0">
                  <a:ln>
                    <a:noFill/>
                  </a:ln>
                  <a:effectLst/>
                  <a:uLnTx/>
                  <a:uFillTx/>
                  <a:latin typeface="Segoe UI" panose="020B0502040204020203" pitchFamily="34" charset="0"/>
                  <a:cs typeface="Segoe UI" panose="020B0502040204020203" pitchFamily="34" charset="0"/>
                </a:rPr>
                <a:t>, </a:t>
              </a:r>
              <a:r>
                <a:rPr lang="en-US" sz="600">
                  <a:latin typeface="Segoe UI" panose="020B0502040204020203" pitchFamily="34" charset="0"/>
                  <a:cs typeface="Segoe UI" panose="020B0502040204020203" pitchFamily="34" charset="0"/>
                </a:rPr>
                <a:t>click </a:t>
              </a:r>
              <a:r>
                <a:rPr lang="en-US" sz="600">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here</a:t>
              </a:r>
              <a:r>
                <a:rPr lang="en-US" sz="600">
                  <a:latin typeface="Segoe UI" panose="020B0502040204020203" pitchFamily="34" charset="0"/>
                  <a:cs typeface="Segoe UI" panose="020B0502040204020203" pitchFamily="34" charset="0"/>
                </a:rPr>
                <a:t>.</a:t>
              </a:r>
            </a:p>
          </p:txBody>
        </p:sp>
      </p:grpSp>
      <p:grpSp>
        <p:nvGrpSpPr>
          <p:cNvPr id="2" name="Group 1">
            <a:extLst>
              <a:ext uri="{FF2B5EF4-FFF2-40B4-BE49-F238E27FC236}">
                <a16:creationId xmlns:a16="http://schemas.microsoft.com/office/drawing/2014/main" id="{2D4C5C69-4A08-44C1-9E9C-9ACD2DE336B6}"/>
              </a:ext>
            </a:extLst>
          </p:cNvPr>
          <p:cNvGrpSpPr/>
          <p:nvPr/>
        </p:nvGrpSpPr>
        <p:grpSpPr>
          <a:xfrm>
            <a:off x="549283" y="598998"/>
            <a:ext cx="5388100" cy="1565468"/>
            <a:chOff x="549283" y="598998"/>
            <a:chExt cx="5388100" cy="1565468"/>
          </a:xfrm>
        </p:grpSpPr>
        <p:sp>
          <p:nvSpPr>
            <p:cNvPr id="11" name="Rectangle: Rounded Corners 10">
              <a:extLst>
                <a:ext uri="{FF2B5EF4-FFF2-40B4-BE49-F238E27FC236}">
                  <a16:creationId xmlns:a16="http://schemas.microsoft.com/office/drawing/2014/main" id="{0A76AB88-E9BF-4370-8817-B12A8046DCDF}"/>
                </a:ext>
              </a:extLst>
            </p:cNvPr>
            <p:cNvSpPr/>
            <p:nvPr/>
          </p:nvSpPr>
          <p:spPr>
            <a:xfrm>
              <a:off x="549283" y="598998"/>
              <a:ext cx="5388099" cy="1565468"/>
            </a:xfrm>
            <a:prstGeom prst="roundRect">
              <a:avLst>
                <a:gd name="adj" fmla="val 5782"/>
              </a:avLst>
            </a:prstGeom>
            <a:solidFill>
              <a:schemeClr val="bg1">
                <a:alpha val="80000"/>
              </a:schemeClr>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2F2F"/>
                </a:solidFill>
              </a:endParaRPr>
            </a:p>
          </p:txBody>
        </p:sp>
        <p:sp>
          <p:nvSpPr>
            <p:cNvPr id="14" name="Rectangle: Rounded Corners 13">
              <a:extLst>
                <a:ext uri="{FF2B5EF4-FFF2-40B4-BE49-F238E27FC236}">
                  <a16:creationId xmlns:a16="http://schemas.microsoft.com/office/drawing/2014/main" id="{E415295F-C08C-4807-B60A-8BFCFCCBD9A4}"/>
                </a:ext>
              </a:extLst>
            </p:cNvPr>
            <p:cNvSpPr/>
            <p:nvPr/>
          </p:nvSpPr>
          <p:spPr>
            <a:xfrm>
              <a:off x="2408822" y="598998"/>
              <a:ext cx="3528560" cy="1565468"/>
            </a:xfrm>
            <a:prstGeom prst="roundRect">
              <a:avLst>
                <a:gd name="adj" fmla="val 5782"/>
              </a:avLst>
            </a:prstGeom>
            <a:solidFill>
              <a:schemeClr val="bg1">
                <a:alpha val="80000"/>
              </a:schemeClr>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2F2F"/>
                </a:solidFill>
              </a:endParaRPr>
            </a:p>
          </p:txBody>
        </p:sp>
        <p:sp>
          <p:nvSpPr>
            <p:cNvPr id="15" name="Rectangle: Rounded Corners 14">
              <a:extLst>
                <a:ext uri="{FF2B5EF4-FFF2-40B4-BE49-F238E27FC236}">
                  <a16:creationId xmlns:a16="http://schemas.microsoft.com/office/drawing/2014/main" id="{5BEFF5FB-A452-4432-8459-756201F9AD1E}"/>
                </a:ext>
              </a:extLst>
            </p:cNvPr>
            <p:cNvSpPr/>
            <p:nvPr/>
          </p:nvSpPr>
          <p:spPr>
            <a:xfrm>
              <a:off x="4266781" y="598998"/>
              <a:ext cx="1670602" cy="1565468"/>
            </a:xfrm>
            <a:prstGeom prst="roundRect">
              <a:avLst>
                <a:gd name="adj" fmla="val 5782"/>
              </a:avLst>
            </a:prstGeom>
            <a:solidFill>
              <a:schemeClr val="bg1">
                <a:alpha val="80000"/>
              </a:schemeClr>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2F2F"/>
                </a:solidFill>
              </a:endParaRPr>
            </a:p>
          </p:txBody>
        </p:sp>
        <p:grpSp>
          <p:nvGrpSpPr>
            <p:cNvPr id="16" name="Group 15">
              <a:extLst>
                <a:ext uri="{FF2B5EF4-FFF2-40B4-BE49-F238E27FC236}">
                  <a16:creationId xmlns:a16="http://schemas.microsoft.com/office/drawing/2014/main" id="{65B35BC9-E59C-440C-B502-3AF16BEB66DF}"/>
                </a:ext>
              </a:extLst>
            </p:cNvPr>
            <p:cNvGrpSpPr/>
            <p:nvPr/>
          </p:nvGrpSpPr>
          <p:grpSpPr>
            <a:xfrm>
              <a:off x="563479" y="867505"/>
              <a:ext cx="1642213" cy="1028454"/>
              <a:chOff x="451677" y="2023550"/>
              <a:chExt cx="1642213" cy="1028454"/>
            </a:xfrm>
          </p:grpSpPr>
          <p:sp>
            <p:nvSpPr>
              <p:cNvPr id="17" name="Title 1">
                <a:extLst>
                  <a:ext uri="{FF2B5EF4-FFF2-40B4-BE49-F238E27FC236}">
                    <a16:creationId xmlns:a16="http://schemas.microsoft.com/office/drawing/2014/main" id="{721839C1-22CE-4079-BEE5-D36D7245732A}"/>
                  </a:ext>
                </a:extLst>
              </p:cNvPr>
              <p:cNvSpPr txBox="1">
                <a:spLocks/>
              </p:cNvSpPr>
              <p:nvPr/>
            </p:nvSpPr>
            <p:spPr>
              <a:xfrm>
                <a:off x="484289" y="2023550"/>
                <a:ext cx="1576988" cy="584775"/>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200">
                    <a:solidFill>
                      <a:srgbClr val="2F2F2F"/>
                    </a:solidFill>
                    <a:cs typeface="Segoe UI Semibold" panose="020B0702040204020203" pitchFamily="34" charset="0"/>
                  </a:rPr>
                  <a:t>$293  </a:t>
                </a:r>
                <a:endParaRPr lang="en-US" sz="3200" baseline="30000">
                  <a:solidFill>
                    <a:srgbClr val="2F2F2F"/>
                  </a:solidFill>
                  <a:cs typeface="Segoe UI Semibold" panose="020B0702040204020203" pitchFamily="34" charset="0"/>
                </a:endParaRPr>
              </a:p>
            </p:txBody>
          </p:sp>
          <p:sp>
            <p:nvSpPr>
              <p:cNvPr id="18" name="Title 1">
                <a:extLst>
                  <a:ext uri="{FF2B5EF4-FFF2-40B4-BE49-F238E27FC236}">
                    <a16:creationId xmlns:a16="http://schemas.microsoft.com/office/drawing/2014/main" id="{029A45D2-2585-4801-8F1D-9C6B70292626}"/>
                  </a:ext>
                </a:extLst>
              </p:cNvPr>
              <p:cNvSpPr txBox="1">
                <a:spLocks/>
              </p:cNvSpPr>
              <p:nvPr/>
            </p:nvSpPr>
            <p:spPr>
              <a:xfrm>
                <a:off x="451677" y="2636506"/>
                <a:ext cx="1642213" cy="415498"/>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1050">
                    <a:solidFill>
                      <a:srgbClr val="2F2F2F"/>
                    </a:solidFill>
                    <a:latin typeface="+mn-lt"/>
                    <a:cs typeface="Segoe UI Semibold" panose="020B0702040204020203" pitchFamily="34" charset="0"/>
                  </a:rPr>
                  <a:t>Direct</a:t>
                </a:r>
              </a:p>
              <a:p>
                <a:pPr>
                  <a:lnSpc>
                    <a:spcPct val="100000"/>
                  </a:lnSpc>
                </a:pPr>
                <a:r>
                  <a:rPr lang="en-US" sz="1050">
                    <a:solidFill>
                      <a:srgbClr val="2F2F2F"/>
                    </a:solidFill>
                    <a:latin typeface="+mn-lt"/>
                    <a:cs typeface="Segoe UI Semibold" panose="020B0702040204020203" pitchFamily="34" charset="0"/>
                  </a:rPr>
                  <a:t>Savings</a:t>
                </a:r>
                <a:endParaRPr lang="en-US" sz="1050" baseline="30000">
                  <a:solidFill>
                    <a:srgbClr val="2F2F2F"/>
                  </a:solidFill>
                  <a:latin typeface="+mn-lt"/>
                  <a:cs typeface="Segoe UI Semibold" panose="020B0702040204020203" pitchFamily="34" charset="0"/>
                </a:endParaRPr>
              </a:p>
            </p:txBody>
          </p:sp>
        </p:grpSp>
        <p:grpSp>
          <p:nvGrpSpPr>
            <p:cNvPr id="19" name="Group 18">
              <a:extLst>
                <a:ext uri="{FF2B5EF4-FFF2-40B4-BE49-F238E27FC236}">
                  <a16:creationId xmlns:a16="http://schemas.microsoft.com/office/drawing/2014/main" id="{41F22E58-2876-40A8-8BCD-3D519961FC95}"/>
                </a:ext>
              </a:extLst>
            </p:cNvPr>
            <p:cNvGrpSpPr/>
            <p:nvPr/>
          </p:nvGrpSpPr>
          <p:grpSpPr>
            <a:xfrm>
              <a:off x="2423017" y="867505"/>
              <a:ext cx="1642213" cy="1028454"/>
              <a:chOff x="451677" y="2023550"/>
              <a:chExt cx="1642213" cy="1028454"/>
            </a:xfrm>
          </p:grpSpPr>
          <p:sp>
            <p:nvSpPr>
              <p:cNvPr id="20" name="Title 1">
                <a:extLst>
                  <a:ext uri="{FF2B5EF4-FFF2-40B4-BE49-F238E27FC236}">
                    <a16:creationId xmlns:a16="http://schemas.microsoft.com/office/drawing/2014/main" id="{34638CA5-6A77-421F-93FA-E98CCF28CFA3}"/>
                  </a:ext>
                </a:extLst>
              </p:cNvPr>
              <p:cNvSpPr txBox="1">
                <a:spLocks/>
              </p:cNvSpPr>
              <p:nvPr/>
            </p:nvSpPr>
            <p:spPr>
              <a:xfrm>
                <a:off x="484289" y="2023550"/>
                <a:ext cx="1576988" cy="584775"/>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200">
                    <a:solidFill>
                      <a:srgbClr val="2F2F2F"/>
                    </a:solidFill>
                    <a:cs typeface="Segoe UI Semibold" panose="020B0702040204020203" pitchFamily="34" charset="0"/>
                  </a:rPr>
                  <a:t>$5,635  </a:t>
                </a:r>
                <a:endParaRPr lang="en-US" sz="3200" baseline="30000">
                  <a:solidFill>
                    <a:srgbClr val="2F2F2F"/>
                  </a:solidFill>
                  <a:cs typeface="Segoe UI Semibold" panose="020B0702040204020203" pitchFamily="34" charset="0"/>
                </a:endParaRPr>
              </a:p>
            </p:txBody>
          </p:sp>
          <p:sp>
            <p:nvSpPr>
              <p:cNvPr id="21" name="Title 1">
                <a:extLst>
                  <a:ext uri="{FF2B5EF4-FFF2-40B4-BE49-F238E27FC236}">
                    <a16:creationId xmlns:a16="http://schemas.microsoft.com/office/drawing/2014/main" id="{EFDAAB95-4B32-4157-AF52-18B48575C7AA}"/>
                  </a:ext>
                </a:extLst>
              </p:cNvPr>
              <p:cNvSpPr txBox="1">
                <a:spLocks/>
              </p:cNvSpPr>
              <p:nvPr/>
            </p:nvSpPr>
            <p:spPr>
              <a:xfrm>
                <a:off x="451677" y="2636506"/>
                <a:ext cx="1642213" cy="415498"/>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1050">
                    <a:solidFill>
                      <a:srgbClr val="2F2F2F"/>
                    </a:solidFill>
                    <a:latin typeface="+mn-lt"/>
                    <a:cs typeface="Segoe UI Semibold" panose="020B0702040204020203" pitchFamily="34" charset="0"/>
                  </a:rPr>
                  <a:t>IT </a:t>
                </a:r>
              </a:p>
              <a:p>
                <a:pPr>
                  <a:lnSpc>
                    <a:spcPct val="100000"/>
                  </a:lnSpc>
                </a:pPr>
                <a:r>
                  <a:rPr lang="en-US" sz="1050">
                    <a:solidFill>
                      <a:srgbClr val="2F2F2F"/>
                    </a:solidFill>
                    <a:latin typeface="+mn-lt"/>
                    <a:cs typeface="Segoe UI Semibold" panose="020B0702040204020203" pitchFamily="34" charset="0"/>
                  </a:rPr>
                  <a:t>Efficiency</a:t>
                </a:r>
              </a:p>
            </p:txBody>
          </p:sp>
        </p:grpSp>
        <p:grpSp>
          <p:nvGrpSpPr>
            <p:cNvPr id="22" name="Group 21">
              <a:extLst>
                <a:ext uri="{FF2B5EF4-FFF2-40B4-BE49-F238E27FC236}">
                  <a16:creationId xmlns:a16="http://schemas.microsoft.com/office/drawing/2014/main" id="{A63FCFE8-D2F2-4060-A143-16DB6E17FAB1}"/>
                </a:ext>
              </a:extLst>
            </p:cNvPr>
            <p:cNvGrpSpPr/>
            <p:nvPr/>
          </p:nvGrpSpPr>
          <p:grpSpPr>
            <a:xfrm>
              <a:off x="4280976" y="867505"/>
              <a:ext cx="1642213" cy="1028454"/>
              <a:chOff x="451677" y="2023550"/>
              <a:chExt cx="1642213" cy="1028454"/>
            </a:xfrm>
          </p:grpSpPr>
          <p:sp>
            <p:nvSpPr>
              <p:cNvPr id="23" name="Title 1">
                <a:extLst>
                  <a:ext uri="{FF2B5EF4-FFF2-40B4-BE49-F238E27FC236}">
                    <a16:creationId xmlns:a16="http://schemas.microsoft.com/office/drawing/2014/main" id="{6299BD26-CF04-42AA-B0CB-61ED8CBDBF3B}"/>
                  </a:ext>
                </a:extLst>
              </p:cNvPr>
              <p:cNvSpPr txBox="1">
                <a:spLocks/>
              </p:cNvSpPr>
              <p:nvPr/>
            </p:nvSpPr>
            <p:spPr>
              <a:xfrm>
                <a:off x="484289" y="2023550"/>
                <a:ext cx="1576988" cy="584775"/>
              </a:xfrm>
              <a:prstGeom prst="rect">
                <a:avLst/>
              </a:prstGeom>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200">
                    <a:solidFill>
                      <a:srgbClr val="2F2F2F"/>
                    </a:solidFill>
                    <a:cs typeface="Segoe UI Semibold" panose="020B0702040204020203" pitchFamily="34" charset="0"/>
                  </a:rPr>
                  <a:t>$3,108  </a:t>
                </a:r>
                <a:endParaRPr lang="en-US" sz="3200" baseline="30000">
                  <a:solidFill>
                    <a:srgbClr val="2F2F2F"/>
                  </a:solidFill>
                  <a:cs typeface="Segoe UI Semibold" panose="020B0702040204020203" pitchFamily="34" charset="0"/>
                </a:endParaRPr>
              </a:p>
            </p:txBody>
          </p:sp>
          <p:sp>
            <p:nvSpPr>
              <p:cNvPr id="24" name="Title 1">
                <a:extLst>
                  <a:ext uri="{FF2B5EF4-FFF2-40B4-BE49-F238E27FC236}">
                    <a16:creationId xmlns:a16="http://schemas.microsoft.com/office/drawing/2014/main" id="{7D725C5C-8958-46C8-A207-8FA4C2C7FF83}"/>
                  </a:ext>
                </a:extLst>
              </p:cNvPr>
              <p:cNvSpPr txBox="1">
                <a:spLocks/>
              </p:cNvSpPr>
              <p:nvPr/>
            </p:nvSpPr>
            <p:spPr>
              <a:xfrm>
                <a:off x="451677" y="2636506"/>
                <a:ext cx="1642213" cy="415498"/>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1050">
                    <a:solidFill>
                      <a:srgbClr val="2F2F2F"/>
                    </a:solidFill>
                    <a:latin typeface="+mn-lt"/>
                    <a:cs typeface="Segoe UI Semibold" panose="020B0702040204020203" pitchFamily="34" charset="0"/>
                  </a:rPr>
                  <a:t>Employee </a:t>
                </a:r>
              </a:p>
              <a:p>
                <a:pPr>
                  <a:lnSpc>
                    <a:spcPct val="100000"/>
                  </a:lnSpc>
                </a:pPr>
                <a:r>
                  <a:rPr lang="en-US" sz="1050">
                    <a:solidFill>
                      <a:srgbClr val="2F2F2F"/>
                    </a:solidFill>
                    <a:latin typeface="+mn-lt"/>
                    <a:cs typeface="Segoe UI Semibold" panose="020B0702040204020203" pitchFamily="34" charset="0"/>
                  </a:rPr>
                  <a:t>Experience</a:t>
                </a:r>
                <a:endParaRPr lang="en-US" sz="1050" baseline="30000">
                  <a:solidFill>
                    <a:srgbClr val="2F2F2F"/>
                  </a:solidFill>
                  <a:latin typeface="+mn-lt"/>
                  <a:cs typeface="Segoe UI Semibold" panose="020B0702040204020203" pitchFamily="34" charset="0"/>
                </a:endParaRPr>
              </a:p>
            </p:txBody>
          </p:sp>
        </p:grpSp>
      </p:grpSp>
      <p:grpSp>
        <p:nvGrpSpPr>
          <p:cNvPr id="3" name="Group 2">
            <a:extLst>
              <a:ext uri="{FF2B5EF4-FFF2-40B4-BE49-F238E27FC236}">
                <a16:creationId xmlns:a16="http://schemas.microsoft.com/office/drawing/2014/main" id="{3F58C635-EA7F-4961-B57B-6DABC7EB68E2}"/>
              </a:ext>
            </a:extLst>
          </p:cNvPr>
          <p:cNvGrpSpPr/>
          <p:nvPr/>
        </p:nvGrpSpPr>
        <p:grpSpPr>
          <a:xfrm>
            <a:off x="547706" y="2340386"/>
            <a:ext cx="5389677" cy="3311892"/>
            <a:chOff x="547706" y="2340386"/>
            <a:chExt cx="5389677" cy="3311892"/>
          </a:xfrm>
        </p:grpSpPr>
        <p:sp>
          <p:nvSpPr>
            <p:cNvPr id="5" name="Rectangle: Rounded Corners 4">
              <a:extLst>
                <a:ext uri="{FF2B5EF4-FFF2-40B4-BE49-F238E27FC236}">
                  <a16:creationId xmlns:a16="http://schemas.microsoft.com/office/drawing/2014/main" id="{BEF91571-19B3-4D5C-B0D0-EE00EA85A6A2}"/>
                </a:ext>
              </a:extLst>
            </p:cNvPr>
            <p:cNvSpPr/>
            <p:nvPr/>
          </p:nvSpPr>
          <p:spPr>
            <a:xfrm>
              <a:off x="547706" y="2340386"/>
              <a:ext cx="5389677" cy="3311892"/>
            </a:xfrm>
            <a:prstGeom prst="roundRect">
              <a:avLst>
                <a:gd name="adj" fmla="val 4035"/>
              </a:avLst>
            </a:prstGeom>
            <a:solidFill>
              <a:schemeClr val="bg1">
                <a:alpha val="95000"/>
              </a:schemeClr>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2F2F2F"/>
                </a:solidFill>
              </a:endParaRPr>
            </a:p>
          </p:txBody>
        </p:sp>
        <p:sp>
          <p:nvSpPr>
            <p:cNvPr id="4" name="Title 1">
              <a:extLst>
                <a:ext uri="{FF2B5EF4-FFF2-40B4-BE49-F238E27FC236}">
                  <a16:creationId xmlns:a16="http://schemas.microsoft.com/office/drawing/2014/main" id="{EC8F4590-AF40-4F2A-BC43-1AD9DF44EF35}"/>
                </a:ext>
              </a:extLst>
            </p:cNvPr>
            <p:cNvSpPr txBox="1">
              <a:spLocks/>
            </p:cNvSpPr>
            <p:nvPr/>
          </p:nvSpPr>
          <p:spPr>
            <a:xfrm>
              <a:off x="1136783" y="2838268"/>
              <a:ext cx="4193047" cy="1600438"/>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400">
                  <a:solidFill>
                    <a:srgbClr val="2F2F2F"/>
                  </a:solidFill>
                  <a:latin typeface="+mn-lt"/>
                  <a:cs typeface="Segoe UI Semibold" panose="020B0702040204020203" pitchFamily="34" charset="0"/>
                </a:rPr>
                <a:t>Between direct savings and additional benefits, your organization can save up to </a:t>
              </a:r>
              <a:r>
                <a:rPr lang="en-US" sz="1400">
                  <a:solidFill>
                    <a:srgbClr val="2F2F2F"/>
                  </a:solidFill>
                  <a:cs typeface="Segoe UI Semibold" panose="020B0702040204020203" pitchFamily="34" charset="0"/>
                </a:rPr>
                <a:t>$9,036 per Surface device</a:t>
              </a:r>
              <a:r>
                <a:rPr lang="en-US" sz="1400">
                  <a:solidFill>
                    <a:srgbClr val="2F2F2F"/>
                  </a:solidFill>
                  <a:latin typeface="+mn-lt"/>
                  <a:cs typeface="Segoe UI Semibold" panose="020B0702040204020203" pitchFamily="34" charset="0"/>
                </a:rPr>
                <a:t> over 3 years.</a:t>
              </a:r>
              <a:r>
                <a:rPr lang="en-US" sz="1400" baseline="30000">
                  <a:solidFill>
                    <a:srgbClr val="2F2F2F"/>
                  </a:solidFill>
                  <a:latin typeface="+mn-lt"/>
                  <a:cs typeface="Segoe UI Semibold" panose="020B0702040204020203" pitchFamily="34" charset="0"/>
                </a:rPr>
                <a:t>1</a:t>
              </a:r>
            </a:p>
            <a:p>
              <a:pPr algn="l">
                <a:lnSpc>
                  <a:spcPct val="100000"/>
                </a:lnSpc>
              </a:pPr>
              <a:endParaRPr lang="en-US" sz="1400">
                <a:solidFill>
                  <a:srgbClr val="2F2F2F"/>
                </a:solidFill>
                <a:latin typeface="+mn-lt"/>
                <a:cs typeface="Segoe UI Semibold" panose="020B0702040204020203" pitchFamily="34" charset="0"/>
              </a:endParaRPr>
            </a:p>
            <a:p>
              <a:pPr algn="l">
                <a:lnSpc>
                  <a:spcPct val="100000"/>
                </a:lnSpc>
              </a:pPr>
              <a:r>
                <a:rPr lang="en-US" sz="1400">
                  <a:solidFill>
                    <a:srgbClr val="2F2F2F"/>
                  </a:solidFill>
                  <a:latin typeface="+mn-lt"/>
                  <a:cs typeface="Segoe UI Semibold" panose="020B0702040204020203" pitchFamily="34" charset="0"/>
                </a:rPr>
                <a:t>With an average three-year device cost of </a:t>
              </a:r>
              <a:r>
                <a:rPr lang="en-US" sz="1400">
                  <a:solidFill>
                    <a:srgbClr val="2F2F2F"/>
                  </a:solidFill>
                  <a:cs typeface="Segoe UI Semibold" panose="020B0702040204020203" pitchFamily="34" charset="0"/>
                </a:rPr>
                <a:t>$3,238</a:t>
              </a:r>
              <a:r>
                <a:rPr lang="en-US" sz="1400">
                  <a:solidFill>
                    <a:srgbClr val="2F2F2F"/>
                  </a:solidFill>
                  <a:latin typeface="+mn-lt"/>
                  <a:cs typeface="Segoe UI Semibold" panose="020B0702040204020203" pitchFamily="34" charset="0"/>
                </a:rPr>
                <a:t>, Surface + Microsoft 365 provides </a:t>
              </a:r>
              <a:r>
                <a:rPr lang="en-US" sz="1400">
                  <a:solidFill>
                    <a:srgbClr val="2F2F2F"/>
                  </a:solidFill>
                  <a:cs typeface="Segoe UI Semibold" panose="020B0702040204020203" pitchFamily="34" charset="0"/>
                </a:rPr>
                <a:t>a total ROI worth up to 2.8x </a:t>
              </a:r>
              <a:r>
                <a:rPr lang="en-US" sz="1400">
                  <a:solidFill>
                    <a:srgbClr val="2F2F2F"/>
                  </a:solidFill>
                  <a:latin typeface="+mn-lt"/>
                  <a:cs typeface="Segoe UI Semibold" panose="020B0702040204020203" pitchFamily="34" charset="0"/>
                </a:rPr>
                <a:t>your initial investment.</a:t>
              </a:r>
              <a:r>
                <a:rPr lang="en-US" sz="1400" baseline="30000">
                  <a:solidFill>
                    <a:srgbClr val="2F2F2F"/>
                  </a:solidFill>
                  <a:latin typeface="+mn-lt"/>
                  <a:cs typeface="Segoe UI Semibold" panose="020B0702040204020203" pitchFamily="34" charset="0"/>
                </a:rPr>
                <a:t>1</a:t>
              </a:r>
            </a:p>
          </p:txBody>
        </p:sp>
        <p:sp>
          <p:nvSpPr>
            <p:cNvPr id="25" name="TextBox 24">
              <a:extLst>
                <a:ext uri="{FF2B5EF4-FFF2-40B4-BE49-F238E27FC236}">
                  <a16:creationId xmlns:a16="http://schemas.microsoft.com/office/drawing/2014/main" id="{1C12D135-CF5F-4B81-BE47-508679FFD71E}"/>
                </a:ext>
              </a:extLst>
            </p:cNvPr>
            <p:cNvSpPr txBox="1"/>
            <p:nvPr/>
          </p:nvSpPr>
          <p:spPr>
            <a:xfrm>
              <a:off x="1136783" y="4860202"/>
              <a:ext cx="3272618" cy="473015"/>
            </a:xfrm>
            <a:prstGeom prst="rect">
              <a:avLst/>
            </a:prstGeom>
            <a:noFill/>
          </p:spPr>
          <p:txBody>
            <a:bodyPr wrap="square">
              <a:spAutoFit/>
            </a:bodyPr>
            <a:lstStyle/>
            <a:p>
              <a:pPr>
                <a:lnSpc>
                  <a:spcPct val="107000"/>
                </a:lnSpc>
                <a:spcAft>
                  <a:spcPts val="800"/>
                </a:spcAft>
              </a:pPr>
              <a:r>
                <a:rPr lang="en-US" sz="1200">
                  <a:solidFill>
                    <a:srgbClr val="0078D4"/>
                  </a:solidFill>
                  <a:latin typeface="+mj-lt"/>
                  <a:ea typeface="+mj-ea"/>
                  <a:cs typeface="Segoe UI Semibold" panose="020B0702040204020203" pitchFamily="34" charset="0"/>
                </a:rPr>
                <a:t>Read the study at </a:t>
              </a:r>
              <a:r>
                <a:rPr lang="en-US" sz="1200">
                  <a:solidFill>
                    <a:srgbClr val="0078D4"/>
                  </a:solidFill>
                  <a:latin typeface="+mj-lt"/>
                  <a:ea typeface="+mj-ea"/>
                  <a:cs typeface="Segoe UI Semibold" panose="020B0702040204020203" pitchFamily="34" charset="0"/>
                  <a:hlinkClick r:id="rId4">
                    <a:extLst>
                      <a:ext uri="{A12FA001-AC4F-418D-AE19-62706E023703}">
                        <ahyp:hlinkClr xmlns:ahyp="http://schemas.microsoft.com/office/drawing/2018/hyperlinkcolor" val="tx"/>
                      </a:ext>
                    </a:extLst>
                  </a:hlinkClick>
                </a:rPr>
                <a:t>www.aka.ms/SurfaceIDCWhitepaper</a:t>
              </a:r>
              <a:r>
                <a:rPr lang="en-US" sz="1200">
                  <a:solidFill>
                    <a:srgbClr val="0078D4"/>
                  </a:solidFill>
                  <a:latin typeface="+mj-lt"/>
                  <a:ea typeface="+mj-ea"/>
                  <a:cs typeface="Segoe UI Semibold" panose="020B0702040204020203" pitchFamily="34" charset="0"/>
                </a:rPr>
                <a:t> </a:t>
              </a:r>
            </a:p>
          </p:txBody>
        </p:sp>
      </p:grpSp>
    </p:spTree>
    <p:extLst>
      <p:ext uri="{BB962C8B-B14F-4D97-AF65-F5344CB8AC3E}">
        <p14:creationId xmlns:p14="http://schemas.microsoft.com/office/powerpoint/2010/main" val="2907537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icrosoft">
      <a:majorFont>
        <a:latin typeface="Segoe UI Semibold"/>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3A11EBC883A04780F20A57D7B03FB4" ma:contentTypeVersion="18" ma:contentTypeDescription="Create a new document." ma:contentTypeScope="" ma:versionID="ef131b253355b8ba30c688bf7a4be411">
  <xsd:schema xmlns:xsd="http://www.w3.org/2001/XMLSchema" xmlns:xs="http://www.w3.org/2001/XMLSchema" xmlns:p="http://schemas.microsoft.com/office/2006/metadata/properties" xmlns:ns1="http://schemas.microsoft.com/sharepoint/v3" xmlns:ns2="a41d4afa-e03f-42b1-ac3a-54861a9e82fa" xmlns:ns3="11e31a66-3d01-4b8f-b89a-1e61ecdea2d2" xmlns:ns4="230e9df3-be65-4c73-a93b-d1236ebd677e" targetNamespace="http://schemas.microsoft.com/office/2006/metadata/properties" ma:root="true" ma:fieldsID="2e8297afd3ab44067fc71ca216957fbc" ns1:_="" ns2:_="" ns3:_="" ns4:_="">
    <xsd:import namespace="http://schemas.microsoft.com/sharepoint/v3"/>
    <xsd:import namespace="a41d4afa-e03f-42b1-ac3a-54861a9e82fa"/>
    <xsd:import namespace="11e31a66-3d01-4b8f-b89a-1e61ecdea2d2"/>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1d4afa-e03f-42b1-ac3a-54861a9e8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1e31a66-3d01-4b8f-b89a-1e61ecdea2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d3e80c6-30f0-4f46-97ff-8c3c7bafd514}" ma:internalName="TaxCatchAll" ma:showField="CatchAllData" ma:web="11e31a66-3d01-4b8f-b89a-1e61ecdea2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xsi:nil="true"/>
    <lcf76f155ced4ddcb4097134ff3c332f xmlns="a41d4afa-e03f-42b1-ac3a-54861a9e82fa">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E58005B-0406-4261-A287-107724CFBF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41d4afa-e03f-42b1-ac3a-54861a9e82fa"/>
    <ds:schemaRef ds:uri="11e31a66-3d01-4b8f-b89a-1e61ecdea2d2"/>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322A8A-10C4-4610-ABB7-430CBDA46EFE}">
  <ds:schemaRefs>
    <ds:schemaRef ds:uri="http://schemas.microsoft.com/sharepoint/v3/contenttype/forms"/>
  </ds:schemaRefs>
</ds:datastoreItem>
</file>

<file path=customXml/itemProps3.xml><?xml version="1.0" encoding="utf-8"?>
<ds:datastoreItem xmlns:ds="http://schemas.openxmlformats.org/officeDocument/2006/customXml" ds:itemID="{BCF8F43A-18BB-4986-83BF-648283DC2964}">
  <ds:schemaRefs>
    <ds:schemaRef ds:uri="http://schemas.microsoft.com/office/2006/documentManagement/types"/>
    <ds:schemaRef ds:uri="http://schemas.openxmlformats.org/package/2006/metadata/core-properties"/>
    <ds:schemaRef ds:uri="http://purl.org/dc/elements/1.1/"/>
    <ds:schemaRef ds:uri="http://purl.org/dc/terms/"/>
    <ds:schemaRef ds:uri="http://purl.org/dc/dcmitype/"/>
    <ds:schemaRef ds:uri="http://schemas.microsoft.com/office/2006/metadata/properties"/>
    <ds:schemaRef ds:uri="http://schemas.microsoft.com/office/infopath/2007/PartnerControls"/>
    <ds:schemaRef ds:uri="87f721f0-2fef-4e78-8e28-23132586248d"/>
    <ds:schemaRef ds:uri="f3a5ea48-e7a5-4b9c-9ee3-edfb2de3681e"/>
    <ds:schemaRef ds:uri="http://www.w3.org/XML/1998/namespace"/>
    <ds:schemaRef ds:uri="230e9df3-be65-4c73-a93b-d1236ebd677e"/>
    <ds:schemaRef ds:uri="a41d4afa-e03f-42b1-ac3a-54861a9e82fa"/>
    <ds:schemaRef ds:uri="http://schemas.microsoft.com/sharepoint/v3"/>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4130</Words>
  <Application>Microsoft Office PowerPoint</Application>
  <PresentationFormat>Widescreen</PresentationFormat>
  <Paragraphs>402</Paragraphs>
  <Slides>24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Segoe UI</vt:lpstr>
      <vt:lpstr>Segoe UI </vt:lpstr>
      <vt:lpstr>Segoe UI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Chan</dc:creator>
  <cp:lastModifiedBy>Liczyk, Carly</cp:lastModifiedBy>
  <cp:revision>3</cp:revision>
  <dcterms:created xsi:type="dcterms:W3CDTF">2022-05-24T17:55:38Z</dcterms:created>
  <dcterms:modified xsi:type="dcterms:W3CDTF">2023-08-24T15:20:51Z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0x01010060D08E6012F4F349A0F4D8A536DDEB44</vt:lpwstr>
  </property>
  <property fmtid="{D5CDD505-2E9C-101B-9397-08002B2CF9AE}" pid="3" name="MediaServiceImageTags">
    <vt:lpwstr/>
  </property>
  <property fmtid="{D5CDD505-2E9C-101B-9397-08002B2CF9AE}" pid="4" name="MSIP_Label_3a23c400-78e7-4d42-982d-273adef68ef9_Enabled">
    <vt:lpwstr>true</vt:lpwstr>
  </property>
  <property fmtid="{D5CDD505-2E9C-101B-9397-08002B2CF9AE}" pid="5" name="MSIP_Label_3a23c400-78e7-4d42-982d-273adef68ef9_SetDate">
    <vt:lpwstr>2023-08-24T15:20:32Z</vt:lpwstr>
  </property>
  <property fmtid="{D5CDD505-2E9C-101B-9397-08002B2CF9AE}" pid="6" name="MSIP_Label_3a23c400-78e7-4d42-982d-273adef68ef9_Method">
    <vt:lpwstr>Standard</vt:lpwstr>
  </property>
  <property fmtid="{D5CDD505-2E9C-101B-9397-08002B2CF9AE}" pid="7" name="MSIP_Label_3a23c400-78e7-4d42-982d-273adef68ef9_Name">
    <vt:lpwstr>3a23c400-78e7-4d42-982d-273adef68ef9</vt:lpwstr>
  </property>
  <property fmtid="{D5CDD505-2E9C-101B-9397-08002B2CF9AE}" pid="8" name="MSIP_Label_3a23c400-78e7-4d42-982d-273adef68ef9_SiteId">
    <vt:lpwstr>7fe14ab6-8f5d-4139-84bf-cd8aed0ee6b9</vt:lpwstr>
  </property>
  <property fmtid="{D5CDD505-2E9C-101B-9397-08002B2CF9AE}" pid="9" name="MSIP_Label_3a23c400-78e7-4d42-982d-273adef68ef9_ActionId">
    <vt:lpwstr>175bf63c-18d6-4d42-a1ca-e6e3cee639d8</vt:lpwstr>
  </property>
  <property fmtid="{D5CDD505-2E9C-101B-9397-08002B2CF9AE}" pid="10" name="MSIP_Label_3a23c400-78e7-4d42-982d-273adef68ef9_ContentBits">
    <vt:lpwstr>0</vt:lpwstr>
  </property>
</Properties>
</file>