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54" r:id="rId4"/>
  </p:sldMasterIdLst>
  <p:notesMasterIdLst>
    <p:notesMasterId r:id="rId33"/>
  </p:notesMasterIdLst>
  <p:sldIdLst>
    <p:sldId id="2123258350" r:id="rId5"/>
    <p:sldId id="2076136250" r:id="rId6"/>
    <p:sldId id="2076136140" r:id="rId7"/>
    <p:sldId id="2123258344" r:id="rId8"/>
    <p:sldId id="2123258595" r:id="rId9"/>
    <p:sldId id="2076136144" r:id="rId10"/>
    <p:sldId id="2123259100" r:id="rId11"/>
    <p:sldId id="2123259099" r:id="rId12"/>
    <p:sldId id="2076137997" r:id="rId13"/>
    <p:sldId id="2076136183" r:id="rId14"/>
    <p:sldId id="2123258345" r:id="rId15"/>
    <p:sldId id="2123259098" r:id="rId16"/>
    <p:sldId id="2123259103" r:id="rId17"/>
    <p:sldId id="2123259104" r:id="rId18"/>
    <p:sldId id="2123258342" r:id="rId19"/>
    <p:sldId id="2123258343" r:id="rId20"/>
    <p:sldId id="2123259102" r:id="rId21"/>
    <p:sldId id="2076136546" r:id="rId22"/>
    <p:sldId id="2076136429" r:id="rId23"/>
    <p:sldId id="2123258575" r:id="rId24"/>
    <p:sldId id="1924" r:id="rId25"/>
    <p:sldId id="2123259105" r:id="rId26"/>
    <p:sldId id="2123259106" r:id="rId27"/>
    <p:sldId id="2123259101" r:id="rId28"/>
    <p:sldId id="2076136553" r:id="rId29"/>
    <p:sldId id="2076136548" r:id="rId30"/>
    <p:sldId id="2076136551" r:id="rId31"/>
    <p:sldId id="2123258448"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Presentation Slides" id="{8FBA45C7-4575-45D6-A3E6-B8B1850280B8}">
          <p14:sldIdLst>
            <p14:sldId id="2123258350"/>
            <p14:sldId id="2076136250"/>
            <p14:sldId id="2076136140"/>
            <p14:sldId id="2123258344"/>
            <p14:sldId id="2123258595"/>
            <p14:sldId id="2076136144"/>
            <p14:sldId id="2123259100"/>
            <p14:sldId id="2123259099"/>
            <p14:sldId id="2076137997"/>
            <p14:sldId id="2076136183"/>
            <p14:sldId id="2123258345"/>
          </p14:sldIdLst>
        </p14:section>
        <p14:section name="Appendix" id="{01DDCB96-8FAA-4208-AA6D-40F4C7C95ACD}">
          <p14:sldIdLst>
            <p14:sldId id="2123259098"/>
            <p14:sldId id="2123259103"/>
            <p14:sldId id="2123259104"/>
            <p14:sldId id="2123258342"/>
            <p14:sldId id="2123258343"/>
            <p14:sldId id="2123259102"/>
            <p14:sldId id="2076136546"/>
            <p14:sldId id="2076136429"/>
            <p14:sldId id="2123258575"/>
            <p14:sldId id="1924"/>
            <p14:sldId id="2123259105"/>
            <p14:sldId id="2123259106"/>
            <p14:sldId id="2123259101"/>
            <p14:sldId id="2076136553"/>
            <p14:sldId id="2076136548"/>
            <p14:sldId id="2076136551"/>
            <p14:sldId id="2123258448"/>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4BE6B02-9AAF-1E4F-A784-D0FC5D87AB37}" name="Breanne Shepherd" initials="BS" userId="S::v-bshepherd@microsoft.com::72af2bef-2b48-4d2c-9a15-eb40e37ad40d" providerId="AD"/>
  <p188:author id="{4D4A6815-7047-152A-7614-527A41B3A6D1}" name="Lauren Machtinger" initials="LM" userId="S::l.machtinger@interceptgroup.com::4535f638-706c-47a0-835d-b1693c81b1d3" providerId="AD"/>
  <p188:author id="{91B6C277-4921-EF39-0AA8-5C435445C06D}" name="Devon Kaufman" initials="DK" userId="S::devonkaufman@microsoft.com::7bbdb1b1-f262-45eb-83fb-458b3235ee05" providerId="AD"/>
  <p188:author id="{5027128A-3B03-4E9D-437D-05FB484D9678}" name="Emma Crockett" initials="EC" userId="Emma Crockett" providerId="None"/>
  <p188:author id="{7858BD90-6FF7-2B8C-45DF-BB98A4C135C6}" name="Tara Cotter" initials="TC" userId="Tara Cotter" providerId="None"/>
  <p188:author id="{8F797B9B-110C-644E-DDEE-C1CF2ABE1A87}" name="Cristina Agardi" initials="CA" userId="Cristina Agardi" providerId="None"/>
  <p188:author id="{3D9E43A6-5743-7D41-B221-C8A0E183BEEF}" name="Claudia Chan" initials="CC" userId="Claudia Chan" providerId="None"/>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Sam Morton" initials="SM" lastIdx="64" clrIdx="0">
    <p:extLst>
      <p:ext uri="{19B8F6BF-5375-455C-9EA6-DF929625EA0E}">
        <p15:presenceInfo xmlns:p15="http://schemas.microsoft.com/office/powerpoint/2012/main" userId="S::smorto@microsoft.com::6aebb94d-b2ae-4c11-a30b-21aadff99a85" providerId="AD"/>
      </p:ext>
    </p:extLst>
  </p:cmAuthor>
  <p:cmAuthor id="2" name="David Edwards" initials="DE" lastIdx="58" clrIdx="1">
    <p:extLst>
      <p:ext uri="{19B8F6BF-5375-455C-9EA6-DF929625EA0E}">
        <p15:presenceInfo xmlns:p15="http://schemas.microsoft.com/office/powerpoint/2012/main" userId="S::daedwards@we-worldwide.com::6d324ec6-50dd-44a3-8e1c-6d2115dc7789" providerId="AD"/>
      </p:ext>
    </p:extLst>
  </p:cmAuthor>
  <p:cmAuthor id="3" name="Jen MacDonald" initials="JM" lastIdx="165" clrIdx="2">
    <p:extLst>
      <p:ext uri="{19B8F6BF-5375-455C-9EA6-DF929625EA0E}">
        <p15:presenceInfo xmlns:p15="http://schemas.microsoft.com/office/powerpoint/2012/main" userId="S::jmacdonald@we-worldwide.com::fd9c0a30-2878-4368-bbb7-ae9edb5f5395" providerId="AD"/>
      </p:ext>
    </p:extLst>
  </p:cmAuthor>
  <p:cmAuthor id="4" name="Julie Gates (Waggener Edstrom)" initials="JE" lastIdx="1" clrIdx="3">
    <p:extLst>
      <p:ext uri="{19B8F6BF-5375-455C-9EA6-DF929625EA0E}">
        <p15:presenceInfo xmlns:p15="http://schemas.microsoft.com/office/powerpoint/2012/main" userId="S::v-jgates@microsoft.com::68000dc0-ea91-45a6-bf0d-15a425990028" providerId="AD"/>
      </p:ext>
    </p:extLst>
  </p:cmAuthor>
  <p:cmAuthor id="5" name="Logan Craig" initials="LC" lastIdx="43" clrIdx="4">
    <p:extLst>
      <p:ext uri="{19B8F6BF-5375-455C-9EA6-DF929625EA0E}">
        <p15:presenceInfo xmlns:p15="http://schemas.microsoft.com/office/powerpoint/2012/main" userId="S::lcraig@we-worldwide.com::433f864d-d778-4a0c-a3da-cd0438f9293f" providerId="AD"/>
      </p:ext>
    </p:extLst>
  </p:cmAuthor>
  <p:cmAuthor id="6" name="Anjelica Sloan" initials="AS" lastIdx="5" clrIdx="5">
    <p:extLst>
      <p:ext uri="{19B8F6BF-5375-455C-9EA6-DF929625EA0E}">
        <p15:presenceInfo xmlns:p15="http://schemas.microsoft.com/office/powerpoint/2012/main" userId="S::asloan@we-worldwide.com::b977408d-f783-4175-a7c3-2d41533c2815" providerId="AD"/>
      </p:ext>
    </p:extLst>
  </p:cmAuthor>
  <p:cmAuthor id="7" name="Esther Haak" initials="EH" lastIdx="10" clrIdx="6">
    <p:extLst>
      <p:ext uri="{19B8F6BF-5375-455C-9EA6-DF929625EA0E}">
        <p15:presenceInfo xmlns:p15="http://schemas.microsoft.com/office/powerpoint/2012/main" userId="Esther Haak" providerId="None"/>
      </p:ext>
    </p:extLst>
  </p:cmAuthor>
  <p:cmAuthor id="8" name="Faizan Makhiawala" initials="FM" lastIdx="9" clrIdx="7">
    <p:extLst>
      <p:ext uri="{19B8F6BF-5375-455C-9EA6-DF929625EA0E}">
        <p15:presenceInfo xmlns:p15="http://schemas.microsoft.com/office/powerpoint/2012/main" userId="S::faizanm@microsoft.com::e1af70d0-ae1a-4402-b376-d19bafc2b5fa" providerId="AD"/>
      </p:ext>
    </p:extLst>
  </p:cmAuthor>
  <p:cmAuthor id="9" name="Rob Wilson" initials="RW" lastIdx="3" clrIdx="8">
    <p:extLst>
      <p:ext uri="{19B8F6BF-5375-455C-9EA6-DF929625EA0E}">
        <p15:presenceInfo xmlns:p15="http://schemas.microsoft.com/office/powerpoint/2012/main" userId="S::robw@we-worldwide.com::47bdbef2-285a-4763-a5f6-903fabfa1deb" providerId="AD"/>
      </p:ext>
    </p:extLst>
  </p:cmAuthor>
  <p:cmAuthor id="10" name="Esther Haak" initials="EH [2]" lastIdx="7" clrIdx="9">
    <p:extLst>
      <p:ext uri="{19B8F6BF-5375-455C-9EA6-DF929625EA0E}">
        <p15:presenceInfo xmlns:p15="http://schemas.microsoft.com/office/powerpoint/2012/main" userId="S::eshaak@microsoft.com::03c71e08-a005-4155-b935-48f4a5e4dd5a" providerId="AD"/>
      </p:ext>
    </p:extLst>
  </p:cmAuthor>
  <p:cmAuthor id="11" name="TiAnna Tobin (CELA)" initials="TT" lastIdx="25" clrIdx="10">
    <p:extLst>
      <p:ext uri="{19B8F6BF-5375-455C-9EA6-DF929625EA0E}">
        <p15:presenceInfo xmlns:p15="http://schemas.microsoft.com/office/powerpoint/2012/main" userId="TiAnna Tobin (CELA)" providerId="None"/>
      </p:ext>
    </p:extLst>
  </p:cmAuthor>
  <p:cmAuthor id="12" name="Joy Archer" initials="JA" lastIdx="7" clrIdx="11">
    <p:extLst>
      <p:ext uri="{19B8F6BF-5375-455C-9EA6-DF929625EA0E}">
        <p15:presenceInfo xmlns:p15="http://schemas.microsoft.com/office/powerpoint/2012/main" userId="S::joyar@we-worldwide.com::a2b593f4-8ece-4243-bd1d-0ec99000e885" providerId="AD"/>
      </p:ext>
    </p:extLst>
  </p:cmAuthor>
  <p:cmAuthor id="13" name="Faye Treichel" initials="FT" lastIdx="544" clrIdx="12">
    <p:extLst>
      <p:ext uri="{19B8F6BF-5375-455C-9EA6-DF929625EA0E}">
        <p15:presenceInfo xmlns:p15="http://schemas.microsoft.com/office/powerpoint/2012/main" userId="S::ftreichel@we-worldwide.com::751cc57f-e96a-4592-936e-6f07e71b9bb3" providerId="AD"/>
      </p:ext>
    </p:extLst>
  </p:cmAuthor>
  <p:cmAuthor id="14" name="Merry Ann Moore" initials="MAM" lastIdx="123" clrIdx="13">
    <p:extLst>
      <p:ext uri="{19B8F6BF-5375-455C-9EA6-DF929625EA0E}">
        <p15:presenceInfo xmlns:p15="http://schemas.microsoft.com/office/powerpoint/2012/main" userId="S-1-5-21-1557410345-297731334-483988704-72934" providerId="AD"/>
      </p:ext>
    </p:extLst>
  </p:cmAuthor>
  <p:cmAuthor id="15" name="Merry Ann Moore" initials="MM" lastIdx="90" clrIdx="14">
    <p:extLst>
      <p:ext uri="{19B8F6BF-5375-455C-9EA6-DF929625EA0E}">
        <p15:presenceInfo xmlns:p15="http://schemas.microsoft.com/office/powerpoint/2012/main" userId="S::mmoore@we-worldwide.com::80460421-d1e8-4562-b5ef-33a9f0e10071" providerId="AD"/>
      </p:ext>
    </p:extLst>
  </p:cmAuthor>
  <p:cmAuthor id="16" name="Kirsten Klieman" initials="KK" lastIdx="76" clrIdx="15">
    <p:extLst>
      <p:ext uri="{19B8F6BF-5375-455C-9EA6-DF929625EA0E}">
        <p15:presenceInfo xmlns:p15="http://schemas.microsoft.com/office/powerpoint/2012/main" userId="S::kklieman@we-worldwide.com::1135bb8c-bff5-4e7a-81ad-14bd299dcad9" providerId="AD"/>
      </p:ext>
    </p:extLst>
  </p:cmAuthor>
  <p:cmAuthor id="17" name="Abby Reinertsen" initials="AR" lastIdx="117" clrIdx="16">
    <p:extLst>
      <p:ext uri="{19B8F6BF-5375-455C-9EA6-DF929625EA0E}">
        <p15:presenceInfo xmlns:p15="http://schemas.microsoft.com/office/powerpoint/2012/main" userId="S::areinertsen@we-worldwide.com::58066137-ab0b-4017-9f77-7c8f2b2a38c6" providerId="AD"/>
      </p:ext>
    </p:extLst>
  </p:cmAuthor>
  <p:cmAuthor id="18" name="Madeline Franti" initials="MF" lastIdx="62" clrIdx="17">
    <p:extLst>
      <p:ext uri="{19B8F6BF-5375-455C-9EA6-DF929625EA0E}">
        <p15:presenceInfo xmlns:p15="http://schemas.microsoft.com/office/powerpoint/2012/main" userId="S::mfranti@we-worldwide.com::5e03b930-489d-4336-88d6-4adcbc74ccea" providerId="AD"/>
      </p:ext>
    </p:extLst>
  </p:cmAuthor>
  <p:cmAuthor id="19" name="Erin Verna" initials="EV" lastIdx="44" clrIdx="18">
    <p:extLst>
      <p:ext uri="{19B8F6BF-5375-455C-9EA6-DF929625EA0E}">
        <p15:presenceInfo xmlns:p15="http://schemas.microsoft.com/office/powerpoint/2012/main" userId="S::erverna@microsoft.com::de552d3a-27bf-41a7-9940-0c1db0357a9a" providerId="AD"/>
      </p:ext>
    </p:extLst>
  </p:cmAuthor>
  <p:cmAuthor id="20" name="Stephanie Kornblum" initials="SK" lastIdx="20" clrIdx="19">
    <p:extLst>
      <p:ext uri="{19B8F6BF-5375-455C-9EA6-DF929625EA0E}">
        <p15:presenceInfo xmlns:p15="http://schemas.microsoft.com/office/powerpoint/2012/main" userId="Stephanie Kornblum" providerId="None"/>
      </p:ext>
    </p:extLst>
  </p:cmAuthor>
  <p:cmAuthor id="21" name="Malex Guinand" initials="MG" lastIdx="49" clrIdx="20">
    <p:extLst>
      <p:ext uri="{19B8F6BF-5375-455C-9EA6-DF929625EA0E}">
        <p15:presenceInfo xmlns:p15="http://schemas.microsoft.com/office/powerpoint/2012/main" userId="S::mguinand@microsoft.com::8d33ed36-44a0-4896-bfb4-386a8ce58484" providerId="AD"/>
      </p:ext>
    </p:extLst>
  </p:cmAuthor>
  <p:cmAuthor id="22" name="Richard Verdin" initials="RV" lastIdx="11" clrIdx="21">
    <p:extLst>
      <p:ext uri="{19B8F6BF-5375-455C-9EA6-DF929625EA0E}">
        <p15:presenceInfo xmlns:p15="http://schemas.microsoft.com/office/powerpoint/2012/main" userId="S::riverdin@microsoft.com::ef0973ef-3138-44a1-841d-06cc97d6babc" providerId="AD"/>
      </p:ext>
    </p:extLst>
  </p:cmAuthor>
  <p:cmAuthor id="23" name="Rob Polenska" initials="RP" lastIdx="9" clrIdx="22">
    <p:extLst>
      <p:ext uri="{19B8F6BF-5375-455C-9EA6-DF929625EA0E}">
        <p15:presenceInfo xmlns:p15="http://schemas.microsoft.com/office/powerpoint/2012/main" userId="S::robpolenska@microsoft.com::c8b63ad1-bb80-45f7-9784-e9a8e8c835dc" providerId="AD"/>
      </p:ext>
    </p:extLst>
  </p:cmAuthor>
  <p:cmAuthor id="24" name="Julie Cheng" initials="JC" lastIdx="1" clrIdx="23">
    <p:extLst>
      <p:ext uri="{19B8F6BF-5375-455C-9EA6-DF929625EA0E}">
        <p15:presenceInfo xmlns:p15="http://schemas.microsoft.com/office/powerpoint/2012/main" userId="S::yiwche@microsoft.com::e0e8fa3d-dbac-4316-b388-0b599f7d427b" providerId="AD"/>
      </p:ext>
    </p:extLst>
  </p:cmAuthor>
  <p:cmAuthor id="25" name="Kathy Oneha" initials="KO" lastIdx="7" clrIdx="24">
    <p:extLst>
      <p:ext uri="{19B8F6BF-5375-455C-9EA6-DF929625EA0E}">
        <p15:presenceInfo xmlns:p15="http://schemas.microsoft.com/office/powerpoint/2012/main" userId="S::koneha@we-worldwide.com::2ffbb062-6ffb-4f8a-8842-786438c6fbf5" providerId="AD"/>
      </p:ext>
    </p:extLst>
  </p:cmAuthor>
  <p:cmAuthor id="26" name="David Young" initials="DY" lastIdx="3" clrIdx="25">
    <p:extLst>
      <p:ext uri="{19B8F6BF-5375-455C-9EA6-DF929625EA0E}">
        <p15:presenceInfo xmlns:p15="http://schemas.microsoft.com/office/powerpoint/2012/main" userId="S::dyoung@we-worldwide.com::bfad482f-6909-48b9-aa86-b8fd41b756f3" providerId="AD"/>
      </p:ext>
    </p:extLst>
  </p:cmAuthor>
  <p:cmAuthor id="27" name="Griffin Farnes" initials="GF" lastIdx="7" clrIdx="26">
    <p:extLst>
      <p:ext uri="{19B8F6BF-5375-455C-9EA6-DF929625EA0E}">
        <p15:presenceInfo xmlns:p15="http://schemas.microsoft.com/office/powerpoint/2012/main" userId="S::gfarnes@we-worldwide.com::c95c596d-bd36-4df5-ab90-3a6af4e46c84" providerId="AD"/>
      </p:ext>
    </p:extLst>
  </p:cmAuthor>
  <p:cmAuthor id="28" name="Kelsie Clegg" initials="KC" lastIdx="6" clrIdx="27">
    <p:extLst>
      <p:ext uri="{19B8F6BF-5375-455C-9EA6-DF929625EA0E}">
        <p15:presenceInfo xmlns:p15="http://schemas.microsoft.com/office/powerpoint/2012/main" userId="S::kclegg@we-worldwide.com::9d74860f-39a4-4d37-9835-446125d9783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05050"/>
    <a:srgbClr val="FFFFFF"/>
    <a:srgbClr val="F2F2F2"/>
    <a:srgbClr val="9DC3E6"/>
    <a:srgbClr val="01B0F0"/>
    <a:srgbClr val="B0AFB1"/>
    <a:srgbClr val="7979BD"/>
    <a:srgbClr val="F3F1F2"/>
    <a:srgbClr val="393B39"/>
    <a:srgbClr val="1F1F1F"/>
  </p:clrMru>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4227D7F-BD17-4E0D-85A9-9F25CD4094A0}" v="2" dt="2023-08-24T15:06:23.718"/>
  </p1510:revLst>
</p1510:revInfo>
</file>

<file path=ppt/tableStyles.xml><?xml version="1.0" encoding="utf-8"?>
<a:tblStyleLst xmlns:a="http://schemas.openxmlformats.org/drawingml/2006/main" def="{5C22544A-7EE6-4342-B048-85BDC9FD1C3A}">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3883" autoAdjust="0"/>
  </p:normalViewPr>
  <p:slideViewPr>
    <p:cSldViewPr snapToGrid="0">
      <p:cViewPr>
        <p:scale>
          <a:sx n="10" d="100"/>
          <a:sy n="10" d="100"/>
        </p:scale>
        <p:origin x="2574" y="792"/>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microsoft.com/office/2015/10/relationships/revisionInfo" Target="revisionInfo.xml"/><Relationship Id="rId21" Type="http://schemas.openxmlformats.org/officeDocument/2006/relationships/slide" Target="slides/slide17.xml"/><Relationship Id="rId34" Type="http://schemas.openxmlformats.org/officeDocument/2006/relationships/commentAuthors" Target="commentAuthor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heme" Target="theme/theme1.xml"/><Relationship Id="rId40"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presProps" Target="presProps.xml"/><Relationship Id="rId8" Type="http://schemas.openxmlformats.org/officeDocument/2006/relationships/slide" Target="slides/slide4.xml"/><Relationship Id="rId3"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Segoe UI" panose="020B0502040204020203" pitchFamily="34" charset="0"/>
              </a:defRPr>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Segoe UI" panose="020B0502040204020203" pitchFamily="34" charset="0"/>
              </a:defRPr>
            </a:lvl1pPr>
          </a:lstStyle>
          <a:p>
            <a:fld id="{FCDE48F1-CC00-9B46-A57F-4937F71E3C36}" type="datetimeFigureOut">
              <a:rPr lang="en-US" smtClean="0"/>
              <a:pPr/>
              <a:t>8/24/2023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Segoe UI" panose="020B0502040204020203" pitchFamily="34" charset="0"/>
              </a:defRPr>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Segoe UI" panose="020B0502040204020203" pitchFamily="34" charset="0"/>
              </a:defRPr>
            </a:lvl1pPr>
          </a:lstStyle>
          <a:p>
            <a:fld id="{EE357701-528F-154E-9CFA-2BCB9707444F}" type="slidenum">
              <a:rPr lang="en-US" smtClean="0"/>
              <a:pPr/>
              <a:t>‹#›</a:t>
            </a:fld>
            <a:endParaRPr lang="en-US"/>
          </a:p>
        </p:txBody>
      </p:sp>
    </p:spTree>
    <p:extLst>
      <p:ext uri="{BB962C8B-B14F-4D97-AF65-F5344CB8AC3E}">
        <p14:creationId xmlns:p14="http://schemas.microsoft.com/office/powerpoint/2010/main" val="1816062205"/>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Segoe UI" panose="020B0502040204020203" pitchFamily="34" charset="0"/>
        <a:ea typeface="+mn-ea"/>
        <a:cs typeface="+mn-cs"/>
      </a:defRPr>
    </a:lvl1pPr>
    <a:lvl2pPr marL="457200" algn="l" defTabSz="914400" rtl="0" eaLnBrk="1" latinLnBrk="0" hangingPunct="1">
      <a:defRPr sz="1200" b="0" i="0" kern="1200">
        <a:solidFill>
          <a:schemeClr val="tx1"/>
        </a:solidFill>
        <a:latin typeface="Segoe UI" panose="020B0502040204020203" pitchFamily="34" charset="0"/>
        <a:ea typeface="+mn-ea"/>
        <a:cs typeface="+mn-cs"/>
      </a:defRPr>
    </a:lvl2pPr>
    <a:lvl3pPr marL="914400" algn="l" defTabSz="914400" rtl="0" eaLnBrk="1" latinLnBrk="0" hangingPunct="1">
      <a:defRPr sz="1200" b="0" i="0" kern="1200">
        <a:solidFill>
          <a:schemeClr val="tx1"/>
        </a:solidFill>
        <a:latin typeface="Segoe UI" panose="020B0502040204020203" pitchFamily="34" charset="0"/>
        <a:ea typeface="+mn-ea"/>
        <a:cs typeface="+mn-cs"/>
      </a:defRPr>
    </a:lvl3pPr>
    <a:lvl4pPr marL="1371600" algn="l" defTabSz="914400" rtl="0" eaLnBrk="1" latinLnBrk="0" hangingPunct="1">
      <a:defRPr sz="1200" b="0" i="0" kern="1200">
        <a:solidFill>
          <a:schemeClr val="tx1"/>
        </a:solidFill>
        <a:latin typeface="Segoe UI" panose="020B0502040204020203" pitchFamily="34" charset="0"/>
        <a:ea typeface="+mn-ea"/>
        <a:cs typeface="+mn-cs"/>
      </a:defRPr>
    </a:lvl4pPr>
    <a:lvl5pPr marL="1828800" algn="l" defTabSz="914400" rtl="0" eaLnBrk="1" latinLnBrk="0" hangingPunct="1">
      <a:defRPr sz="1200" b="0" i="0" kern="1200">
        <a:solidFill>
          <a:schemeClr val="tx1"/>
        </a:solidFill>
        <a:latin typeface="Segoe UI" panose="020B0502040204020203"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microsoft.com/en-us/microsoft-365/blog/2020/09/22/pulse-employees-wellbeing-six-months-pandemic/" TargetMode="External"/><Relationship Id="rId2" Type="http://schemas.openxmlformats.org/officeDocument/2006/relationships/slide" Target="../slides/slide2.xml"/><Relationship Id="rId1" Type="http://schemas.openxmlformats.org/officeDocument/2006/relationships/notesMaster" Target="../notesMasters/notesMaster1.xml"/><Relationship Id="rId4" Type="http://schemas.openxmlformats.org/officeDocument/2006/relationships/hyperlink" Target="https://www.microsoft.com/en-us/microsoft-365/blog/2020/07/08/future-work-good-challenging-unknown/" TargetMode="Externa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businessinsider.com/microsoft-teams-hits-75-million-daily-active-users-2020-4" TargetMode="External"/><Relationship Id="rId2" Type="http://schemas.openxmlformats.org/officeDocument/2006/relationships/slide" Target="../slides/slide5.xml"/><Relationship Id="rId1" Type="http://schemas.openxmlformats.org/officeDocument/2006/relationships/notesMaster" Target="../notesMasters/notesMaster1.xml"/><Relationship Id="rId5" Type="http://schemas.openxmlformats.org/officeDocument/2006/relationships/hyperlink" Target="https://www.microsoft.com/en-us/Investor/events/FY-2021/earnings-fy-2021-q3.aspx" TargetMode="External"/><Relationship Id="rId4" Type="http://schemas.openxmlformats.org/officeDocument/2006/relationships/hyperlink" Target="https://www.microsoft.com/en-us/microsoft-365/blog/2020/10/28/microsoft-teams-reaches-115-million-dau-plus-a-new-daily-collaboration-minutes-metric-for-microsoft-365/"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u="none" strike="noStrike" kern="1200" dirty="0">
                <a:solidFill>
                  <a:schemeClr val="tx1"/>
                </a:solidFill>
                <a:effectLst/>
                <a:ea typeface="+mn-ea"/>
                <a:cs typeface="+mn-cs"/>
              </a:rPr>
              <a:t>Note: Relevant disclaimers are included in slide notes throughout this presentation, along with additional narrative.</a:t>
            </a:r>
            <a:r>
              <a:rPr lang="en-US" sz="1400" kern="1200" dirty="0">
                <a:solidFill>
                  <a:schemeClr val="tx1"/>
                </a:solidFill>
                <a:effectLst/>
                <a:ea typeface="+mn-ea"/>
                <a:cs typeface="+mn-cs"/>
              </a:rPr>
              <a:t>​</a:t>
            </a:r>
            <a:endParaRPr lang="en-US" sz="1400" dirty="0"/>
          </a:p>
          <a:p>
            <a:endParaRPr lang="en-US" dirty="0"/>
          </a:p>
        </p:txBody>
      </p:sp>
      <p:sp>
        <p:nvSpPr>
          <p:cNvPr id="4" name="Slide Number Placeholder 3"/>
          <p:cNvSpPr>
            <a:spLocks noGrp="1"/>
          </p:cNvSpPr>
          <p:nvPr>
            <p:ph type="sldNum" sz="quarter" idx="5"/>
          </p:nvPr>
        </p:nvSpPr>
        <p:spPr/>
        <p:txBody>
          <a:bodyPr/>
          <a:lstStyle/>
          <a:p>
            <a:fld id="{EE357701-528F-154E-9CFA-2BCB9707444F}" type="slidenum">
              <a:rPr lang="en-US" smtClean="0"/>
              <a:t>1</a:t>
            </a:fld>
            <a:endParaRPr lang="en-US"/>
          </a:p>
        </p:txBody>
      </p:sp>
    </p:spTree>
    <p:extLst>
      <p:ext uri="{BB962C8B-B14F-4D97-AF65-F5344CB8AC3E}">
        <p14:creationId xmlns:p14="http://schemas.microsoft.com/office/powerpoint/2010/main" val="40327091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sz="1800" b="0" i="0" dirty="0">
                <a:solidFill>
                  <a:srgbClr val="000000"/>
                </a:solidFill>
                <a:effectLst/>
                <a:latin typeface="Calibri" panose="020F0502020204030204" pitchFamily="34" charset="0"/>
              </a:rPr>
              <a:t>Introducing Microsoft Presenter+. Confidently deliver engaging presentations and participate in meetings, in person or online.</a:t>
            </a:r>
          </a:p>
          <a:p>
            <a:pPr marL="285750" indent="-285750">
              <a:buFont typeface="Arial" panose="020B0604020202020204" pitchFamily="34" charset="0"/>
              <a:buChar char="•"/>
              <a:defRPr/>
            </a:pPr>
            <a:r>
              <a:rPr lang="en-US" sz="1800" b="0" i="0" dirty="0">
                <a:solidFill>
                  <a:srgbClr val="000000"/>
                </a:solidFill>
                <a:effectLst/>
                <a:latin typeface="Calibri" panose="020F0502020204030204" pitchFamily="34" charset="0"/>
              </a:rPr>
              <a:t>Effortlessly advance slides, focus audience attention on key content with the screen pointer when using PowerPoint.*</a:t>
            </a:r>
          </a:p>
          <a:p>
            <a:pPr marL="285750" indent="-285750">
              <a:buFont typeface="Arial" panose="020B0604020202020204" pitchFamily="34" charset="0"/>
              <a:buChar char="•"/>
              <a:defRPr/>
            </a:pPr>
            <a:r>
              <a:rPr lang="en-US" sz="1800" b="0" i="0" dirty="0">
                <a:solidFill>
                  <a:srgbClr val="000000"/>
                </a:solidFill>
                <a:effectLst/>
                <a:latin typeface="Calibri" panose="020F0502020204030204" pitchFamily="34" charset="0"/>
              </a:rPr>
              <a:t>Quickly join meetings and raise your hand with the integrated Microsoft Teams button.</a:t>
            </a:r>
          </a:p>
          <a:p>
            <a:pPr marL="285750" indent="-285750">
              <a:buFont typeface="Arial" panose="020B0604020202020204" pitchFamily="34" charset="0"/>
              <a:buChar char="•"/>
              <a:defRPr/>
            </a:pPr>
            <a:r>
              <a:rPr lang="en-US" sz="1800" b="0" i="0" dirty="0">
                <a:solidFill>
                  <a:srgbClr val="000000"/>
                </a:solidFill>
                <a:effectLst/>
                <a:latin typeface="Calibri" panose="020F0502020204030204" pitchFamily="34" charset="0"/>
              </a:rPr>
              <a:t>Integrated mute control with status light ensures you know when you’re muted or not.</a:t>
            </a:r>
          </a:p>
          <a:p>
            <a:pPr marL="285750" indent="-285750">
              <a:buFont typeface="Arial" panose="020B0604020202020204" pitchFamily="34" charset="0"/>
              <a:buChar char="•"/>
              <a:defRPr/>
            </a:pPr>
            <a:r>
              <a:rPr lang="en-US" sz="1800" b="0" i="0" dirty="0">
                <a:solidFill>
                  <a:srgbClr val="000000"/>
                </a:solidFill>
                <a:effectLst/>
                <a:latin typeface="Calibri" panose="020F0502020204030204" pitchFamily="34" charset="0"/>
              </a:rPr>
              <a:t>Bluetooth</a:t>
            </a:r>
            <a:r>
              <a:rPr lang="en-US" sz="1800" b="0" i="0" baseline="30000" dirty="0">
                <a:solidFill>
                  <a:srgbClr val="000000"/>
                </a:solidFill>
                <a:effectLst/>
                <a:latin typeface="Calibri" panose="020F0502020204030204" pitchFamily="34" charset="0"/>
              </a:rPr>
              <a:t>®</a:t>
            </a:r>
            <a:r>
              <a:rPr lang="en-US" sz="1800" b="0" i="0" dirty="0">
                <a:solidFill>
                  <a:srgbClr val="000000"/>
                </a:solidFill>
                <a:effectLst/>
                <a:latin typeface="Calibri" panose="020F0502020204030204" pitchFamily="34" charset="0"/>
              </a:rPr>
              <a:t> connectivity gives you the power to present from anywhere in the room, with </a:t>
            </a:r>
            <a:r>
              <a:rPr lang="en-US" sz="1800" dirty="0">
                <a:solidFill>
                  <a:srgbClr val="505050"/>
                </a:solidFill>
                <a:latin typeface="Segoe UI"/>
                <a:cs typeface="Segoe UI"/>
              </a:rPr>
              <a:t>wireless range up to 10m (32.8ft) in an open area, and up to 6 days of battery life.</a:t>
            </a:r>
            <a:r>
              <a:rPr lang="en-US" sz="1800" baseline="30000" dirty="0">
                <a:solidFill>
                  <a:srgbClr val="505050"/>
                </a:solidFill>
                <a:latin typeface="Segoe UI"/>
                <a:cs typeface="Segoe UI"/>
              </a:rPr>
              <a:t>7</a:t>
            </a:r>
            <a:endParaRPr lang="en-US" sz="1800" b="0" i="0" dirty="0">
              <a:solidFill>
                <a:srgbClr val="000000"/>
              </a:solidFill>
              <a:effectLst/>
              <a:latin typeface="Calibri" panose="020F0502020204030204" pitchFamily="34" charset="0"/>
            </a:endParaRPr>
          </a:p>
          <a:p>
            <a:pPr>
              <a:defRPr/>
            </a:pPr>
            <a:endParaRPr lang="en-US" sz="1800" b="0" i="0" dirty="0">
              <a:solidFill>
                <a:srgbClr val="000000"/>
              </a:solidFill>
              <a:effectLst/>
              <a:latin typeface="Calibri" panose="020F0502020204030204" pitchFamily="34" charset="0"/>
            </a:endParaRPr>
          </a:p>
          <a:p>
            <a:pPr>
              <a:defRPr/>
            </a:pPr>
            <a:r>
              <a:rPr lang="en-US" sz="1800" b="0" i="0" dirty="0">
                <a:solidFill>
                  <a:srgbClr val="000000"/>
                </a:solidFill>
                <a:effectLst/>
                <a:latin typeface="Calibri" panose="020F0502020204030204" pitchFamily="34" charset="0"/>
              </a:rPr>
              <a:t>--</a:t>
            </a:r>
          </a:p>
          <a:p>
            <a:pPr>
              <a:defRPr/>
            </a:pPr>
            <a:r>
              <a:rPr lang="en-US" sz="1800" b="0" i="0" dirty="0">
                <a:solidFill>
                  <a:srgbClr val="000000"/>
                </a:solidFill>
                <a:effectLst/>
                <a:latin typeface="Calibri" panose="020F0502020204030204" pitchFamily="34" charset="0"/>
              </a:rPr>
              <a:t>*Some accessories and software sold separately.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baseline="30000" dirty="0">
                <a:solidFill>
                  <a:srgbClr val="000000"/>
                </a:solidFill>
                <a:effectLst/>
                <a:latin typeface="Calibri" panose="020F0502020204030204" pitchFamily="34" charset="0"/>
              </a:rPr>
              <a:t>7</a:t>
            </a:r>
            <a:r>
              <a:rPr lang="en-US" sz="1800" dirty="0">
                <a:effectLst/>
                <a:latin typeface="Calibri" panose="020F0502020204030204" pitchFamily="34" charset="0"/>
                <a:ea typeface="Calibri" panose="020F0502020204030204" pitchFamily="34" charset="0"/>
              </a:rPr>
              <a:t>Battery life varies significantly based on usage, settings and other factors. Testing conducted by Microsoft in September 2022 using preproduction devices. Testing consisted of connecting each device to a host via Bluetooth and measuring battery discharge associated with a mixture of active use and standby scenarios. All settings were default settings.</a:t>
            </a:r>
          </a:p>
        </p:txBody>
      </p:sp>
      <p:sp>
        <p:nvSpPr>
          <p:cNvPr id="4" name="Slide Number Placeholder 3"/>
          <p:cNvSpPr>
            <a:spLocks noGrp="1"/>
          </p:cNvSpPr>
          <p:nvPr>
            <p:ph type="sldNum" sz="quarter" idx="5"/>
          </p:nvPr>
        </p:nvSpPr>
        <p:spPr/>
        <p:txBody>
          <a:bodyPr/>
          <a:lstStyle/>
          <a:p>
            <a:fld id="{EE357701-528F-154E-9CFA-2BCB9707444F}" type="slidenum">
              <a:rPr lang="en-US" smtClean="0"/>
              <a:t>10</a:t>
            </a:fld>
            <a:endParaRPr lang="en-US"/>
          </a:p>
        </p:txBody>
      </p:sp>
    </p:spTree>
    <p:extLst>
      <p:ext uri="{BB962C8B-B14F-4D97-AF65-F5344CB8AC3E}">
        <p14:creationId xmlns:p14="http://schemas.microsoft.com/office/powerpoint/2010/main" val="25898332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E357701-528F-154E-9CFA-2BCB9707444F}" type="slidenum">
              <a:rPr lang="en-US" smtClean="0"/>
              <a:t>11</a:t>
            </a:fld>
            <a:endParaRPr lang="en-US"/>
          </a:p>
        </p:txBody>
      </p:sp>
    </p:spTree>
    <p:extLst>
      <p:ext uri="{BB962C8B-B14F-4D97-AF65-F5344CB8AC3E}">
        <p14:creationId xmlns:p14="http://schemas.microsoft.com/office/powerpoint/2010/main" val="29788663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defRPr/>
            </a:pPr>
            <a:r>
              <a:rPr lang="en-US" sz="1400" dirty="0"/>
              <a:t>Meet Microsoft Surface Headphones 2+—the smarter way to connect. Imagine:</a:t>
            </a:r>
          </a:p>
          <a:p>
            <a:pPr marL="171450" indent="-171450">
              <a:buFont typeface="Arial" panose="020B0604020202020204" pitchFamily="34" charset="0"/>
              <a:buChar char="•"/>
              <a:defRPr/>
            </a:pPr>
            <a:r>
              <a:rPr lang="en-US" sz="1400" dirty="0"/>
              <a:t>Plugging the Microsoft Surface USB Link directly into your PC to create an instant, reliable connection. </a:t>
            </a:r>
          </a:p>
          <a:p>
            <a:pPr marL="171450" indent="-171450">
              <a:buFont typeface="Arial" panose="020B0604020202020204" pitchFamily="34" charset="0"/>
              <a:buChar char="•"/>
              <a:defRPr/>
            </a:pPr>
            <a:r>
              <a:rPr lang="en-US" sz="1400" dirty="0"/>
              <a:t>Joining a Teams meeting and controlling volume and 13 levels of active noise cancellation using intuitive, on-ear controls.</a:t>
            </a:r>
          </a:p>
          <a:p>
            <a:pPr marL="171450" indent="-171450">
              <a:buFont typeface="Arial" panose="020B0604020202020204" pitchFamily="34" charset="0"/>
              <a:buChar char="•"/>
              <a:defRPr/>
            </a:pPr>
            <a:r>
              <a:rPr lang="en-US" sz="1400" dirty="0"/>
              <a:t>Hearing your teammates—and being heard—with crystal clarity.</a:t>
            </a:r>
          </a:p>
          <a:p>
            <a:pPr marL="171450" indent="-171450">
              <a:buFont typeface="Arial" panose="020B0604020202020204" pitchFamily="34" charset="0"/>
              <a:buChar char="•"/>
              <a:defRPr/>
            </a:pPr>
            <a:r>
              <a:rPr lang="en-US" sz="1400" dirty="0"/>
              <a:t>Using your voice to get more done like dictating an email or managing your Outlook inbox.</a:t>
            </a:r>
          </a:p>
          <a:p>
            <a:pPr marL="0" indent="0">
              <a:buFont typeface="Arial" panose="020B0604020202020204" pitchFamily="34" charset="0"/>
              <a:buNone/>
              <a:defRPr/>
            </a:pPr>
            <a:endParaRPr lang="en-US" sz="1400" dirty="0"/>
          </a:p>
          <a:p>
            <a:pPr marL="0" indent="0">
              <a:buFont typeface="Arial" panose="020B0604020202020204" pitchFamily="34" charset="0"/>
              <a:buNone/>
              <a:defRPr/>
            </a:pPr>
            <a:r>
              <a:rPr lang="en-US" sz="1400" dirty="0"/>
              <a:t>--</a:t>
            </a:r>
          </a:p>
          <a:p>
            <a:pPr marL="0" marR="0">
              <a:spcBef>
                <a:spcPts val="0"/>
              </a:spcBef>
              <a:spcAft>
                <a:spcPts val="0"/>
              </a:spcAft>
            </a:pPr>
            <a:r>
              <a:rPr lang="en-US" sz="1400" kern="1200" baseline="30000" dirty="0">
                <a:solidFill>
                  <a:schemeClr val="tx1"/>
                </a:solidFill>
                <a:effectLst/>
                <a:ea typeface="+mn-ea"/>
                <a:cs typeface="+mn-cs"/>
              </a:rPr>
              <a:t>8</a:t>
            </a:r>
            <a:r>
              <a:rPr lang="en-US" sz="1800" dirty="0">
                <a:effectLst/>
                <a:latin typeface="Calibri" panose="020F0502020204030204" pitchFamily="34" charset="0"/>
                <a:ea typeface="Calibri" panose="020F0502020204030204" pitchFamily="34" charset="0"/>
              </a:rPr>
              <a:t>Microsoft Teams certification on Surface Headphones 2+ with native Bluetooth for Microsoft Teams can be achieved with or without the Surface USB Link; only available on Windows and MacOS. Firmware update 1.0.7.44 is ready to download for Windows 11, Windows 10 release will start rolling out soon. Availability may vary by market and device; see </a:t>
            </a:r>
            <a:r>
              <a:rPr lang="en-US" sz="2800" b="0" i="0" dirty="0">
                <a:solidFill>
                  <a:srgbClr val="000000"/>
                </a:solidFill>
                <a:effectLst/>
                <a:latin typeface="Calibri" panose="020F0502020204030204" pitchFamily="34" charset="0"/>
              </a:rPr>
              <a:t>https://aka.ms/Surface_Headphones_2plus_Firmware_Update </a:t>
            </a:r>
            <a:r>
              <a:rPr lang="en-US" sz="1800" dirty="0">
                <a:effectLst/>
                <a:latin typeface="Calibri" panose="020F0502020204030204" pitchFamily="34" charset="0"/>
                <a:ea typeface="Calibri" panose="020F0502020204030204" pitchFamily="34" charset="0"/>
              </a:rPr>
              <a:t>for details.</a:t>
            </a:r>
          </a:p>
          <a:p>
            <a:r>
              <a:rPr lang="en-US" sz="1400" kern="1200" baseline="30000" dirty="0">
                <a:solidFill>
                  <a:schemeClr val="tx1"/>
                </a:solidFill>
                <a:effectLst/>
                <a:ea typeface="+mn-ea"/>
                <a:cs typeface="+mn-cs"/>
              </a:rPr>
              <a:t>9</a:t>
            </a:r>
            <a:r>
              <a:rPr lang="en-US" sz="1400" kern="1200" dirty="0">
                <a:solidFill>
                  <a:schemeClr val="tx1"/>
                </a:solidFill>
                <a:effectLst/>
                <a:ea typeface="+mn-ea"/>
                <a:cs typeface="+mn-cs"/>
              </a:rPr>
              <a:t>Voice calling testing conducted by Microsoft in February 2021 using prerelease Surface Headphones + Dongle package with prerelease software. The dongle was plugged into Surface Laptop 3 and/or Surface Pro 7. Volume was set to 52% with maximum noise cancellation. Bluetooth® Hands-Free profile was used. Testing consisted of full Surface Headphones battery discharge with a Microsoft Teams call until the Surface Headphones disconnected from the host device. Battery life depends on device settings, environment, usage, and many other factors.</a:t>
            </a:r>
          </a:p>
          <a:p>
            <a:r>
              <a:rPr lang="en-US" sz="1400" kern="1200" baseline="30000" dirty="0">
                <a:solidFill>
                  <a:schemeClr val="tx1"/>
                </a:solidFill>
                <a:effectLst/>
                <a:ea typeface="+mn-ea"/>
                <a:cs typeface="+mn-cs"/>
              </a:rPr>
              <a:t>10</a:t>
            </a:r>
            <a:r>
              <a:rPr lang="en-US" sz="1400" kern="1200" dirty="0">
                <a:solidFill>
                  <a:schemeClr val="tx1"/>
                </a:solidFill>
                <a:effectLst/>
                <a:ea typeface="+mn-ea"/>
                <a:cs typeface="+mn-cs"/>
              </a:rPr>
              <a:t>Software license required for some features. Sold separately.</a:t>
            </a:r>
          </a:p>
          <a:p>
            <a:r>
              <a:rPr lang="en-US" sz="1400" kern="1200" baseline="30000" dirty="0">
                <a:solidFill>
                  <a:schemeClr val="tx1"/>
                </a:solidFill>
                <a:effectLst/>
                <a:ea typeface="+mn-ea"/>
                <a:cs typeface="+mn-cs"/>
              </a:rPr>
              <a:t>11</a:t>
            </a:r>
            <a:r>
              <a:rPr lang="en-US" sz="1400" kern="1200" dirty="0">
                <a:solidFill>
                  <a:schemeClr val="tx1"/>
                </a:solidFill>
                <a:effectLst/>
                <a:ea typeface="+mn-ea"/>
                <a:cs typeface="+mn-cs"/>
              </a:rPr>
              <a:t>Find out more about Microsoft Surface Headphones 2+ voice interactions with Microsoft 365 apps at https://support.microsoft.com/en-us/surface/use-microsoft-365-with-surface-headphones-917d98c2-7495-a6cf-97f8-e1b594e8ce7c. Voice controls vary by operating system.</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357701-528F-154E-9CFA-2BCB9707444F}" type="slidenum">
              <a:rPr kumimoji="0" lang="en-US"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u="none" strike="noStrike" kern="1200" cap="none" spc="0" normalizeH="0" baseline="0" noProof="0">
              <a:ln>
                <a:noFill/>
              </a:ln>
              <a:solidFill>
                <a:prstClr val="black"/>
              </a:solidFill>
              <a:effectLst/>
              <a:uLnTx/>
              <a:uFillTx/>
              <a:ea typeface="+mn-ea"/>
              <a:cs typeface="+mn-cs"/>
            </a:endParaRPr>
          </a:p>
        </p:txBody>
      </p:sp>
    </p:spTree>
    <p:extLst>
      <p:ext uri="{BB962C8B-B14F-4D97-AF65-F5344CB8AC3E}">
        <p14:creationId xmlns:p14="http://schemas.microsoft.com/office/powerpoint/2010/main" val="23791043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sz="1400" dirty="0">
                <a:latin typeface="Segoe UI"/>
                <a:cs typeface="Segoe UI"/>
              </a:rPr>
              <a:t>We also offer Microsoft Modern USB Headset and Microsoft Modern Wireless Headset—two more high-quality audio solutions—both certified for Microsoft Teams. </a:t>
            </a:r>
          </a:p>
          <a:p>
            <a:pPr marL="171450" indent="-171450">
              <a:buFont typeface="Arial" panose="020B0604020202020204" pitchFamily="34" charset="0"/>
              <a:buChar char="•"/>
              <a:defRPr/>
            </a:pPr>
            <a:r>
              <a:rPr lang="en-US" sz="1400" dirty="0">
                <a:latin typeface="Segoe UI"/>
                <a:cs typeface="Segoe UI"/>
              </a:rPr>
              <a:t>Background noise-reducing microphones help you stay focused no matter your environment.</a:t>
            </a:r>
          </a:p>
          <a:p>
            <a:pPr marL="171450" indent="-171450">
              <a:buFont typeface="Arial" panose="020B0604020202020204" pitchFamily="34" charset="0"/>
              <a:buChar char="•"/>
              <a:defRPr/>
            </a:pPr>
            <a:r>
              <a:rPr lang="en-US" sz="1400" dirty="0">
                <a:latin typeface="Segoe UI"/>
                <a:cs typeface="Segoe UI"/>
              </a:rPr>
              <a:t>Check your mute status at a glance on Microsoft Modern USB Headset’s built-in light.</a:t>
            </a:r>
          </a:p>
          <a:p>
            <a:pPr marL="171450" indent="-171450">
              <a:buFont typeface="Arial" panose="020B0604020202020204" pitchFamily="34" charset="0"/>
              <a:buChar char="•"/>
              <a:defRPr/>
            </a:pPr>
            <a:r>
              <a:rPr lang="en-US" sz="1400" dirty="0">
                <a:latin typeface="Segoe UI"/>
                <a:cs typeface="Segoe UI"/>
              </a:rPr>
              <a:t>Get up, walk around, or get a drink from the fridge during your calls with Microsoft Modern Wireless Headset.</a:t>
            </a:r>
          </a:p>
          <a:p>
            <a:pPr>
              <a:defRPr/>
            </a:pPr>
            <a:endParaRPr lang="en-US" sz="1400" dirty="0">
              <a:latin typeface="Segoe UI"/>
              <a:cs typeface="Segoe UI"/>
            </a:endParaRPr>
          </a:p>
          <a:p>
            <a:pPr>
              <a:defRPr/>
            </a:pPr>
            <a:r>
              <a:rPr lang="en-US" sz="1400" dirty="0">
                <a:latin typeface="Segoe UI"/>
                <a:cs typeface="Segoe UI"/>
              </a:rPr>
              <a:t>--</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400" dirty="0">
                <a:latin typeface="Segoe UI"/>
                <a:cs typeface="Segoe UI"/>
              </a:rPr>
              <a:t>**Sold separately. Subscription may be required.</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400" dirty="0">
                <a:latin typeface="Segoe UI"/>
                <a:cs typeface="Segoe UI"/>
              </a:rPr>
              <a:t>***Microsoft Modern USB-C</a:t>
            </a:r>
            <a:r>
              <a:rPr lang="en-US" sz="1400" baseline="30000" dirty="0">
                <a:latin typeface="Segoe UI"/>
                <a:cs typeface="Segoe UI"/>
              </a:rPr>
              <a:t>®</a:t>
            </a:r>
            <a:r>
              <a:rPr lang="en-US" sz="1400" dirty="0">
                <a:latin typeface="Segoe UI"/>
                <a:cs typeface="Segoe UI"/>
              </a:rPr>
              <a:t> Headset and Microsoft Modern USB Headset sold separately.</a:t>
            </a:r>
          </a:p>
          <a:p>
            <a:pPr>
              <a:defRPr/>
            </a:pPr>
            <a:r>
              <a:rPr lang="en-US" sz="1400" baseline="30000" dirty="0">
                <a:latin typeface="Segoe UI"/>
                <a:cs typeface="Segoe UI"/>
              </a:rPr>
              <a:t>12</a:t>
            </a:r>
            <a:r>
              <a:rPr lang="en-US" sz="1400" dirty="0">
                <a:latin typeface="Segoe UI"/>
                <a:cs typeface="Segoe UI"/>
              </a:rPr>
              <a:t>Microsoft Teams certification for Microsoft Modern Wireless Headset requires plugging the included USB dongle into your PC.</a:t>
            </a:r>
          </a:p>
        </p:txBody>
      </p:sp>
      <p:sp>
        <p:nvSpPr>
          <p:cNvPr id="4" name="Slide Number Placeholder 3"/>
          <p:cNvSpPr>
            <a:spLocks noGrp="1"/>
          </p:cNvSpPr>
          <p:nvPr>
            <p:ph type="sldNum" sz="quarter" idx="5"/>
          </p:nvPr>
        </p:nvSpPr>
        <p:spPr/>
        <p:txBody>
          <a:bodyPr/>
          <a:lstStyle/>
          <a:p>
            <a:fld id="{EE357701-528F-154E-9CFA-2BCB9707444F}" type="slidenum">
              <a:rPr lang="en-US" smtClean="0"/>
              <a:t>14</a:t>
            </a:fld>
            <a:endParaRPr lang="en-US"/>
          </a:p>
        </p:txBody>
      </p:sp>
    </p:spTree>
    <p:extLst>
      <p:ext uri="{BB962C8B-B14F-4D97-AF65-F5344CB8AC3E}">
        <p14:creationId xmlns:p14="http://schemas.microsoft.com/office/powerpoint/2010/main" val="25898332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sz="1400" dirty="0">
                <a:latin typeface="Segoe UI"/>
                <a:cs typeface="Segoe UI"/>
              </a:rPr>
              <a:t>Wherever you work, add reliable, high-quality audio to your laptop space with Microsoft Modern USB-C Speaker. </a:t>
            </a:r>
          </a:p>
          <a:p>
            <a:pPr marL="171450" indent="-171450">
              <a:buFont typeface="Arial" panose="020B0604020202020204" pitchFamily="34" charset="0"/>
              <a:buChar char="•"/>
              <a:defRPr/>
            </a:pPr>
            <a:r>
              <a:rPr lang="en-US" sz="1400" dirty="0">
                <a:latin typeface="Segoe UI"/>
                <a:cs typeface="Segoe UI"/>
              </a:rPr>
              <a:t>Take a call in your kitchen or office huddle space to hear audio while you’re away from your device—Microsoft Modern USB-C Speaker will pick up your voice across the room. </a:t>
            </a:r>
          </a:p>
          <a:p>
            <a:pPr marL="171450" indent="-171450">
              <a:buFont typeface="Arial" panose="020B0604020202020204" pitchFamily="34" charset="0"/>
              <a:buChar char="•"/>
              <a:defRPr/>
            </a:pPr>
            <a:r>
              <a:rPr lang="en-US" sz="1400" dirty="0">
                <a:latin typeface="Segoe UI"/>
                <a:cs typeface="Segoe UI"/>
              </a:rPr>
              <a:t>Compact and easy to carry, slip Microsoft Modern USB-C® Speaker in your bag and take it with you. </a:t>
            </a:r>
          </a:p>
          <a:p>
            <a:pPr marL="171450" indent="-171450">
              <a:buFont typeface="Arial" panose="020B0604020202020204" pitchFamily="34" charset="0"/>
              <a:buChar char="•"/>
              <a:defRPr/>
            </a:pPr>
            <a:endParaRPr lang="en-US" sz="1400" dirty="0">
              <a:latin typeface="Segoe UI"/>
              <a:cs typeface="Segoe UI"/>
            </a:endParaRPr>
          </a:p>
          <a:p>
            <a:pPr marL="0" indent="0">
              <a:buFont typeface="Arial" panose="020B0604020202020204" pitchFamily="34" charset="0"/>
              <a:buNone/>
              <a:defRPr/>
            </a:pPr>
            <a:r>
              <a:rPr lang="en-US" sz="1400" dirty="0">
                <a:latin typeface="Segoe UI"/>
                <a:cs typeface="Segoe UI"/>
              </a:rPr>
              <a:t>--</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400" baseline="30000" dirty="0">
                <a:latin typeface="Segoe UI"/>
                <a:cs typeface="Segoe UI"/>
              </a:rPr>
              <a:t>13</a:t>
            </a:r>
            <a:r>
              <a:rPr lang="en-US" sz="1400" dirty="0">
                <a:latin typeface="Segoe UI"/>
                <a:cs typeface="Segoe UI"/>
              </a:rPr>
              <a:t>Microsoft Modern USB-C Speaker connects to your device via USB-C® connection.</a:t>
            </a:r>
          </a:p>
          <a:p>
            <a:pPr marL="0" indent="0">
              <a:buFont typeface="Arial" panose="020B0604020202020204" pitchFamily="34" charset="0"/>
              <a:buNone/>
            </a:pPr>
            <a:r>
              <a:rPr lang="en-US" sz="1400" baseline="30000" dirty="0">
                <a:latin typeface="Segoe UI"/>
                <a:cs typeface="Segoe UI"/>
              </a:rPr>
              <a:t>14</a:t>
            </a:r>
            <a:r>
              <a:rPr lang="en-US" sz="1400" b="0" i="0" dirty="0">
                <a:solidFill>
                  <a:srgbClr val="242424"/>
                </a:solidFill>
                <a:effectLst/>
                <a:latin typeface="Segoe UI" panose="020B0502040204020203" pitchFamily="34" charset="0"/>
              </a:rPr>
              <a:t>Compatible with Windows 11 Home/Pro and Windows 10 with latest updates. </a:t>
            </a:r>
            <a:r>
              <a:rPr lang="en-US" sz="1400" dirty="0">
                <a:latin typeface="Segoe UI Light" panose="020B0502040204020203" pitchFamily="34" charset="0"/>
                <a:cs typeface="Segoe UI Light" panose="020B0502040204020203" pitchFamily="34" charset="0"/>
              </a:rPr>
              <a:t>Some software, hardware, and accessories sold separately.</a:t>
            </a:r>
          </a:p>
        </p:txBody>
      </p:sp>
      <p:sp>
        <p:nvSpPr>
          <p:cNvPr id="4" name="Slide Number Placeholder 3"/>
          <p:cNvSpPr>
            <a:spLocks noGrp="1"/>
          </p:cNvSpPr>
          <p:nvPr>
            <p:ph type="sldNum" sz="quarter" idx="5"/>
          </p:nvPr>
        </p:nvSpPr>
        <p:spPr/>
        <p:txBody>
          <a:bodyPr/>
          <a:lstStyle/>
          <a:p>
            <a:fld id="{EE357701-528F-154E-9CFA-2BCB9707444F}" type="slidenum">
              <a:rPr lang="en-US" smtClean="0"/>
              <a:t>15</a:t>
            </a:fld>
            <a:endParaRPr lang="en-US"/>
          </a:p>
        </p:txBody>
      </p:sp>
    </p:spTree>
    <p:extLst>
      <p:ext uri="{BB962C8B-B14F-4D97-AF65-F5344CB8AC3E}">
        <p14:creationId xmlns:p14="http://schemas.microsoft.com/office/powerpoint/2010/main" val="23989513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sz="1400" dirty="0">
                <a:latin typeface="Segoe UI"/>
                <a:cs typeface="Segoe UI"/>
              </a:rPr>
              <a:t>At home or the office, add reliable, high-quality video to your workspace with Microsoft Modern Webcam. </a:t>
            </a:r>
          </a:p>
          <a:p>
            <a:pPr marL="171450" indent="-171450">
              <a:buFont typeface="Arial" panose="020B0604020202020204" pitchFamily="34" charset="0"/>
              <a:buChar char="•"/>
              <a:defRPr/>
            </a:pPr>
            <a:r>
              <a:rPr lang="en-US" sz="1400" dirty="0">
                <a:latin typeface="Segoe UI"/>
                <a:cs typeface="Segoe UI"/>
              </a:rPr>
              <a:t>Easily mount Microsoft Modern Webcam to your monitor, laptop, desk, or tripod.*</a:t>
            </a:r>
          </a:p>
          <a:p>
            <a:pPr marL="171450" indent="-171450">
              <a:buFont typeface="Arial" panose="020B0604020202020204" pitchFamily="34" charset="0"/>
              <a:buChar char="•"/>
              <a:defRPr/>
            </a:pPr>
            <a:r>
              <a:rPr lang="en-US" sz="1400" dirty="0">
                <a:latin typeface="Segoe UI"/>
                <a:cs typeface="Segoe UI"/>
              </a:rPr>
              <a:t>Use the privacy shutter and built-in Microsoft Teams controls to easily turn video on and off.</a:t>
            </a:r>
          </a:p>
          <a:p>
            <a:pPr marL="171450" indent="-171450">
              <a:buFont typeface="Arial" panose="020B0604020202020204" pitchFamily="34" charset="0"/>
              <a:buChar char="•"/>
              <a:defRPr/>
            </a:pPr>
            <a:endParaRPr lang="en-US" sz="1400" dirty="0">
              <a:latin typeface="Segoe UI"/>
              <a:cs typeface="Segoe UI"/>
            </a:endParaRPr>
          </a:p>
          <a:p>
            <a:pPr marL="0" indent="0">
              <a:buFont typeface="Arial" panose="020B0604020202020204" pitchFamily="34" charset="0"/>
              <a:buNone/>
              <a:defRPr/>
            </a:pPr>
            <a:r>
              <a:rPr lang="en-US" sz="1400" dirty="0">
                <a:latin typeface="Segoe UI"/>
                <a:cs typeface="Segoe UI"/>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solidFill>
                  <a:srgbClr val="505050"/>
                </a:solidFill>
                <a:latin typeface="Segoe UI" panose="020B0502040204020203" pitchFamily="34" charset="0"/>
                <a:cs typeface="Segoe UI" panose="020B0502040204020203" pitchFamily="34" charset="0"/>
              </a:rPr>
              <a:t>*Some accessories and software sold separately.</a:t>
            </a:r>
            <a:endParaRPr lang="en-US" sz="1400" baseline="30000" dirty="0">
              <a:latin typeface="Segoe UI"/>
              <a:cs typeface="Segoe UI"/>
            </a:endParaRPr>
          </a:p>
          <a:p>
            <a:r>
              <a:rPr lang="en-US" sz="1400" baseline="30000" dirty="0">
                <a:latin typeface="Segoe UI"/>
                <a:cs typeface="Segoe UI"/>
              </a:rPr>
              <a:t>15</a:t>
            </a:r>
            <a:r>
              <a:rPr lang="en-US" sz="1400" dirty="0">
                <a:latin typeface="Segoe UI"/>
                <a:cs typeface="Segoe UI"/>
              </a:rPr>
              <a:t>Microsoft Modern Webcam is compatible with </a:t>
            </a:r>
            <a:r>
              <a:rPr lang="en-US" sz="1400" dirty="0"/>
              <a:t>Windows 11 Home/Pro, </a:t>
            </a:r>
            <a:r>
              <a:rPr lang="en-US" sz="1400" dirty="0">
                <a:latin typeface="Segoe UI"/>
                <a:cs typeface="Segoe UI"/>
              </a:rPr>
              <a:t>Windows 10, Mac OS 11.0/10.15, and Windows 8.1/8. Some features require software download (storage required); not supported on Mac OS.</a:t>
            </a:r>
          </a:p>
          <a:p>
            <a:pPr marL="0" indent="0">
              <a:buFont typeface="Arial" panose="020B0604020202020204" pitchFamily="34" charset="0"/>
              <a:buNone/>
              <a:defRPr/>
            </a:pPr>
            <a:endParaRPr lang="en-US" sz="1400" dirty="0">
              <a:latin typeface="Segoe UI"/>
              <a:cs typeface="Segoe UI"/>
            </a:endParaRPr>
          </a:p>
        </p:txBody>
      </p:sp>
      <p:sp>
        <p:nvSpPr>
          <p:cNvPr id="4" name="Slide Number Placeholder 3"/>
          <p:cNvSpPr>
            <a:spLocks noGrp="1"/>
          </p:cNvSpPr>
          <p:nvPr>
            <p:ph type="sldNum" sz="quarter" idx="5"/>
          </p:nvPr>
        </p:nvSpPr>
        <p:spPr/>
        <p:txBody>
          <a:bodyPr/>
          <a:lstStyle/>
          <a:p>
            <a:fld id="{EE357701-528F-154E-9CFA-2BCB9707444F}" type="slidenum">
              <a:rPr lang="en-US" smtClean="0"/>
              <a:t>16</a:t>
            </a:fld>
            <a:endParaRPr lang="en-US"/>
          </a:p>
        </p:txBody>
      </p:sp>
    </p:spTree>
    <p:extLst>
      <p:ext uri="{BB962C8B-B14F-4D97-AF65-F5344CB8AC3E}">
        <p14:creationId xmlns:p14="http://schemas.microsoft.com/office/powerpoint/2010/main" val="44784271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dirty="0">
                <a:solidFill>
                  <a:srgbClr val="000000"/>
                </a:solidFill>
                <a:effectLst/>
                <a:latin typeface="Calibri" panose="020F0502020204030204" pitchFamily="34" charset="0"/>
              </a:rPr>
              <a:t>*Some accessories and software sold separately.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baseline="30000" dirty="0">
                <a:solidFill>
                  <a:srgbClr val="000000"/>
                </a:solidFill>
                <a:effectLst/>
                <a:latin typeface="Calibri" panose="020F0502020204030204" pitchFamily="34" charset="0"/>
              </a:rPr>
              <a:t>16</a:t>
            </a:r>
            <a:r>
              <a:rPr lang="en-US" sz="1800" baseline="0" dirty="0">
                <a:effectLst/>
                <a:latin typeface="Calibri" panose="020F0502020204030204" pitchFamily="34" charset="0"/>
                <a:ea typeface="Calibri" panose="020F0502020204030204" pitchFamily="34" charset="0"/>
                <a:cs typeface="Arial" panose="020B0604020202020204" pitchFamily="34" charset="0"/>
              </a:rPr>
              <a:t>Dock could support dual 4k@60Hz display If host supports DSC.</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800" b="0" i="0" baseline="30000" dirty="0">
                <a:solidFill>
                  <a:srgbClr val="000000"/>
                </a:solidFill>
                <a:effectLst/>
                <a:latin typeface="Times New Roman" panose="02020603050405020304" pitchFamily="18" charset="0"/>
              </a:rPr>
              <a:t>17</a:t>
            </a:r>
            <a:r>
              <a:rPr lang="en-US" sz="2800" b="0" i="0" dirty="0">
                <a:solidFill>
                  <a:srgbClr val="000000"/>
                </a:solidFill>
                <a:effectLst/>
                <a:latin typeface="Times New Roman" panose="02020603050405020304" pitchFamily="18" charset="0"/>
              </a:rPr>
              <a:t>Microsoft’s Limited Warranty is in addition to your consumer law rights.</a:t>
            </a:r>
            <a:r>
              <a:rPr lang="en-US" sz="1800" b="0" i="0" dirty="0">
                <a:solidFill>
                  <a:srgbClr val="000000"/>
                </a:solidFill>
                <a:effectLst/>
                <a:latin typeface="Calibri" panose="020F0502020204030204" pitchFamily="34" charset="0"/>
              </a:rPr>
              <a:t> </a:t>
            </a:r>
            <a:endParaRPr lang="en-US" sz="140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DFBD7B-614F-4693-BA7A-B198A89D0732}" type="slidenum">
              <a:rPr kumimoji="0" lang="en-US"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u="none" strike="noStrike" kern="1200" cap="none" spc="0" normalizeH="0" baseline="0" noProof="0">
              <a:ln>
                <a:noFill/>
              </a:ln>
              <a:solidFill>
                <a:prstClr val="black"/>
              </a:solidFill>
              <a:effectLst/>
              <a:uLnTx/>
              <a:uFillTx/>
              <a:ea typeface="+mn-ea"/>
              <a:cs typeface="+mn-cs"/>
            </a:endParaRPr>
          </a:p>
        </p:txBody>
      </p:sp>
    </p:spTree>
    <p:extLst>
      <p:ext uri="{BB962C8B-B14F-4D97-AF65-F5344CB8AC3E}">
        <p14:creationId xmlns:p14="http://schemas.microsoft.com/office/powerpoint/2010/main" val="389089897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dirty="0">
                <a:solidFill>
                  <a:srgbClr val="000000"/>
                </a:solidFill>
                <a:effectLst/>
                <a:latin typeface="Calibri" panose="020F0502020204030204" pitchFamily="34" charset="0"/>
              </a:rPr>
              <a:t>*Some accessories and software sold separately. </a:t>
            </a:r>
          </a:p>
          <a:p>
            <a:r>
              <a:rPr lang="en-US" sz="1800" b="0" i="0" dirty="0">
                <a:solidFill>
                  <a:srgbClr val="000000"/>
                </a:solidFill>
                <a:effectLst/>
                <a:latin typeface="Calibri" panose="020F0502020204030204" pitchFamily="34" charset="0"/>
              </a:rPr>
              <a:t>**</a:t>
            </a:r>
            <a:r>
              <a:rPr lang="en-US" sz="1800" dirty="0">
                <a:effectLst/>
                <a:latin typeface="-apple-system"/>
                <a:ea typeface="Calibri" panose="020F0502020204030204" pitchFamily="34" charset="0"/>
                <a:cs typeface="Calibri" panose="020F0502020204030204" pitchFamily="34" charset="0"/>
              </a:rPr>
              <a:t>Available exclusively on Windows 10 and 11 devices. </a:t>
            </a:r>
            <a:r>
              <a:rPr lang="en-US" sz="1800">
                <a:effectLst/>
                <a:latin typeface="-apple-system"/>
                <a:ea typeface="Calibri" panose="020F0502020204030204" pitchFamily="34" charset="0"/>
                <a:cs typeface="Calibri" panose="020F0502020204030204" pitchFamily="34" charset="0"/>
              </a:rPr>
              <a:t>Use the Microsoft Accessory Center to customize Akron and set preferences for haptic feedback</a:t>
            </a:r>
            <a:r>
              <a:rPr lang="en-US" sz="1800" b="0" i="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endParaRPr lang="en-US" sz="1800" b="0" i="0" dirty="0">
              <a:solidFill>
                <a:srgbClr val="000000"/>
              </a:solidFill>
              <a:effectLst/>
              <a:latin typeface="Calibri" panose="020F0502020204030204" pitchFamily="34" charset="0"/>
            </a:endParaRPr>
          </a:p>
          <a:p>
            <a:pPr algn="l"/>
            <a:r>
              <a:rPr lang="en-US" sz="2000" b="0" i="0" baseline="30000" dirty="0">
                <a:solidFill>
                  <a:srgbClr val="000000"/>
                </a:solidFill>
                <a:effectLst/>
                <a:latin typeface="Times New Roman" panose="02020603050405020304" pitchFamily="18" charset="0"/>
              </a:rPr>
              <a:t>17</a:t>
            </a:r>
            <a:r>
              <a:rPr lang="en-US" sz="2000" b="0" i="0" dirty="0">
                <a:solidFill>
                  <a:srgbClr val="000000"/>
                </a:solidFill>
                <a:effectLst/>
                <a:latin typeface="Times New Roman" panose="02020603050405020304" pitchFamily="18" charset="0"/>
              </a:rPr>
              <a:t>Microsoft’s Limited Warranty is in addition to your consumer law rights.</a:t>
            </a:r>
          </a:p>
          <a:p>
            <a:pPr marL="0" marR="0">
              <a:spcBef>
                <a:spcPts val="0"/>
              </a:spcBef>
              <a:spcAft>
                <a:spcPts val="0"/>
              </a:spcAft>
            </a:pPr>
            <a:r>
              <a:rPr lang="en-US" sz="2000" b="0" i="0" baseline="30000" dirty="0">
                <a:solidFill>
                  <a:srgbClr val="000000"/>
                </a:solidFill>
                <a:effectLst/>
                <a:latin typeface="Times New Roman" panose="02020603050405020304" pitchFamily="18" charset="0"/>
              </a:rPr>
              <a:t>18</a:t>
            </a:r>
            <a:r>
              <a:rPr lang="en-US" sz="1800" dirty="0">
                <a:effectLst/>
                <a:latin typeface="Calibri" panose="020F0502020204030204" pitchFamily="34" charset="0"/>
                <a:ea typeface="Calibri" panose="020F0502020204030204" pitchFamily="34" charset="0"/>
              </a:rPr>
              <a:t>Battery life varies significantly based on usage, settings and other factors. Testing conducted by Microsoft in September 2022 using preproduction devices. Testing consisted of connecting each device to a host via Bluetooth and measuring battery discharge associated with a mixture of active use and standby scenarios. All settings were default settings.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DFBD7B-614F-4693-BA7A-B198A89D0732}" type="slidenum">
              <a:rPr kumimoji="0" lang="en-US"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u="none" strike="noStrike" kern="1200" cap="none" spc="0" normalizeH="0" baseline="0" noProof="0">
              <a:ln>
                <a:noFill/>
              </a:ln>
              <a:solidFill>
                <a:prstClr val="black"/>
              </a:solidFill>
              <a:effectLst/>
              <a:uLnTx/>
              <a:uFillTx/>
              <a:ea typeface="+mn-ea"/>
              <a:cs typeface="+mn-cs"/>
            </a:endParaRPr>
          </a:p>
        </p:txBody>
      </p:sp>
    </p:spTree>
    <p:extLst>
      <p:ext uri="{BB962C8B-B14F-4D97-AF65-F5344CB8AC3E}">
        <p14:creationId xmlns:p14="http://schemas.microsoft.com/office/powerpoint/2010/main" val="233902397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aseline="30000" dirty="0"/>
              <a:t>9</a:t>
            </a:r>
            <a:r>
              <a:rPr lang="en-US" sz="1400" dirty="0"/>
              <a:t>Voice calling testing conducted by Microsoft in February 2021 using prerelease Surface Headphones + Dongle package with prerelease software. The dongle was plugged into Surface Laptop 3 and/or Surface Pro 7. Volume was set to 52% with maximum noise cancellation. Bluetooth® Hands-Free profile was used. Testing consisted of full Surface Headphones battery discharge with a Microsoft Teams call until the Surface Headphones disconnected from the host device. Battery life depends on device settings, environment, usage, and many other factors.</a:t>
            </a:r>
            <a:br>
              <a:rPr lang="en-US" sz="1400" dirty="0"/>
            </a:br>
            <a:r>
              <a:rPr lang="en-US" sz="1400" baseline="30000" dirty="0"/>
              <a:t>19</a:t>
            </a:r>
            <a:r>
              <a:rPr lang="en-US" sz="1400" dirty="0"/>
              <a:t>Voice: Testing conducted by Microsoft on March 2021 using Microsoft Modern Wireless Headset at peak power consumption (mA) conditions on a Microsoft Teams call. These conditions for Microsoft Moderns Wireless Headset are when 100% of usage is muted, and both the red and white LEDs are lit at the same time.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dirty="0"/>
          </a:p>
          <a:p>
            <a:pPr marL="0" indent="0">
              <a:buNone/>
            </a:pPr>
            <a:endParaRPr lang="en-US" sz="140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62E555-2CF1-4985-B3E7-C2C4F57BE64E}" type="slidenum">
              <a:rPr kumimoji="0" lang="en-US"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u="none" strike="noStrike" kern="1200" cap="none" spc="0" normalizeH="0" baseline="0" noProof="0">
              <a:ln>
                <a:noFill/>
              </a:ln>
              <a:solidFill>
                <a:prstClr val="black"/>
              </a:solidFill>
              <a:effectLst/>
              <a:uLnTx/>
              <a:uFillTx/>
              <a:ea typeface="+mn-ea"/>
              <a:cs typeface="+mn-cs"/>
            </a:endParaRPr>
          </a:p>
        </p:txBody>
      </p:sp>
    </p:spTree>
    <p:extLst>
      <p:ext uri="{BB962C8B-B14F-4D97-AF65-F5344CB8AC3E}">
        <p14:creationId xmlns:p14="http://schemas.microsoft.com/office/powerpoint/2010/main" val="12396644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1400" baseline="30000" dirty="0"/>
              <a:t>8</a:t>
            </a:r>
            <a:r>
              <a:rPr lang="en-US" sz="1400" kern="1200" dirty="0">
                <a:solidFill>
                  <a:schemeClr val="tx1"/>
                </a:solidFill>
                <a:effectLst/>
                <a:ea typeface="+mn-ea"/>
                <a:cs typeface="+mn-cs"/>
              </a:rPr>
              <a:t>Microsoft Surface Headphones 2+ require use of the included Microsoft Surface USB Link to achieve Microsoft Teams certification, only available on Windows and macOS.</a:t>
            </a:r>
          </a:p>
          <a:p>
            <a:pPr marL="0" indent="0">
              <a:buFont typeface="Arial" panose="020B0604020202020204" pitchFamily="34" charset="0"/>
              <a:buNone/>
            </a:pPr>
            <a:r>
              <a:rPr lang="en-US" sz="1400" baseline="30000" dirty="0"/>
              <a:t>20</a:t>
            </a:r>
            <a:r>
              <a:rPr lang="en-US" sz="1400" dirty="0"/>
              <a:t>PC and mobile devices sold separately.</a:t>
            </a:r>
            <a:endParaRPr lang="en-US" sz="1400" kern="1200" dirty="0">
              <a:solidFill>
                <a:schemeClr val="tx1"/>
              </a:solidFill>
              <a:effectLst/>
              <a:ea typeface="+mn-ea"/>
              <a:cs typeface="+mn-cs"/>
            </a:endParaRPr>
          </a:p>
          <a:p>
            <a:pPr marL="0" indent="0">
              <a:buFont typeface="Arial" panose="020B0604020202020204" pitchFamily="34" charset="0"/>
              <a:buNone/>
            </a:pPr>
            <a:endParaRPr lang="en-US" sz="140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75B61B-E6C7-4B3D-8093-336C977D0C83}" type="slidenum">
              <a:rPr kumimoji="0" lang="en-US"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u="none" strike="noStrike" kern="1200" cap="none" spc="0" normalizeH="0" baseline="0" noProof="0">
              <a:ln>
                <a:noFill/>
              </a:ln>
              <a:solidFill>
                <a:prstClr val="black"/>
              </a:solidFill>
              <a:effectLst/>
              <a:uLnTx/>
              <a:uFillTx/>
              <a:ea typeface="+mn-ea"/>
              <a:cs typeface="+mn-cs"/>
            </a:endParaRPr>
          </a:p>
        </p:txBody>
      </p:sp>
    </p:spTree>
    <p:extLst>
      <p:ext uri="{BB962C8B-B14F-4D97-AF65-F5344CB8AC3E}">
        <p14:creationId xmlns:p14="http://schemas.microsoft.com/office/powerpoint/2010/main" val="33377055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sz="1400" kern="1200" dirty="0">
                <a:solidFill>
                  <a:schemeClr val="tx1"/>
                </a:solidFill>
                <a:effectLst/>
                <a:ea typeface="+mn-ea"/>
                <a:cs typeface="+mn-cs"/>
              </a:rPr>
              <a:t>Digital transformation is fast becoming the lifeblood of every business, every industry.</a:t>
            </a:r>
          </a:p>
          <a:p>
            <a:pPr>
              <a:defRPr/>
            </a:pPr>
            <a:endParaRPr lang="en-US" sz="1400" kern="1200" dirty="0">
              <a:solidFill>
                <a:schemeClr val="tx1"/>
              </a:solidFill>
              <a:effectLs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kern="1200" dirty="0">
                <a:solidFill>
                  <a:schemeClr val="tx1"/>
                </a:solidFill>
                <a:effectLst/>
                <a:ea typeface="+mn-ea"/>
                <a:cs typeface="+mn-cs"/>
              </a:rPr>
              <a:t>Businesses today must innovate around how work gets done, where it gets done, and the software and solutions needed to enable it all. Simply put, the way we work has changed—remote and hybrid work are the new norm, and they can bring many benefits, but not without challenges:</a:t>
            </a:r>
            <a:endParaRPr lang="en-US" sz="1400" kern="1200" dirty="0">
              <a:solidFill>
                <a:schemeClr val="tx1"/>
              </a:solidFill>
              <a:effectLst/>
              <a:cs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kern="1200" dirty="0">
              <a:solidFill>
                <a:schemeClr val="tx1"/>
              </a:solidFill>
              <a:effectLs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dirty="0">
                <a:solidFill>
                  <a:srgbClr val="505050"/>
                </a:solidFill>
                <a:latin typeface="Segoe UI"/>
                <a:ea typeface="Segoe UI Historic"/>
                <a:cs typeface="Segoe UI"/>
              </a:rPr>
              <a:t>Teams need flexible, productive, and secure work from home options</a:t>
            </a:r>
            <a:r>
              <a:rPr lang="en-US" sz="1400" kern="1200" dirty="0">
                <a:solidFill>
                  <a:schemeClr val="tx1"/>
                </a:solidFill>
                <a:effectLst/>
                <a:ea typeface="+mn-ea"/>
                <a:cs typeface="+mn-cs"/>
              </a:rPr>
              <a:t>—</a:t>
            </a:r>
            <a:r>
              <a:rPr lang="en-US" sz="1400" u="none" strike="noStrike" kern="1200" dirty="0">
                <a:solidFill>
                  <a:schemeClr val="tx1"/>
                </a:solidFill>
                <a:effectLst/>
                <a:ea typeface="+mn-ea"/>
                <a:cs typeface="+mn-cs"/>
              </a:rPr>
              <a:t>30% of workers have an increased sense of burnout.</a:t>
            </a:r>
            <a:r>
              <a:rPr lang="en-US" sz="1400" kern="1200" dirty="0">
                <a:solidFill>
                  <a:schemeClr val="tx1"/>
                </a:solidFill>
                <a:effectLst/>
                <a:ea typeface="+mn-ea"/>
                <a:cs typeface="+mn-cs"/>
              </a:rPr>
              <a:t>​</a:t>
            </a:r>
            <a:r>
              <a:rPr lang="en-US" sz="1400" baseline="30000" dirty="0"/>
              <a:t>1</a:t>
            </a:r>
            <a:endParaRPr lang="en-US" sz="1400" baseline="30000" dirty="0">
              <a:solidFill>
                <a:srgbClr val="505050"/>
              </a:solidFill>
              <a:latin typeface="Segoe UI" panose="020B0502040204020203" pitchFamily="34" charset="0"/>
              <a:ea typeface="Segoe UI Historic" panose="020B0502040204020203" pitchFamily="34" charset="0"/>
              <a:cs typeface="Segoe UI" panose="020B0502040204020203" pitchFamily="34" charset="0"/>
            </a:endParaRPr>
          </a:p>
          <a:p>
            <a:pPr marL="171450" indent="-171450">
              <a:buFont typeface="Arial" panose="020B0604020202020204" pitchFamily="34" charset="0"/>
              <a:buChar char="•"/>
              <a:defRPr/>
            </a:pPr>
            <a:r>
              <a:rPr lang="en-US" sz="1400" dirty="0">
                <a:solidFill>
                  <a:srgbClr val="505050"/>
                </a:solidFill>
                <a:latin typeface="Segoe UI"/>
                <a:ea typeface="Segoe UI Historic"/>
                <a:cs typeface="Segoe UI"/>
              </a:rPr>
              <a:t>Businesses need to adapt to new calling scenarios but also maintain traditional communications like phone calls. </a:t>
            </a:r>
            <a:endParaRPr lang="en-US" sz="1400" dirty="0">
              <a:solidFill>
                <a:srgbClr val="505050"/>
              </a:solidFill>
              <a:latin typeface="Segoe UI" panose="020B0502040204020203" pitchFamily="34" charset="0"/>
              <a:ea typeface="Segoe UI Historic" panose="020B0502040204020203" pitchFamily="34" charset="0"/>
              <a:cs typeface="Segoe UI" panose="020B0502040204020203" pitchFamily="34" charset="0"/>
            </a:endParaRPr>
          </a:p>
          <a:p>
            <a:pPr marL="171450" indent="-171450">
              <a:buFont typeface="Arial" panose="020B0604020202020204" pitchFamily="34" charset="0"/>
              <a:buChar char="•"/>
              <a:defRPr/>
            </a:pPr>
            <a:r>
              <a:rPr lang="en-US" sz="1400" dirty="0">
                <a:solidFill>
                  <a:srgbClr val="505050"/>
                </a:solidFill>
                <a:latin typeface="Segoe UI"/>
                <a:ea typeface="Segoe UI Historic"/>
                <a:cs typeface="Segoe UI"/>
              </a:rPr>
              <a:t>People are struggling to meet productively due to increased digital and real-life distractions like the always-open browser or when the dog or kids run in. </a:t>
            </a:r>
            <a:endParaRPr lang="en-US" sz="1400" dirty="0">
              <a:solidFill>
                <a:srgbClr val="505050"/>
              </a:solidFill>
              <a:latin typeface="Segoe UI" panose="020B0502040204020203" pitchFamily="34" charset="0"/>
              <a:ea typeface="Segoe UI Historic" panose="020B0502040204020203" pitchFamily="34" charset="0"/>
              <a:cs typeface="Segoe UI" panose="020B0502040204020203" pitchFamily="34" charset="0"/>
            </a:endParaRPr>
          </a:p>
          <a:p>
            <a:pPr marL="171450" indent="-171450">
              <a:buFont typeface="Arial" panose="020B0604020202020204" pitchFamily="34" charset="0"/>
              <a:buChar char="•"/>
            </a:pPr>
            <a:r>
              <a:rPr lang="en-US" sz="1400" u="none" strike="noStrike" kern="1200" dirty="0">
                <a:solidFill>
                  <a:schemeClr val="tx1"/>
                </a:solidFill>
                <a:effectLst/>
                <a:ea typeface="+mn-ea"/>
                <a:cs typeface="+mn-cs"/>
              </a:rPr>
              <a:t>Despite having more empathy for coworkers, 60% of people we surveyed said they feel less connected to their colleagues since moving to remote work.</a:t>
            </a:r>
            <a:r>
              <a:rPr lang="en-US" sz="1400" baseline="30000" dirty="0"/>
              <a:t>2 </a:t>
            </a:r>
            <a:r>
              <a:rPr lang="en-US" sz="1400" kern="1200" dirty="0">
                <a:solidFill>
                  <a:schemeClr val="tx1"/>
                </a:solidFill>
                <a:effectLst/>
                <a:ea typeface="+mn-ea"/>
                <a:cs typeface="+mn-cs"/>
              </a:rPr>
              <a:t>​</a:t>
            </a:r>
          </a:p>
          <a:p>
            <a:pPr marL="171450" indent="-171450">
              <a:buFont typeface="Arial" panose="020B0604020202020204" pitchFamily="34" charset="0"/>
              <a:buChar char="•"/>
            </a:pPr>
            <a:endParaRPr lang="en-US" sz="1400" baseline="0" dirty="0">
              <a:cs typeface="Segoe UI" panose="020B0502040204020203" pitchFamily="34" charset="0"/>
            </a:endParaRPr>
          </a:p>
          <a:p>
            <a:pPr>
              <a:lnSpc>
                <a:spcPct val="107000"/>
              </a:lnSpc>
              <a:spcAft>
                <a:spcPts val="800"/>
              </a:spcAft>
            </a:pPr>
            <a:r>
              <a:rPr lang="en-US" sz="1400" baseline="0" dirty="0">
                <a:cs typeface="Segoe UI" panose="020B0502040204020203" pitchFamily="34" charset="0"/>
              </a:rPr>
              <a:t>--</a:t>
            </a:r>
          </a:p>
          <a:p>
            <a:pPr>
              <a:lnSpc>
                <a:spcPct val="107000"/>
              </a:lnSpc>
              <a:spcAft>
                <a:spcPts val="800"/>
              </a:spcAft>
            </a:pPr>
            <a:r>
              <a:rPr lang="en-CA" sz="1800" baseline="30000" dirty="0">
                <a:effectLst/>
                <a:latin typeface="Calibri" panose="020F0502020204030204" pitchFamily="34" charset="0"/>
                <a:ea typeface="Calibri" panose="020F0502020204030204" pitchFamily="34" charset="0"/>
                <a:cs typeface="Times New Roman" panose="02020603050405020304" pitchFamily="18" charset="0"/>
              </a:rPr>
              <a:t>1</a:t>
            </a:r>
            <a:r>
              <a:rPr lang="en-CA" sz="1800" dirty="0">
                <a:effectLst/>
                <a:latin typeface="Calibri" panose="020F0502020204030204" pitchFamily="34" charset="0"/>
                <a:ea typeface="Calibri" panose="020F0502020204030204" pitchFamily="34" charset="0"/>
                <a:cs typeface="Times New Roman" panose="02020603050405020304" pitchFamily="18" charset="0"/>
              </a:rPr>
              <a:t>Microsoft, </a:t>
            </a:r>
            <a:r>
              <a:rPr lang="en-CA"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“A pulse on employees’ wellbeing, six months into the pandemic”</a:t>
            </a:r>
            <a:r>
              <a:rPr lang="en-CA" sz="1800" dirty="0">
                <a:effectLst/>
                <a:latin typeface="Calibri" panose="020F0502020204030204" pitchFamily="34" charset="0"/>
                <a:ea typeface="Calibri" panose="020F0502020204030204" pitchFamily="34" charset="0"/>
                <a:cs typeface="Times New Roman" panose="02020603050405020304" pitchFamily="18" charset="0"/>
              </a:rPr>
              <a:t>, 2020. </a:t>
            </a:r>
          </a:p>
          <a:p>
            <a:pPr>
              <a:lnSpc>
                <a:spcPct val="107000"/>
              </a:lnSpc>
              <a:spcAft>
                <a:spcPts val="800"/>
              </a:spcAft>
            </a:pPr>
            <a:r>
              <a:rPr lang="en-CA" sz="1800" baseline="30000" dirty="0">
                <a:effectLst/>
                <a:latin typeface="Calibri" panose="020F0502020204030204" pitchFamily="34" charset="0"/>
                <a:ea typeface="Calibri" panose="020F0502020204030204" pitchFamily="34" charset="0"/>
                <a:cs typeface="Times New Roman" panose="02020603050405020304" pitchFamily="18" charset="0"/>
              </a:rPr>
              <a:t>2</a:t>
            </a:r>
            <a:r>
              <a:rPr lang="en-CA" sz="1800" dirty="0">
                <a:effectLst/>
                <a:latin typeface="Calibri" panose="020F0502020204030204" pitchFamily="34" charset="0"/>
                <a:ea typeface="Calibri" panose="020F0502020204030204" pitchFamily="34" charset="0"/>
                <a:cs typeface="Times New Roman" panose="02020603050405020304" pitchFamily="18" charset="0"/>
              </a:rPr>
              <a:t>Microsoft, </a:t>
            </a:r>
            <a:r>
              <a:rPr lang="en-CA"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4"/>
              </a:rPr>
              <a:t>“The future of work – the good, the challenging &amp; the unknown”</a:t>
            </a:r>
            <a:r>
              <a:rPr lang="en-CA" sz="1800" dirty="0">
                <a:effectLst/>
                <a:latin typeface="Calibri" panose="020F0502020204030204" pitchFamily="34" charset="0"/>
                <a:ea typeface="Calibri" panose="020F0502020204030204" pitchFamily="34" charset="0"/>
                <a:cs typeface="Times New Roman" panose="02020603050405020304" pitchFamily="18" charset="0"/>
              </a:rPr>
              <a:t>, 2020.</a:t>
            </a:r>
          </a:p>
          <a:p>
            <a:pPr>
              <a:lnSpc>
                <a:spcPct val="107000"/>
              </a:lnSpc>
              <a:spcAft>
                <a:spcPts val="800"/>
              </a:spcAft>
            </a:pPr>
            <a:endParaRPr lang="en-US" sz="1400" dirty="0">
              <a:cs typeface="Segoe UI" panose="020B0502040204020203"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357701-528F-154E-9CFA-2BCB9707444F}" type="slidenum">
              <a:rPr kumimoji="0" lang="en-US"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u="none" strike="noStrike" kern="1200" cap="none" spc="0" normalizeH="0" baseline="0" noProof="0">
              <a:ln>
                <a:noFill/>
              </a:ln>
              <a:solidFill>
                <a:prstClr val="black"/>
              </a:solidFill>
              <a:effectLst/>
              <a:uLnTx/>
              <a:uFillTx/>
              <a:ea typeface="+mn-ea"/>
              <a:cs typeface="+mn-cs"/>
            </a:endParaRPr>
          </a:p>
        </p:txBody>
      </p:sp>
    </p:spTree>
    <p:extLst>
      <p:ext uri="{BB962C8B-B14F-4D97-AF65-F5344CB8AC3E}">
        <p14:creationId xmlns:p14="http://schemas.microsoft.com/office/powerpoint/2010/main" val="85410841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75B61B-E6C7-4B3D-8093-336C977D0C83}" type="slidenum">
              <a:rPr kumimoji="0" lang="en-US"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u="none" strike="noStrike" kern="1200" cap="none" spc="0" normalizeH="0" baseline="0" noProof="0">
              <a:ln>
                <a:noFill/>
              </a:ln>
              <a:solidFill>
                <a:prstClr val="black"/>
              </a:solidFill>
              <a:effectLst/>
              <a:uLnTx/>
              <a:uFillTx/>
              <a:ea typeface="+mn-ea"/>
              <a:cs typeface="+mn-cs"/>
            </a:endParaRPr>
          </a:p>
        </p:txBody>
      </p:sp>
    </p:spTree>
    <p:extLst>
      <p:ext uri="{BB962C8B-B14F-4D97-AF65-F5344CB8AC3E}">
        <p14:creationId xmlns:p14="http://schemas.microsoft.com/office/powerpoint/2010/main" val="33377055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baseline="30000" dirty="0"/>
              <a:t>9</a:t>
            </a:r>
            <a:r>
              <a:rPr lang="en-US" sz="1400" dirty="0"/>
              <a:t>Voice calling testing conducted by Microsoft in February 2021 using prerelease Surface Headphones + Dongle package with prerelease software. The dongle was plugged into Surface Laptop 3 and/or Surface Pro 7. Volume was set to 52% with maximum noise cancellation. Bluetooth® Hands-Free profile was used. Testing consisted of full Surface Headphones battery discharge with a Microsoft Teams call until the Surface Headphones disconnected from the host device. Battery life depends on device settings, environment, usage, and many other factors.</a:t>
            </a:r>
            <a:endParaRPr lang="en-US" sz="1400" baseline="300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baseline="30000" dirty="0">
                <a:solidFill>
                  <a:srgbClr val="505050"/>
                </a:solidFill>
                <a:latin typeface="Segoe UI" panose="020B0502040204020203" pitchFamily="34" charset="0"/>
                <a:cs typeface="Segoe UI" panose="020B0502040204020203" pitchFamily="34" charset="0"/>
              </a:rPr>
              <a:t>17</a:t>
            </a:r>
            <a:r>
              <a:rPr lang="en-US" sz="1400" dirty="0">
                <a:solidFill>
                  <a:srgbClr val="505050"/>
                </a:solidFill>
                <a:latin typeface="Segoe UI" panose="020B0502040204020203" pitchFamily="34" charset="0"/>
                <a:cs typeface="Segoe UI" panose="020B0502040204020203" pitchFamily="34" charset="0"/>
              </a:rPr>
              <a:t>Microsoft’s Limited Warranty is in addition to your consumer law rights.</a:t>
            </a:r>
          </a:p>
          <a:p>
            <a:r>
              <a:rPr lang="en-US" sz="1400" baseline="30000" dirty="0"/>
              <a:t>21</a:t>
            </a:r>
            <a:r>
              <a:rPr lang="en-US" sz="1400" dirty="0"/>
              <a:t>Music listening testing conducted by Microsoft in February 2021 using prerelease Surface Headphones + Dongle package with prerelease software. The dongle was plugged into Surface Laptop 3 and/or Surface Pro 7. Playlist consisted of 44 songs transmitted using SBC encoding. Volume was set to 46% with maximum noise cancellation. Bluetooth</a:t>
            </a:r>
            <a:r>
              <a:rPr lang="en-US" sz="1400" baseline="30000" dirty="0"/>
              <a:t>®</a:t>
            </a:r>
            <a:r>
              <a:rPr lang="en-US" sz="1400" dirty="0"/>
              <a:t> A2DP profile was used. Testing consisted of full Surface Headphones battery discharge while playing audio until the Surface Headphones disconnected from the host device. Battery life depends on device settings, environment, usage, and many other factors.</a:t>
            </a:r>
            <a:br>
              <a:rPr lang="en-US" sz="1400" dirty="0"/>
            </a:br>
            <a:r>
              <a:rPr lang="en-US" sz="1400" baseline="30000" dirty="0"/>
              <a:t>22</a:t>
            </a:r>
            <a:r>
              <a:rPr lang="en-US" sz="1400" dirty="0"/>
              <a:t>USB-A to USB-C® adapter should work for a C-capable source. Performance varies based on the quality of the adapter and the cable length.</a:t>
            </a:r>
            <a:br>
              <a:rPr lang="en-US" sz="1400" dirty="0"/>
            </a:br>
            <a:r>
              <a:rPr lang="en-US" sz="1400" baseline="30000" dirty="0"/>
              <a:t>23</a:t>
            </a:r>
            <a:r>
              <a:rPr lang="en-US" sz="1400" dirty="0"/>
              <a:t>AptX™ only works with Microsoft Surface Headphones 2+ when not using Microsoft USB Link.</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DFBD7B-614F-4693-BA7A-B198A89D0732}" type="slidenum">
              <a:rPr kumimoji="0" lang="en-US"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u="none" strike="noStrike" kern="1200" cap="none" spc="0" normalizeH="0" baseline="0" noProof="0">
              <a:ln>
                <a:noFill/>
              </a:ln>
              <a:solidFill>
                <a:prstClr val="black"/>
              </a:solidFill>
              <a:effectLst/>
              <a:uLnTx/>
              <a:uFillTx/>
              <a:ea typeface="+mn-ea"/>
              <a:cs typeface="+mn-cs"/>
            </a:endParaRPr>
          </a:p>
        </p:txBody>
      </p:sp>
    </p:spTree>
    <p:extLst>
      <p:ext uri="{BB962C8B-B14F-4D97-AF65-F5344CB8AC3E}">
        <p14:creationId xmlns:p14="http://schemas.microsoft.com/office/powerpoint/2010/main" val="389089897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aseline="30000" dirty="0"/>
              <a:t>17</a:t>
            </a:r>
            <a:r>
              <a:rPr lang="en-US" sz="1400" dirty="0"/>
              <a:t>Microsoft’s Limited Warranty is in addition to your consumer law rights. </a:t>
            </a:r>
            <a:endParaRPr lang="en-US" sz="1400" baseline="30000" dirty="0"/>
          </a:p>
          <a:p>
            <a:r>
              <a:rPr lang="en-US" sz="1400" baseline="30000" dirty="0"/>
              <a:t>19</a:t>
            </a:r>
            <a:r>
              <a:rPr lang="en-US" sz="1400" dirty="0"/>
              <a:t>Voice: Testing conducted by Microsoft on March 2021 using Microsoft Modern Wireless Headset at peak power consumption (mA) conditions on a Microsoft Teams call. These conditions for Microsoft Modern Wireless Headset are when 100% of usage is muted, and both the red and white LEDs are lit at the same time.</a:t>
            </a:r>
          </a:p>
          <a:p>
            <a:r>
              <a:rPr lang="en-US" sz="1400" baseline="30000" dirty="0"/>
              <a:t>24</a:t>
            </a:r>
            <a:r>
              <a:rPr lang="en-US" sz="1400" dirty="0"/>
              <a:t>Music: Testing conducted by Microsoft on March 2021 using Microsoft Modern Wireless Headset with firmware update 1.37.129 paired with Surface Pro 3. Playlist consisted of 44 songs transmitted using SBC encoding. Volume was set to 50%. Bluetooth® A2DP profile was used. Testing consisted of full Microsoft Modern Wireless Headset battery discharge while playing audio until the Microsoft Modern Wireless Headset disconnected from the host device. Battery life depends on device settings, environment, usage, and many other factors.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DFBD7B-614F-4693-BA7A-B198A89D0732}" type="slidenum">
              <a:rPr kumimoji="0" lang="en-US"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u="none" strike="noStrike" kern="1200" cap="none" spc="0" normalizeH="0" baseline="0" noProof="0">
              <a:ln>
                <a:noFill/>
              </a:ln>
              <a:solidFill>
                <a:prstClr val="black"/>
              </a:solidFill>
              <a:effectLst/>
              <a:uLnTx/>
              <a:uFillTx/>
              <a:ea typeface="+mn-ea"/>
              <a:cs typeface="+mn-cs"/>
            </a:endParaRPr>
          </a:p>
        </p:txBody>
      </p:sp>
    </p:spTree>
    <p:extLst>
      <p:ext uri="{BB962C8B-B14F-4D97-AF65-F5344CB8AC3E}">
        <p14:creationId xmlns:p14="http://schemas.microsoft.com/office/powerpoint/2010/main" val="233902397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aseline="30000" dirty="0"/>
              <a:t>17</a:t>
            </a:r>
            <a:r>
              <a:rPr lang="en-US" sz="1400" dirty="0">
                <a:solidFill>
                  <a:srgbClr val="505050"/>
                </a:solidFill>
                <a:latin typeface="Segoe UI" panose="020B0502040204020203" pitchFamily="34" charset="0"/>
                <a:cs typeface="Segoe UI" panose="020B0502040204020203" pitchFamily="34" charset="0"/>
              </a:rPr>
              <a:t>Microsoft’s Limited Warranty is in addition to your consumer law rights.</a:t>
            </a:r>
          </a:p>
          <a:p>
            <a:endParaRPr lang="en-US" sz="140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DFBD7B-614F-4693-BA7A-B198A89D0732}" type="slidenum">
              <a:rPr kumimoji="0" lang="en-US"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u="none" strike="noStrike" kern="1200" cap="none" spc="0" normalizeH="0" baseline="0" noProof="0">
              <a:ln>
                <a:noFill/>
              </a:ln>
              <a:solidFill>
                <a:prstClr val="black"/>
              </a:solidFill>
              <a:effectLst/>
              <a:uLnTx/>
              <a:uFillTx/>
              <a:ea typeface="+mn-ea"/>
              <a:cs typeface="+mn-cs"/>
            </a:endParaRPr>
          </a:p>
        </p:txBody>
      </p:sp>
    </p:spTree>
    <p:extLst>
      <p:ext uri="{BB962C8B-B14F-4D97-AF65-F5344CB8AC3E}">
        <p14:creationId xmlns:p14="http://schemas.microsoft.com/office/powerpoint/2010/main" val="80005419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baseline="30000" dirty="0"/>
              <a:t>17</a:t>
            </a:r>
            <a:r>
              <a:rPr lang="en-US" sz="1400" dirty="0"/>
              <a:t>Microsoft’s Limited Warranty is in addition to your consumer law rights.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DFBD7B-614F-4693-BA7A-B198A89D0732}" type="slidenum">
              <a:rPr kumimoji="0" lang="en-US"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u="none" strike="noStrike" kern="1200" cap="none" spc="0" normalizeH="0" baseline="0" noProof="0">
              <a:ln>
                <a:noFill/>
              </a:ln>
              <a:solidFill>
                <a:prstClr val="black"/>
              </a:solidFill>
              <a:effectLst/>
              <a:uLnTx/>
              <a:uFillTx/>
              <a:ea typeface="+mn-ea"/>
              <a:cs typeface="+mn-cs"/>
            </a:endParaRPr>
          </a:p>
        </p:txBody>
      </p:sp>
    </p:spTree>
    <p:extLst>
      <p:ext uri="{BB962C8B-B14F-4D97-AF65-F5344CB8AC3E}">
        <p14:creationId xmlns:p14="http://schemas.microsoft.com/office/powerpoint/2010/main" val="98265719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b="0" i="0" baseline="30000" dirty="0">
                <a:latin typeface="Segoe UI" panose="020B0502040204020203" pitchFamily="34" charset="0"/>
                <a:cs typeface="Segoe UI" panose="020B0502040204020203" pitchFamily="34" charset="0"/>
              </a:rPr>
              <a:t>17</a:t>
            </a:r>
            <a:r>
              <a:rPr lang="en-US" sz="1400" b="0" i="0" dirty="0">
                <a:latin typeface="Segoe UI" panose="020B0502040204020203" pitchFamily="34" charset="0"/>
                <a:cs typeface="Segoe UI" panose="020B0502040204020203" pitchFamily="34" charset="0"/>
              </a:rPr>
              <a:t>Microsoft’s Limited Warranty is in addition to your consumer law rights. </a:t>
            </a:r>
          </a:p>
          <a:p>
            <a:endParaRPr lang="en-US" sz="1400" b="0" i="0" dirty="0">
              <a:latin typeface="Segoe UI" panose="020B0502040204020203" pitchFamily="34" charset="0"/>
              <a:cs typeface="Segoe UI" panose="020B0502040204020203"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DFBD7B-614F-4693-BA7A-B198A89D0732}" type="slidenum">
              <a:rPr kumimoji="0" lang="en-US"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u="none" strike="noStrike" kern="1200" cap="none" spc="0" normalizeH="0" baseline="0" noProof="0">
              <a:ln>
                <a:noFill/>
              </a:ln>
              <a:solidFill>
                <a:prstClr val="black"/>
              </a:solidFill>
              <a:effectLst/>
              <a:uLnTx/>
              <a:uFillTx/>
              <a:ea typeface="+mn-ea"/>
              <a:cs typeface="+mn-cs"/>
            </a:endParaRPr>
          </a:p>
        </p:txBody>
      </p:sp>
    </p:spTree>
    <p:extLst>
      <p:ext uri="{BB962C8B-B14F-4D97-AF65-F5344CB8AC3E}">
        <p14:creationId xmlns:p14="http://schemas.microsoft.com/office/powerpoint/2010/main" val="68128440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i="0" baseline="30000" dirty="0">
                <a:latin typeface="Segoe UI" panose="020B0502040204020203" pitchFamily="34" charset="0"/>
                <a:cs typeface="Segoe UI" panose="020B0502040204020203" pitchFamily="34" charset="0"/>
              </a:rPr>
              <a:t>17</a:t>
            </a:r>
            <a:r>
              <a:rPr lang="en-US" sz="1400" b="0" i="0" dirty="0">
                <a:latin typeface="Segoe UI" panose="020B0502040204020203" pitchFamily="34" charset="0"/>
                <a:cs typeface="Segoe UI" panose="020B0502040204020203" pitchFamily="34" charset="0"/>
              </a:rPr>
              <a:t>Microsoft’s Limited Warranty is in addition to your consumer law rights.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i="0" baseline="30000" dirty="0">
                <a:latin typeface="Segoe UI" panose="020B0502040204020203" pitchFamily="34" charset="0"/>
                <a:cs typeface="Segoe UI" panose="020B0502040204020203" pitchFamily="34" charset="0"/>
              </a:rPr>
              <a:t>25</a:t>
            </a:r>
            <a:r>
              <a:rPr lang="en-US" sz="1400" b="0" i="0" baseline="0" dirty="0">
                <a:latin typeface="Segoe UI" panose="020B0502040204020203" pitchFamily="34" charset="0"/>
                <a:cs typeface="Segoe UI" panose="020B0502040204020203" pitchFamily="34" charset="0"/>
              </a:rPr>
              <a:t>With the latest updates.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b="0" i="0" dirty="0">
              <a:latin typeface="Segoe UI" panose="020B0502040204020203" pitchFamily="34" charset="0"/>
              <a:cs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b="0" i="0" dirty="0">
              <a:latin typeface="Segoe UI" panose="020B0502040204020203" pitchFamily="34" charset="0"/>
              <a:cs typeface="Segoe UI" panose="020B0502040204020203"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DFBD7B-614F-4693-BA7A-B198A89D0732}" type="slidenum">
              <a:rPr kumimoji="0" lang="en-US"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u="none" strike="noStrike" kern="1200" cap="none" spc="0" normalizeH="0" baseline="0" noProof="0">
              <a:ln>
                <a:noFill/>
              </a:ln>
              <a:solidFill>
                <a:prstClr val="black"/>
              </a:solidFill>
              <a:effectLst/>
              <a:uLnTx/>
              <a:uFillTx/>
              <a:ea typeface="+mn-ea"/>
              <a:cs typeface="+mn-cs"/>
            </a:endParaRPr>
          </a:p>
        </p:txBody>
      </p:sp>
    </p:spTree>
    <p:extLst>
      <p:ext uri="{BB962C8B-B14F-4D97-AF65-F5344CB8AC3E}">
        <p14:creationId xmlns:p14="http://schemas.microsoft.com/office/powerpoint/2010/main" val="397828416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E357701-528F-154E-9CFA-2BCB9707444F}" type="slidenum">
              <a:rPr lang="en-US" smtClean="0"/>
              <a:pPr/>
              <a:t>28</a:t>
            </a:fld>
            <a:endParaRPr lang="en-US"/>
          </a:p>
        </p:txBody>
      </p:sp>
    </p:spTree>
    <p:extLst>
      <p:ext uri="{BB962C8B-B14F-4D97-AF65-F5344CB8AC3E}">
        <p14:creationId xmlns:p14="http://schemas.microsoft.com/office/powerpoint/2010/main" val="40383344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US" sz="1400" kern="1200" dirty="0">
                <a:solidFill>
                  <a:schemeClr val="tx1"/>
                </a:solidFill>
                <a:effectLst/>
                <a:ea typeface="+mn-ea"/>
                <a:cs typeface="+mn-cs"/>
              </a:rPr>
              <a:t>Our CEO Satya Nadella said, “The next decade of economic performance for every business will be defined by the speed of their digital transformation.”</a:t>
            </a:r>
          </a:p>
          <a:p>
            <a:pPr marL="0" marR="0" lvl="0" indent="0" algn="l" defTabSz="914400" rtl="0" eaLnBrk="1" fontAlgn="base" latinLnBrk="0" hangingPunct="1">
              <a:lnSpc>
                <a:spcPct val="100000"/>
              </a:lnSpc>
              <a:spcBef>
                <a:spcPts val="0"/>
              </a:spcBef>
              <a:spcAft>
                <a:spcPts val="0"/>
              </a:spcAft>
              <a:buClrTx/>
              <a:buSzTx/>
              <a:buFontTx/>
              <a:buNone/>
              <a:tabLst/>
              <a:defRPr/>
            </a:pPr>
            <a:endParaRPr lang="en-US" sz="1400" kern="1200" dirty="0">
              <a:solidFill>
                <a:schemeClr val="tx1"/>
              </a:solidFill>
              <a:effectLst/>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US" sz="1400" kern="1200" dirty="0">
                <a:solidFill>
                  <a:schemeClr val="tx1"/>
                </a:solidFill>
                <a:effectLst/>
                <a:ea typeface="+mn-ea"/>
                <a:cs typeface="+mn-cs"/>
              </a:rPr>
              <a:t>Part of digital transformation is finding ways to make people feel more connected wherever they are, to enable serendipitous problem-solving, and to provide solutions that allow people to stay in the flow and minimize distractions. </a:t>
            </a:r>
          </a:p>
          <a:p>
            <a:pPr marL="0" marR="0" lvl="0" indent="0" algn="l" defTabSz="914400" rtl="0" eaLnBrk="1" fontAlgn="base" latinLnBrk="0" hangingPunct="1">
              <a:lnSpc>
                <a:spcPct val="100000"/>
              </a:lnSpc>
              <a:spcBef>
                <a:spcPts val="0"/>
              </a:spcBef>
              <a:spcAft>
                <a:spcPts val="0"/>
              </a:spcAft>
              <a:buClrTx/>
              <a:buSzTx/>
              <a:buFontTx/>
              <a:buNone/>
              <a:tabLst/>
              <a:defRPr/>
            </a:pPr>
            <a:endParaRPr lang="en-US" sz="1400" kern="1200" dirty="0">
              <a:solidFill>
                <a:schemeClr val="tx1"/>
              </a:solidFill>
              <a:effectLst/>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US" sz="1400" kern="1200" dirty="0">
                <a:solidFill>
                  <a:schemeClr val="tx1"/>
                </a:solidFill>
                <a:effectLst/>
                <a:ea typeface="+mn-ea"/>
                <a:cs typeface="+mn-cs"/>
              </a:rPr>
              <a:t>In other words, creating better connection and collaboration isn’t just good for your people—it’s a business imperative. </a:t>
            </a:r>
          </a:p>
          <a:p>
            <a:pPr marL="0" marR="0" lvl="0" indent="0" algn="l" defTabSz="914400" rtl="0" eaLnBrk="1" fontAlgn="base" latinLnBrk="0" hangingPunct="1">
              <a:lnSpc>
                <a:spcPct val="100000"/>
              </a:lnSpc>
              <a:spcBef>
                <a:spcPts val="0"/>
              </a:spcBef>
              <a:spcAft>
                <a:spcPts val="0"/>
              </a:spcAft>
              <a:buClrTx/>
              <a:buSzTx/>
              <a:buFontTx/>
              <a:buNone/>
              <a:tabLst/>
              <a:defRPr/>
            </a:pPr>
            <a:endParaRPr lang="en-US" sz="1400" kern="1200" dirty="0">
              <a:solidFill>
                <a:schemeClr val="tx1"/>
              </a:solidFill>
              <a:effectLst/>
              <a:ea typeface="+mn-ea"/>
              <a:cs typeface="+mn-cs"/>
            </a:endParaRPr>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8/24/2023 11:00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4028283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a:t>Accomplishing more together—now and beyond the pandemic—requires software and solutions. </a:t>
            </a:r>
            <a:r>
              <a:rPr lang="en-US" sz="1400" u="none" strike="noStrike" kern="1200">
                <a:solidFill>
                  <a:schemeClr val="tx1"/>
                </a:solidFill>
                <a:effectLst/>
                <a:ea typeface="+mn-ea"/>
                <a:cs typeface="+mn-cs"/>
              </a:rPr>
              <a:t>Unlike point solutions for communications or collaboration, we believe our approach to teamwork provides a more holistic solution for our customers.</a:t>
            </a:r>
            <a:endParaRPr lang="en-US" sz="140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a:p>
          <a:p>
            <a:endParaRPr lang="en-US" sz="140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F4B764-D4B1-7843-8A38-179FEDF7A805}" type="slidenum">
              <a:rPr kumimoji="0" lang="en-US"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u="none" strike="noStrike" kern="1200" cap="none" spc="0" normalizeH="0" baseline="0" noProof="0">
              <a:ln>
                <a:noFill/>
              </a:ln>
              <a:solidFill>
                <a:prstClr val="black"/>
              </a:solidFill>
              <a:effectLst/>
              <a:uLnTx/>
              <a:uFillTx/>
              <a:ea typeface="+mn-ea"/>
              <a:cs typeface="+mn-cs"/>
            </a:endParaRPr>
          </a:p>
        </p:txBody>
      </p:sp>
    </p:spTree>
    <p:extLst>
      <p:ext uri="{BB962C8B-B14F-4D97-AF65-F5344CB8AC3E}">
        <p14:creationId xmlns:p14="http://schemas.microsoft.com/office/powerpoint/2010/main" val="14927339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And businesses agree. Since the pandemic, Teams has grown to </a:t>
            </a:r>
            <a:r>
              <a:rPr lang="en-US" sz="1400" b="0" dirty="0"/>
              <a:t>over 145M daily active users </a:t>
            </a:r>
            <a:r>
              <a:rPr lang="en-US" sz="1400" dirty="0"/>
              <a:t>as of April 2021. </a:t>
            </a:r>
            <a:r>
              <a:rPr lang="en-US" sz="1400" u="none" strike="noStrike" kern="1200" dirty="0">
                <a:solidFill>
                  <a:schemeClr val="tx1"/>
                </a:solidFill>
                <a:effectLst/>
                <a:ea typeface="+mn-ea"/>
                <a:cs typeface="+mn-cs"/>
              </a:rPr>
              <a:t>Microsoft Teams is designed to help people stay connected, collaborate seamlessly, and simplify work, in a secure and compliant way—all in one place. In short, Teams is where people come together to get work done.</a:t>
            </a:r>
            <a:r>
              <a:rPr lang="en-US" sz="1400" kern="1200" dirty="0">
                <a:solidFill>
                  <a:schemeClr val="tx1"/>
                </a:solidFill>
                <a:effectLs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kern="1200" dirty="0">
              <a:solidFill>
                <a:schemeClr val="tx1"/>
              </a:solidFill>
              <a:effectLs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kern="1200" dirty="0">
                <a:solidFill>
                  <a:schemeClr val="tx1"/>
                </a:solidFill>
                <a:effectLst/>
                <a:ea typeface="+mn-ea"/>
                <a:cs typeface="+mn-cs"/>
              </a:rPr>
              <a:t>Global consulting firm Slalom fully adopted Teams to stay resilient during the pandemic but soon realized many unexpected benefits. They found that Teams did more than help them maintain their client relationships—it helped enhance them.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kern="1200" dirty="0">
              <a:solidFill>
                <a:schemeClr val="tx1"/>
              </a:solidFill>
              <a:effectLs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kern="1200" dirty="0">
                <a:solidFill>
                  <a:schemeClr val="tx1"/>
                </a:solidFill>
                <a:effectLs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CA" sz="1800" baseline="30000" dirty="0">
                <a:effectLst/>
                <a:latin typeface="Calibri" panose="020F0502020204030204" pitchFamily="34" charset="0"/>
                <a:ea typeface="Calibri" panose="020F0502020204030204" pitchFamily="34" charset="0"/>
                <a:cs typeface="Times New Roman" panose="02020603050405020304" pitchFamily="18" charset="0"/>
              </a:rPr>
              <a:t>3</a:t>
            </a:r>
            <a:r>
              <a:rPr lang="en-CA" sz="1800" dirty="0">
                <a:effectLst/>
                <a:latin typeface="Calibri" panose="020F0502020204030204" pitchFamily="34" charset="0"/>
                <a:ea typeface="Calibri" panose="020F0502020204030204" pitchFamily="34" charset="0"/>
                <a:cs typeface="Times New Roman" panose="02020603050405020304" pitchFamily="18" charset="0"/>
              </a:rPr>
              <a:t>Business Insider, </a:t>
            </a:r>
            <a:r>
              <a:rPr lang="en-CA"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"Microsoft Teams Now Has 75 Million Daily Active Users"</a:t>
            </a:r>
            <a:r>
              <a:rPr lang="en-CA" sz="1800" dirty="0">
                <a:effectLst/>
                <a:latin typeface="Calibri" panose="020F0502020204030204" pitchFamily="34" charset="0"/>
                <a:ea typeface="Calibri" panose="020F0502020204030204" pitchFamily="34" charset="0"/>
                <a:cs typeface="Times New Roman" panose="02020603050405020304" pitchFamily="18" charset="0"/>
              </a:rPr>
              <a:t>, 2020.</a:t>
            </a:r>
          </a:p>
          <a:p>
            <a:pPr marL="0" marR="0" lvl="0" indent="0" algn="l" defTabSz="914400" rtl="0" eaLnBrk="1" fontAlgn="auto" latinLnBrk="0" hangingPunct="1">
              <a:lnSpc>
                <a:spcPct val="100000"/>
              </a:lnSpc>
              <a:spcBef>
                <a:spcPts val="0"/>
              </a:spcBef>
              <a:spcAft>
                <a:spcPts val="0"/>
              </a:spcAft>
              <a:buClrTx/>
              <a:buSzTx/>
              <a:buFontTx/>
              <a:buNone/>
              <a:tabLst/>
              <a:defRPr/>
            </a:pPr>
            <a:r>
              <a:rPr lang="en-CA" sz="1800" baseline="30000" dirty="0">
                <a:effectLst/>
                <a:latin typeface="Calibri" panose="020F0502020204030204" pitchFamily="34" charset="0"/>
                <a:ea typeface="Calibri" panose="020F0502020204030204" pitchFamily="34" charset="0"/>
                <a:cs typeface="Times New Roman" panose="02020603050405020304" pitchFamily="18" charset="0"/>
              </a:rPr>
              <a:t>4</a:t>
            </a:r>
            <a:r>
              <a:rPr lang="en-CA" sz="1800" dirty="0">
                <a:effectLst/>
                <a:latin typeface="Calibri" panose="020F0502020204030204" pitchFamily="34" charset="0"/>
                <a:ea typeface="Calibri" panose="020F0502020204030204" pitchFamily="34" charset="0"/>
                <a:cs typeface="Times New Roman" panose="02020603050405020304" pitchFamily="18" charset="0"/>
              </a:rPr>
              <a:t>Microsoft, </a:t>
            </a:r>
            <a:r>
              <a:rPr lang="en-CA"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4"/>
              </a:rPr>
              <a:t>“Microsoft Teams reaches 115 million DAU—plus, a new daily collaboration minutes metric for Microsoft 365”</a:t>
            </a:r>
            <a:r>
              <a:rPr lang="en-CA" sz="1800" dirty="0">
                <a:effectLst/>
                <a:latin typeface="Calibri" panose="020F0502020204030204" pitchFamily="34" charset="0"/>
                <a:ea typeface="Calibri" panose="020F0502020204030204" pitchFamily="34" charset="0"/>
                <a:cs typeface="Times New Roman" panose="02020603050405020304" pitchFamily="18" charset="0"/>
              </a:rPr>
              <a:t>, 2020.</a:t>
            </a:r>
          </a:p>
          <a:p>
            <a:pPr marL="0" marR="0" lvl="0" indent="0" algn="l" defTabSz="914400" rtl="0" eaLnBrk="1" fontAlgn="auto" latinLnBrk="0" hangingPunct="1">
              <a:lnSpc>
                <a:spcPct val="100000"/>
              </a:lnSpc>
              <a:spcBef>
                <a:spcPts val="0"/>
              </a:spcBef>
              <a:spcAft>
                <a:spcPts val="0"/>
              </a:spcAft>
              <a:buClrTx/>
              <a:buSzTx/>
              <a:buFontTx/>
              <a:buNone/>
              <a:tabLst/>
              <a:defRPr/>
            </a:pPr>
            <a:r>
              <a:rPr lang="en-CA" sz="1800" baseline="30000" dirty="0">
                <a:effectLst/>
                <a:latin typeface="Calibri" panose="020F0502020204030204" pitchFamily="34" charset="0"/>
                <a:ea typeface="Calibri" panose="020F0502020204030204" pitchFamily="34" charset="0"/>
                <a:cs typeface="Times New Roman" panose="02020603050405020304" pitchFamily="18" charset="0"/>
              </a:rPr>
              <a:t>5</a:t>
            </a:r>
            <a:r>
              <a:rPr lang="en-CA" sz="1800" dirty="0">
                <a:effectLst/>
                <a:latin typeface="Calibri" panose="020F0502020204030204" pitchFamily="34" charset="0"/>
                <a:ea typeface="Calibri" panose="020F0502020204030204" pitchFamily="34" charset="0"/>
                <a:cs typeface="Times New Roman" panose="02020603050405020304" pitchFamily="18" charset="0"/>
              </a:rPr>
              <a:t>Microsoft, </a:t>
            </a:r>
            <a:r>
              <a:rPr lang="en-CA"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5"/>
              </a:rPr>
              <a:t>Microsoft Fiscal Year 2021 Third Quarter Earnings Conference Call</a:t>
            </a:r>
            <a:r>
              <a:rPr lang="en-CA" sz="1800" dirty="0">
                <a:effectLst/>
                <a:latin typeface="Calibri" panose="020F0502020204030204" pitchFamily="34" charset="0"/>
                <a:ea typeface="Calibri" panose="020F0502020204030204" pitchFamily="34" charset="0"/>
                <a:cs typeface="Times New Roman" panose="02020603050405020304" pitchFamily="18" charset="0"/>
              </a:rPr>
              <a:t>, 2021.</a:t>
            </a:r>
            <a:endParaRPr lang="en-US" sz="1400" dirty="0"/>
          </a:p>
        </p:txBody>
      </p:sp>
      <p:sp>
        <p:nvSpPr>
          <p:cNvPr id="4" name="Slide Number Placeholder 3"/>
          <p:cNvSpPr>
            <a:spLocks noGrp="1"/>
          </p:cNvSpPr>
          <p:nvPr>
            <p:ph type="sldNum" sz="quarter" idx="5"/>
          </p:nvPr>
        </p:nvSpPr>
        <p:spPr/>
        <p:txBody>
          <a:bodyPr/>
          <a:lstStyle/>
          <a:p>
            <a:fld id="{EE357701-528F-154E-9CFA-2BCB9707444F}" type="slidenum">
              <a:rPr lang="en-US" smtClean="0"/>
              <a:t>5</a:t>
            </a:fld>
            <a:endParaRPr lang="en-US"/>
          </a:p>
        </p:txBody>
      </p:sp>
    </p:spTree>
    <p:extLst>
      <p:ext uri="{BB962C8B-B14F-4D97-AF65-F5344CB8AC3E}">
        <p14:creationId xmlns:p14="http://schemas.microsoft.com/office/powerpoint/2010/main" val="36700063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kern="1200" dirty="0">
                <a:solidFill>
                  <a:schemeClr val="tx1"/>
                </a:solidFill>
                <a:effectLst/>
                <a:ea typeface="+mn-ea"/>
                <a:cs typeface="+mn-cs"/>
              </a:rPr>
              <a:t>No matter how good the software is, devices matter too. Poor-quality mics, speakers, and cameras impede your team’s ability to connect and get work done. Premium, integrated devices complete the equation—removing obstacles to smooth, productive meetings.</a:t>
            </a:r>
          </a:p>
          <a:p>
            <a:endParaRPr lang="en-US" sz="1400" kern="1200" dirty="0">
              <a:solidFill>
                <a:schemeClr val="tx1"/>
              </a:solidFill>
              <a:effectLst/>
              <a:ea typeface="+mn-ea"/>
              <a:cs typeface="+mn-cs"/>
            </a:endParaRPr>
          </a:p>
          <a:p>
            <a:r>
              <a:rPr lang="en-US" sz="1400" kern="1200" dirty="0">
                <a:solidFill>
                  <a:schemeClr val="tx1"/>
                </a:solidFill>
                <a:effectLst/>
                <a:ea typeface="+mn-ea"/>
                <a:cs typeface="+mn-cs"/>
              </a:rPr>
              <a:t>Accessories certified for Teams optimize the experience so you can start and join meetings seamlessly, hear and be heard clearly, and enhance the Teams collaboration experience wherever you work. </a:t>
            </a:r>
          </a:p>
        </p:txBody>
      </p:sp>
      <p:sp>
        <p:nvSpPr>
          <p:cNvPr id="4" name="Slide Number Placeholder 3"/>
          <p:cNvSpPr>
            <a:spLocks noGrp="1"/>
          </p:cNvSpPr>
          <p:nvPr>
            <p:ph type="sldNum" sz="quarter" idx="5"/>
          </p:nvPr>
        </p:nvSpPr>
        <p:spPr/>
        <p:txBody>
          <a:bodyPr/>
          <a:lstStyle/>
          <a:p>
            <a:fld id="{EE357701-528F-154E-9CFA-2BCB9707444F}" type="slidenum">
              <a:rPr lang="en-US" smtClean="0"/>
              <a:t>6</a:t>
            </a:fld>
            <a:endParaRPr lang="en-US"/>
          </a:p>
        </p:txBody>
      </p:sp>
    </p:spTree>
    <p:extLst>
      <p:ext uri="{BB962C8B-B14F-4D97-AF65-F5344CB8AC3E}">
        <p14:creationId xmlns:p14="http://schemas.microsoft.com/office/powerpoint/2010/main" val="21241652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Introducing our line of accessories certified for Microsoft Teams. Each of these devices was developed in partnership with our Teams software engineers to make your Teams calling experience seamless and integrated. And all of them are built to deliver on core pillars of Teams certification:</a:t>
            </a:r>
          </a:p>
          <a:p>
            <a:endParaRPr lang="en-US" sz="1400" dirty="0"/>
          </a:p>
          <a:p>
            <a:pPr marL="171450" indent="-171450">
              <a:buFont typeface="Arial" panose="020B0604020202020204" pitchFamily="34" charset="0"/>
              <a:buChar char="•"/>
            </a:pPr>
            <a:r>
              <a:rPr lang="en-US" sz="1400" dirty="0"/>
              <a:t>Certified accessories meet high-quality standards to make you look and sound your best:</a:t>
            </a:r>
          </a:p>
          <a:p>
            <a:pPr marL="571500" lvl="1" indent="-285750">
              <a:buFont typeface="Courier New" panose="02070309020205020404" pitchFamily="49" charset="0"/>
              <a:buChar char="o"/>
            </a:pPr>
            <a:r>
              <a:rPr lang="en-US" sz="1400" dirty="0"/>
              <a:t>That means wide-band audio with no echo, distortion, or excessive glitches—and echo cancellation is also supported across devices.</a:t>
            </a:r>
          </a:p>
          <a:p>
            <a:pPr marL="571500" lvl="1" indent="-285750">
              <a:buFont typeface="Courier New" panose="02070309020205020404" pitchFamily="49" charset="0"/>
              <a:buChar char="o"/>
            </a:pPr>
            <a:r>
              <a:rPr lang="en-US" sz="1400" dirty="0"/>
              <a:t>And video devices adhere to quality requirements for noise, color, image detail, jitter, latency, frame rate, and field of view.</a:t>
            </a:r>
          </a:p>
          <a:p>
            <a:pPr marL="285750" lvl="1" indent="0">
              <a:buFont typeface="Courier New" panose="02070309020205020404" pitchFamily="49" charset="0"/>
              <a:buNone/>
            </a:pPr>
            <a:endParaRPr lang="en-US" sz="1400" dirty="0">
              <a:cs typeface="Segoe UI" panose="020B0502040204020203" pitchFamily="34" charset="0"/>
            </a:endParaRPr>
          </a:p>
          <a:p>
            <a:pPr marL="171450" indent="-171450">
              <a:buFont typeface="Arial,Sans-Serif" panose="020B0604020202020204" pitchFamily="34" charset="0"/>
              <a:buChar char="•"/>
            </a:pPr>
            <a:r>
              <a:rPr lang="en-US" sz="1400" dirty="0"/>
              <a:t>All accessories are built to meet our rigorous standards and are backed by Microsoft support. </a:t>
            </a:r>
          </a:p>
          <a:p>
            <a:pPr marL="171450" indent="-171450">
              <a:buFont typeface="Arial,Sans-Serif" panose="020B0604020202020204" pitchFamily="34" charset="0"/>
              <a:buChar char="•"/>
            </a:pPr>
            <a:r>
              <a:rPr lang="en-US" sz="1400" dirty="0"/>
              <a:t>And all our accessories are made for rich Teams integration and simple plug-and-play usability, so devices just work.</a:t>
            </a:r>
            <a:endParaRPr lang="en-US" sz="1400" dirty="0">
              <a:cs typeface="Segoe UI" panose="020B0502040204020203" pitchFamily="34" charset="0"/>
            </a:endParaRPr>
          </a:p>
          <a:p>
            <a:pPr>
              <a:buFont typeface="Arial" panose="020B0604020202020204" pitchFamily="34" charset="0"/>
            </a:pPr>
            <a:endParaRPr lang="en-US" sz="1400" dirty="0">
              <a:solidFill>
                <a:srgbClr val="000000"/>
              </a:solidFill>
              <a:cs typeface="Segoe UI" panose="020B0502040204020203" pitchFamily="34" charset="0"/>
            </a:endParaRPr>
          </a:p>
          <a:p>
            <a:pPr marL="171450" indent="-171450">
              <a:buFont typeface="Arial" panose="020B0604020202020204" pitchFamily="34" charset="0"/>
              <a:buChar char="•"/>
            </a:pPr>
            <a:endParaRPr lang="en-US" sz="1400" dirty="0">
              <a:cs typeface="Segoe UI" panose="020B0502040204020203" pitchFamily="34" charset="0"/>
            </a:endParaRPr>
          </a:p>
          <a:p>
            <a:pPr marL="171450" indent="-171450">
              <a:buFont typeface="Arial" panose="020B0604020202020204" pitchFamily="34" charset="0"/>
              <a:buChar char="•"/>
            </a:pPr>
            <a:endParaRPr lang="en-US" sz="1400" dirty="0"/>
          </a:p>
        </p:txBody>
      </p:sp>
      <p:sp>
        <p:nvSpPr>
          <p:cNvPr id="4" name="Slide Number Placeholder 3"/>
          <p:cNvSpPr>
            <a:spLocks noGrp="1"/>
          </p:cNvSpPr>
          <p:nvPr>
            <p:ph type="sldNum" sz="quarter" idx="5"/>
          </p:nvPr>
        </p:nvSpPr>
        <p:spPr/>
        <p:txBody>
          <a:bodyPr/>
          <a:lstStyle/>
          <a:p>
            <a:fld id="{EE357701-528F-154E-9CFA-2BCB9707444F}" type="slidenum">
              <a:rPr lang="en-US" smtClean="0"/>
              <a:t>7</a:t>
            </a:fld>
            <a:endParaRPr lang="en-US"/>
          </a:p>
        </p:txBody>
      </p:sp>
    </p:spTree>
    <p:extLst>
      <p:ext uri="{BB962C8B-B14F-4D97-AF65-F5344CB8AC3E}">
        <p14:creationId xmlns:p14="http://schemas.microsoft.com/office/powerpoint/2010/main" val="1485221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latin typeface="Segoe UI" panose="020B0502040204020203" pitchFamily="34" charset="0"/>
                <a:cs typeface="Segoe UI" panose="020B0502040204020203" pitchFamily="34" charset="0"/>
              </a:rPr>
              <a:t>But what does Teams certification look like? How does it play out when it comes to our hardware? The difference is in the details. In practical terms it means: </a:t>
            </a:r>
          </a:p>
          <a:p>
            <a:endParaRPr lang="en-US" sz="1400" dirty="0">
              <a:latin typeface="Segoe UI" panose="020B0502040204020203" pitchFamily="34" charset="0"/>
              <a:cs typeface="Segoe UI" panose="020B0502040204020203" pitchFamily="34" charset="0"/>
            </a:endParaRPr>
          </a:p>
          <a:p>
            <a:pPr marL="171450" indent="-171450">
              <a:buFont typeface="Arial" panose="020B0604020202020204" pitchFamily="34" charset="0"/>
              <a:buChar char="•"/>
            </a:pPr>
            <a:r>
              <a:rPr lang="en-US" sz="1400" dirty="0">
                <a:latin typeface="Segoe UI" panose="020B0502040204020203" pitchFamily="34" charset="0"/>
                <a:cs typeface="Segoe UI" panose="020B0502040204020203" pitchFamily="34" charset="0"/>
              </a:rPr>
              <a:t>An integrated Teams button so you can join your next meeting in one move.</a:t>
            </a:r>
          </a:p>
          <a:p>
            <a:pPr marL="171450" indent="-171450">
              <a:buFont typeface="Arial" panose="020B0604020202020204" pitchFamily="34" charset="0"/>
              <a:buChar char="•"/>
            </a:pPr>
            <a:r>
              <a:rPr lang="en-US" sz="1400" dirty="0">
                <a:latin typeface="Segoe UI" panose="020B0502040204020203" pitchFamily="34" charset="0"/>
                <a:cs typeface="Segoe UI" panose="020B0502040204020203" pitchFamily="34" charset="0"/>
              </a:rPr>
              <a:t>Connecting more easily to your accessories as well as hearing and being heard with clarity. </a:t>
            </a:r>
          </a:p>
          <a:p>
            <a:pPr marL="171450" indent="-171450">
              <a:buFont typeface="Arial" panose="020B0604020202020204" pitchFamily="34" charset="0"/>
              <a:buChar char="•"/>
            </a:pPr>
            <a:r>
              <a:rPr lang="en-US" sz="1400" dirty="0">
                <a:latin typeface="Segoe UI" panose="020B0502040204020203" pitchFamily="34" charset="0"/>
                <a:cs typeface="Segoe UI" panose="020B0502040204020203" pitchFamily="34" charset="0"/>
              </a:rPr>
              <a:t>The ability to present like a pro and join the conversation when you’re ready to be heard. </a:t>
            </a:r>
          </a:p>
          <a:p>
            <a:pPr marL="171450" indent="-171450">
              <a:buFont typeface="Arial" panose="020B0604020202020204" pitchFamily="34" charset="0"/>
              <a:buChar char="•"/>
            </a:pPr>
            <a:r>
              <a:rPr lang="en-US" sz="1400" dirty="0">
                <a:latin typeface="Segoe UI" panose="020B0502040204020203" pitchFamily="34" charset="0"/>
                <a:cs typeface="Segoe UI" panose="020B0502040204020203" pitchFamily="34" charset="0"/>
              </a:rPr>
              <a:t>Accessories that easily work across devices—no setup required.</a:t>
            </a:r>
          </a:p>
          <a:p>
            <a:endParaRPr lang="en-US" sz="1400" baseline="0" dirty="0">
              <a:latin typeface="Segoe UI" panose="020B0502040204020203" pitchFamily="34" charset="0"/>
              <a:cs typeface="Segoe UI" panose="020B0502040204020203" pitchFamily="34" charset="0"/>
            </a:endParaRPr>
          </a:p>
          <a:p>
            <a:r>
              <a:rPr lang="en-US" sz="1400" baseline="0" dirty="0">
                <a:latin typeface="Segoe UI" panose="020B0502040204020203" pitchFamily="34" charset="0"/>
                <a:cs typeface="Segoe UI" panose="020B0502040204020203" pitchFamily="34" charset="0"/>
              </a:rPr>
              <a:t>--</a:t>
            </a:r>
          </a:p>
          <a:p>
            <a:r>
              <a:rPr lang="en-US" sz="1400" baseline="30000" dirty="0">
                <a:latin typeface="Segoe UI" panose="020B0502040204020203" pitchFamily="34" charset="0"/>
                <a:cs typeface="Segoe UI" panose="020B0502040204020203" pitchFamily="34" charset="0"/>
              </a:rPr>
              <a:t>6</a:t>
            </a:r>
            <a:r>
              <a:rPr lang="en-US" sz="1400" dirty="0">
                <a:latin typeface="Segoe UI" panose="020B0502040204020203" pitchFamily="34" charset="0"/>
                <a:cs typeface="Segoe UI" panose="020B0502040204020203" pitchFamily="34" charset="0"/>
              </a:rPr>
              <a:t>Compatibility tech specs:</a:t>
            </a:r>
          </a:p>
          <a:p>
            <a:r>
              <a:rPr lang="en-US" sz="1400" dirty="0">
                <a:latin typeface="Segoe UI" panose="020B0502040204020203" pitchFamily="34" charset="0"/>
                <a:cs typeface="Segoe UI" panose="020B0502040204020203" pitchFamily="34" charset="0"/>
              </a:rPr>
              <a:t>Microsoft Surface Headphones 2+ compatibility: Bluetooth® (without Microsoft Surface USB Link): Windows 11 Home/Pro, Windows 10, Android 11/10/9, iOS 14/13/12, macOS 11/ 10.14, Bluetooth® 5.0/4.2/4.1. With Microsoft Surface USB Link: Windows 11 Home/Pro, Windows 10, macOS 11/10.14, Bluetooth® 5.0</a:t>
            </a:r>
          </a:p>
          <a:p>
            <a:r>
              <a:rPr lang="en-US" sz="1400" dirty="0">
                <a:latin typeface="Segoe UI" panose="020B0502040204020203" pitchFamily="34" charset="0"/>
                <a:cs typeface="Segoe UI" panose="020B0502040204020203" pitchFamily="34" charset="0"/>
              </a:rPr>
              <a:t>Microsoft Audio Dock compatibility: With USB-C: Windows 11 Home/Pro, Windows 10, MacOS 11/12 Conference Software*: Microsoft Teams, Zoom, Google Meet</a:t>
            </a:r>
          </a:p>
          <a:p>
            <a:r>
              <a:rPr lang="en-US" sz="1400" dirty="0">
                <a:latin typeface="Segoe UI" panose="020B0502040204020203" pitchFamily="34" charset="0"/>
                <a:cs typeface="Segoe UI" panose="020B0502040204020203" pitchFamily="34" charset="0"/>
              </a:rPr>
              <a:t>Microsoft Presenter+ compatibility: Bluetooth®: Windows 11, Windows 10, MacOS 11/12. Device must support Bluetooth® 4.0 or Higher Conference Software*: Microsoft Teams, Zoom, Google Meet Presentation Software*: Microsoft PowerPoint, Prezi, Keynote, etc.</a:t>
            </a:r>
          </a:p>
          <a:p>
            <a:pPr marL="0" marR="0">
              <a:spcBef>
                <a:spcPts val="0"/>
              </a:spcBef>
              <a:spcAft>
                <a:spcPts val="0"/>
              </a:spcAft>
            </a:pPr>
            <a:r>
              <a:rPr lang="en-US" sz="1400" dirty="0">
                <a:latin typeface="Segoe UI" panose="020B0502040204020203" pitchFamily="34" charset="0"/>
                <a:cs typeface="Segoe UI" panose="020B0502040204020203" pitchFamily="34" charset="0"/>
              </a:rPr>
              <a:t>Microsoft Modern Webcam compatibility: Windows 11 Home/Pro, Windows 10, Mac OS (11.0/10.15), Windows 8.1/8. Some features, and microphone, require software download (storage required); not supported on Mac OS.</a:t>
            </a:r>
          </a:p>
          <a:p>
            <a:pPr marL="0" marR="0">
              <a:spcBef>
                <a:spcPts val="0"/>
              </a:spcBef>
              <a:spcAft>
                <a:spcPts val="0"/>
              </a:spcAft>
            </a:pPr>
            <a:r>
              <a:rPr lang="en-US" sz="1400" dirty="0">
                <a:latin typeface="Segoe UI" panose="020B0502040204020203" pitchFamily="34" charset="0"/>
                <a:cs typeface="Segoe UI" panose="020B0502040204020203" pitchFamily="34" charset="0"/>
              </a:rPr>
              <a:t>Microsoft Modern USB-C® Speaker compatibility: Windows 11 Home/Pro, Windows 10, Windows 8/8.1, Mac OS X 10.15, Mac OS 11.0</a:t>
            </a:r>
          </a:p>
          <a:p>
            <a:pPr marL="171450" indent="-171450">
              <a:buFont typeface="Arial" panose="020B0604020202020204" pitchFamily="34" charset="0"/>
              <a:buChar char="•"/>
            </a:pPr>
            <a:endParaRPr lang="en-US" sz="1400" dirty="0">
              <a:latin typeface="Segoe UI" panose="020B0502040204020203" pitchFamily="34" charset="0"/>
              <a:cs typeface="Segoe UI" panose="020B0502040204020203" pitchFamily="34" charset="0"/>
            </a:endParaRPr>
          </a:p>
          <a:p>
            <a:pPr marL="0" marR="0">
              <a:spcBef>
                <a:spcPts val="0"/>
              </a:spcBef>
              <a:spcAft>
                <a:spcPts val="0"/>
              </a:spcAft>
            </a:pPr>
            <a:endParaRPr lang="en-US" sz="1400" b="0" i="0" u="none" strike="noStrike" kern="1200" dirty="0">
              <a:solidFill>
                <a:schemeClr val="tx1"/>
              </a:solidFill>
              <a:effectLst/>
              <a:latin typeface="Segoe UI" panose="020B0502040204020203" pitchFamily="34" charset="0"/>
              <a:ea typeface="+mn-ea"/>
              <a:cs typeface="Segoe UI" panose="020B0502040204020203" pitchFamily="34" charset="0"/>
            </a:endParaRPr>
          </a:p>
          <a:p>
            <a:endParaRPr lang="en-US" sz="1400" b="0" i="0" u="none" strike="noStrike" kern="1200" dirty="0">
              <a:solidFill>
                <a:schemeClr val="tx1"/>
              </a:solidFill>
              <a:effectLst/>
              <a:latin typeface="Segoe UI" panose="020B0502040204020203" pitchFamily="34" charset="0"/>
              <a:ea typeface="+mn-ea"/>
              <a:cs typeface="Segoe UI" panose="020B0502040204020203" pitchFamily="34" charset="0"/>
            </a:endParaRPr>
          </a:p>
          <a:p>
            <a:pPr marL="0" indent="0">
              <a:buFont typeface="Arial" panose="020B0604020202020204" pitchFamily="34" charset="0"/>
              <a:buNone/>
            </a:pPr>
            <a:endParaRPr lang="en-US" sz="1400" dirty="0">
              <a:latin typeface="Segoe UI" panose="020B0502040204020203" pitchFamily="34" charset="0"/>
              <a:cs typeface="Segoe UI" panose="020B0502040204020203" pitchFamily="34" charset="0"/>
            </a:endParaRPr>
          </a:p>
          <a:p>
            <a:pPr marL="171450" indent="-171450">
              <a:buFont typeface="Arial" panose="020B0604020202020204" pitchFamily="34" charset="0"/>
              <a:buChar char="•"/>
            </a:pPr>
            <a:endParaRPr lang="en-US" sz="1400" dirty="0">
              <a:latin typeface="Segoe UI" panose="020B0502040204020203" pitchFamily="34" charset="0"/>
              <a:cs typeface="Segoe UI" panose="020B0502040204020203" pitchFamily="34" charset="0"/>
            </a:endParaRPr>
          </a:p>
        </p:txBody>
      </p:sp>
      <p:sp>
        <p:nvSpPr>
          <p:cNvPr id="4" name="Slide Number Placeholder 3"/>
          <p:cNvSpPr>
            <a:spLocks noGrp="1"/>
          </p:cNvSpPr>
          <p:nvPr>
            <p:ph type="sldNum" sz="quarter" idx="5"/>
          </p:nvPr>
        </p:nvSpPr>
        <p:spPr/>
        <p:txBody>
          <a:bodyPr/>
          <a:lstStyle/>
          <a:p>
            <a:fld id="{EE357701-528F-154E-9CFA-2BCB9707444F}" type="slidenum">
              <a:rPr lang="en-US" smtClean="0"/>
              <a:t>8</a:t>
            </a:fld>
            <a:endParaRPr lang="en-US"/>
          </a:p>
        </p:txBody>
      </p:sp>
    </p:spTree>
    <p:extLst>
      <p:ext uri="{BB962C8B-B14F-4D97-AF65-F5344CB8AC3E}">
        <p14:creationId xmlns:p14="http://schemas.microsoft.com/office/powerpoint/2010/main" val="12784307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defRPr/>
            </a:pPr>
            <a:r>
              <a:rPr lang="en-US" sz="1400" kern="1200" dirty="0">
                <a:solidFill>
                  <a:schemeClr val="tx1"/>
                </a:solidFill>
                <a:effectLst/>
                <a:ea typeface="+mn-ea"/>
                <a:cs typeface="+mn-cs"/>
              </a:rPr>
              <a:t>Meet Microsoft Audio Dock</a:t>
            </a:r>
            <a:r>
              <a:rPr lang="en-US" sz="1400" dirty="0"/>
              <a:t>—</a:t>
            </a:r>
            <a:r>
              <a:rPr lang="en-US" sz="1400" kern="1200" dirty="0">
                <a:solidFill>
                  <a:schemeClr val="tx1"/>
                </a:solidFill>
                <a:effectLst/>
                <a:ea typeface="+mn-ea"/>
                <a:cs typeface="+mn-cs"/>
              </a:rPr>
              <a:t>the all-in-one speakerphone, dock and power supply made for flexible workspaces.</a:t>
            </a:r>
          </a:p>
          <a:p>
            <a:pPr marL="285750" indent="-285750">
              <a:buFont typeface="Arial" panose="020B0604020202020204" pitchFamily="34" charset="0"/>
              <a:buChar char="•"/>
              <a:defRPr/>
            </a:pPr>
            <a:r>
              <a:rPr lang="en-US" sz="1400" kern="1200" dirty="0">
                <a:solidFill>
                  <a:schemeClr val="tx1"/>
                </a:solidFill>
                <a:effectLst/>
                <a:ea typeface="+mn-ea"/>
                <a:cs typeface="+mn-cs"/>
              </a:rPr>
              <a:t>Simplify your desk setup with the compact hub that sits neatly on your desk to reduce clutter.</a:t>
            </a:r>
          </a:p>
          <a:p>
            <a:pPr marL="285750" indent="-285750">
              <a:buFont typeface="Arial" panose="020B0604020202020204" pitchFamily="34" charset="0"/>
              <a:buChar char="•"/>
              <a:defRPr/>
            </a:pPr>
            <a:r>
              <a:rPr lang="en-US" sz="1400" kern="1200" dirty="0">
                <a:solidFill>
                  <a:schemeClr val="tx1"/>
                </a:solidFill>
                <a:effectLst/>
                <a:ea typeface="+mn-ea"/>
                <a:cs typeface="+mn-cs"/>
              </a:rPr>
              <a:t>Includes an HDMI, 2 USB-C, and one USB-A port to connect up to four accessories including your monitor</a:t>
            </a:r>
            <a:r>
              <a:rPr lang="en-US" sz="1400" dirty="0"/>
              <a:t>—</a:t>
            </a:r>
            <a:r>
              <a:rPr lang="en-US" sz="1400" kern="1200" dirty="0">
                <a:solidFill>
                  <a:schemeClr val="tx1"/>
                </a:solidFill>
                <a:effectLst/>
                <a:ea typeface="+mn-ea"/>
                <a:cs typeface="+mn-cs"/>
              </a:rPr>
              <a:t>plus a power pass through to change your Surface device. </a:t>
            </a:r>
          </a:p>
          <a:p>
            <a:pPr marL="285750" indent="-285750">
              <a:buFont typeface="Arial" panose="020B0604020202020204" pitchFamily="34" charset="0"/>
              <a:buChar char="•"/>
              <a:defRPr/>
            </a:pPr>
            <a:r>
              <a:rPr lang="en-US" sz="1400" kern="1200" dirty="0">
                <a:solidFill>
                  <a:schemeClr val="tx1"/>
                </a:solidFill>
                <a:effectLst/>
                <a:ea typeface="+mn-ea"/>
                <a:cs typeface="+mn-cs"/>
              </a:rPr>
              <a:t>Dual forward-facing microphones capture your voice, but not background noise. </a:t>
            </a:r>
          </a:p>
          <a:p>
            <a:pPr marL="285750" indent="-285750">
              <a:buFont typeface="Arial" panose="020B0604020202020204" pitchFamily="34" charset="0"/>
              <a:buChar char="•"/>
              <a:defRPr/>
            </a:pPr>
            <a:r>
              <a:rPr lang="en-US" sz="1400" kern="1200" dirty="0" err="1">
                <a:solidFill>
                  <a:schemeClr val="tx1"/>
                </a:solidFill>
                <a:effectLst/>
                <a:ea typeface="+mn-ea"/>
                <a:cs typeface="+mn-cs"/>
              </a:rPr>
              <a:t>Omnisonic</a:t>
            </a:r>
            <a:r>
              <a:rPr lang="en-US" sz="1400" kern="1200" baseline="30000" dirty="0">
                <a:solidFill>
                  <a:schemeClr val="tx1"/>
                </a:solidFill>
                <a:effectLst/>
                <a:ea typeface="+mn-ea"/>
                <a:cs typeface="+mn-cs"/>
              </a:rPr>
              <a:t>®</a:t>
            </a:r>
            <a:r>
              <a:rPr lang="en-US" sz="1400" kern="1200" dirty="0">
                <a:solidFill>
                  <a:schemeClr val="tx1"/>
                </a:solidFill>
                <a:effectLst/>
                <a:ea typeface="+mn-ea"/>
                <a:cs typeface="+mn-cs"/>
              </a:rPr>
              <a:t> speakers provide premium, multi-dimensional audio quality.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0" kern="1200" dirty="0">
                <a:solidFill>
                  <a:schemeClr val="tx1"/>
                </a:solidFill>
                <a:effectLst/>
                <a:latin typeface="Segoe UI"/>
                <a:ea typeface="+mn-ea"/>
                <a:cs typeface="Segoe UI"/>
              </a:rPr>
              <a:t>Compatible with the apps you use today. Enjoy exceptional performance with online meeting and streaming apps.</a:t>
            </a:r>
            <a:r>
              <a:rPr lang="en-US" sz="1400" b="0" kern="1200" baseline="0" dirty="0">
                <a:solidFill>
                  <a:schemeClr val="tx1"/>
                </a:solidFill>
                <a:effectLst/>
                <a:latin typeface="Segoe UI"/>
                <a:ea typeface="+mn-ea"/>
                <a:cs typeface="Segoe UI"/>
              </a:rPr>
              <a:t>*</a:t>
            </a:r>
          </a:p>
          <a:p>
            <a:pPr marL="0" indent="0">
              <a:buFont typeface="Arial" panose="020B0604020202020204" pitchFamily="34" charset="0"/>
              <a:buNone/>
              <a:defRPr/>
            </a:pPr>
            <a:endParaRPr lang="en-US" sz="1400" kern="1200" dirty="0">
              <a:solidFill>
                <a:schemeClr val="tx1"/>
              </a:solidFill>
              <a:effectLst/>
              <a:ea typeface="+mn-ea"/>
              <a:cs typeface="+mn-cs"/>
            </a:endParaRPr>
          </a:p>
          <a:p>
            <a:pPr marL="0" indent="0">
              <a:buFont typeface="Arial" panose="020B0604020202020204" pitchFamily="34" charset="0"/>
              <a:buNone/>
              <a:defRPr/>
            </a:pPr>
            <a:r>
              <a:rPr lang="en-US" sz="1400" kern="1200" dirty="0">
                <a:solidFill>
                  <a:schemeClr val="tx1"/>
                </a:solidFill>
                <a:effectLst/>
                <a:ea typeface="+mn-ea"/>
                <a:cs typeface="+mn-cs"/>
              </a:rPr>
              <a:t>--</a:t>
            </a:r>
          </a:p>
          <a:p>
            <a:pPr>
              <a:defRPr/>
            </a:pPr>
            <a:r>
              <a:rPr lang="en-US" sz="1400" b="0" i="0" dirty="0">
                <a:solidFill>
                  <a:srgbClr val="000000"/>
                </a:solidFill>
                <a:effectLst/>
                <a:latin typeface="Calibri" panose="020F0502020204030204" pitchFamily="34" charset="0"/>
              </a:rPr>
              <a:t>*Some accessories and software sold separately.</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357701-528F-154E-9CFA-2BCB9707444F}" type="slidenum">
              <a:rPr kumimoji="0" lang="en-US"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u="none" strike="noStrike" kern="1200" cap="none" spc="0" normalizeH="0" baseline="0" noProof="0">
              <a:ln>
                <a:noFill/>
              </a:ln>
              <a:solidFill>
                <a:prstClr val="black"/>
              </a:solidFill>
              <a:effectLst/>
              <a:uLnTx/>
              <a:uFillTx/>
              <a:ea typeface="+mn-ea"/>
              <a:cs typeface="+mn-cs"/>
            </a:endParaRPr>
          </a:p>
        </p:txBody>
      </p:sp>
    </p:spTree>
    <p:extLst>
      <p:ext uri="{BB962C8B-B14F-4D97-AF65-F5344CB8AC3E}">
        <p14:creationId xmlns:p14="http://schemas.microsoft.com/office/powerpoint/2010/main" val="23791043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60DC44B-2322-084A-ADD2-B8C6DA5B6A28}"/>
              </a:ext>
            </a:extLst>
          </p:cNvPr>
          <p:cNvSpPr>
            <a:spLocks noGrp="1"/>
          </p:cNvSpPr>
          <p:nvPr>
            <p:ph type="dt" sz="half" idx="10"/>
          </p:nvPr>
        </p:nvSpPr>
        <p:spPr/>
        <p:txBody>
          <a:bodyPr/>
          <a:lstStyle/>
          <a:p>
            <a:fld id="{E4206377-AAE2-BB4B-A51C-12678924DAAF}" type="datetimeFigureOut">
              <a:rPr lang="en-US" smtClean="0"/>
              <a:t>8/24/2023</a:t>
            </a:fld>
            <a:endParaRPr lang="en-US"/>
          </a:p>
        </p:txBody>
      </p:sp>
      <p:sp>
        <p:nvSpPr>
          <p:cNvPr id="3" name="Footer Placeholder 2">
            <a:extLst>
              <a:ext uri="{FF2B5EF4-FFF2-40B4-BE49-F238E27FC236}">
                <a16:creationId xmlns:a16="http://schemas.microsoft.com/office/drawing/2014/main" id="{27280F6D-1A28-8B47-A678-4886827BC63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CC80DE3-C937-C844-8E47-56DBCBA3CEE9}"/>
              </a:ext>
            </a:extLst>
          </p:cNvPr>
          <p:cNvSpPr>
            <a:spLocks noGrp="1"/>
          </p:cNvSpPr>
          <p:nvPr>
            <p:ph type="sldNum" sz="quarter" idx="12"/>
          </p:nvPr>
        </p:nvSpPr>
        <p:spPr/>
        <p:txBody>
          <a:bodyPr/>
          <a:lstStyle/>
          <a:p>
            <a:fld id="{4332DEE0-393B-214E-9594-77B533CBC027}" type="slidenum">
              <a:rPr lang="en-US" smtClean="0"/>
              <a:t>‹#›</a:t>
            </a:fld>
            <a:endParaRPr lang="en-US"/>
          </a:p>
        </p:txBody>
      </p:sp>
    </p:spTree>
    <p:extLst>
      <p:ext uri="{BB962C8B-B14F-4D97-AF65-F5344CB8AC3E}">
        <p14:creationId xmlns:p14="http://schemas.microsoft.com/office/powerpoint/2010/main" val="664249648"/>
      </p:ext>
    </p:extLst>
  </p:cSld>
  <p:clrMapOvr>
    <a:masterClrMapping/>
  </p:clrMapOvr>
  <p:extLst>
    <p:ext uri="{DCECCB84-F9BA-43D5-87BE-67443E8EF086}">
      <p15:sldGuideLst xmlns:p15="http://schemas.microsoft.com/office/powerpoint/2012/main">
        <p15:guide id="1" orient="horz" pos="3960" userDrawn="1">
          <p15:clr>
            <a:srgbClr val="FBAE40"/>
          </p15:clr>
        </p15:guide>
        <p15:guide id="2" orient="horz" pos="4128"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ppendix // Features">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5F8C66F-BF92-9A43-946A-3FA882E9AA11}"/>
              </a:ext>
            </a:extLst>
          </p:cNvPr>
          <p:cNvSpPr/>
          <p:nvPr userDrawn="1"/>
        </p:nvSpPr>
        <p:spPr>
          <a:xfrm>
            <a:off x="7908966" y="0"/>
            <a:ext cx="4283033" cy="6858000"/>
          </a:xfrm>
          <a:prstGeom prst="rect">
            <a:avLst/>
          </a:prstGeom>
          <a:solidFill>
            <a:srgbClr val="EEE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base"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505050"/>
              </a:solidFill>
              <a:effectLst/>
              <a:uLnTx/>
              <a:uFillTx/>
              <a:latin typeface="Segoe UI Light"/>
              <a:ea typeface="+mn-ea"/>
              <a:cs typeface="Segoe UI Light"/>
            </a:endParaRPr>
          </a:p>
        </p:txBody>
      </p:sp>
      <p:pic>
        <p:nvPicPr>
          <p:cNvPr id="10" name="Picture 9" descr="Graphical user interface&#10;&#10;Description automatically generated with medium confidence">
            <a:extLst>
              <a:ext uri="{FF2B5EF4-FFF2-40B4-BE49-F238E27FC236}">
                <a16:creationId xmlns:a16="http://schemas.microsoft.com/office/drawing/2014/main" id="{1AFCB57D-64D8-FB47-90A3-EB2FF2F8D67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40896" y="66547"/>
            <a:ext cx="2339337" cy="729144"/>
          </a:xfrm>
          <a:prstGeom prst="rect">
            <a:avLst/>
          </a:prstGeom>
        </p:spPr>
      </p:pic>
      <p:sp>
        <p:nvSpPr>
          <p:cNvPr id="13" name="Text Placeholder 12">
            <a:extLst>
              <a:ext uri="{FF2B5EF4-FFF2-40B4-BE49-F238E27FC236}">
                <a16:creationId xmlns:a16="http://schemas.microsoft.com/office/drawing/2014/main" id="{77987A1D-A077-3141-9D23-7A2CE3A391DD}"/>
              </a:ext>
            </a:extLst>
          </p:cNvPr>
          <p:cNvSpPr>
            <a:spLocks noGrp="1"/>
          </p:cNvSpPr>
          <p:nvPr>
            <p:ph type="body" sz="quarter" idx="10"/>
          </p:nvPr>
        </p:nvSpPr>
        <p:spPr>
          <a:xfrm>
            <a:off x="482600" y="1062178"/>
            <a:ext cx="3920958" cy="1163980"/>
          </a:xfrm>
          <a:prstGeom prst="rect">
            <a:avLst/>
          </a:prstGeom>
        </p:spPr>
        <p:txBody>
          <a:bodyPr>
            <a:noAutofit/>
          </a:bodyPr>
          <a:lstStyle>
            <a:lvl1pPr marL="0" indent="0">
              <a:spcBef>
                <a:spcPts val="0"/>
              </a:spcBef>
              <a:buNone/>
              <a:defRPr kumimoji="0" lang="en-US" sz="3600" b="1" i="0" u="none" strike="noStrike" kern="1200" cap="none" spc="0" normalizeH="0" baseline="0" dirty="0" smtClean="0">
                <a:ln>
                  <a:noFill/>
                </a:ln>
                <a:solidFill>
                  <a:srgbClr val="505050"/>
                </a:solidFill>
                <a:effectLst/>
                <a:uLnTx/>
                <a:uFillTx/>
                <a:latin typeface="Segoe UI Semibold" panose="020B0502040204020203" pitchFamily="34" charset="0"/>
                <a:ea typeface="+mn-ea"/>
                <a:cs typeface="Segoe UI Semibold" panose="020B0502040204020203" pitchFamily="34" charset="0"/>
              </a:defRPr>
            </a:lvl1pPr>
          </a:lstStyle>
          <a:p>
            <a:pPr lvl="0"/>
            <a:r>
              <a:rPr lang="en-US"/>
              <a:t>Click to edit Master text styles</a:t>
            </a:r>
          </a:p>
        </p:txBody>
      </p:sp>
      <p:sp>
        <p:nvSpPr>
          <p:cNvPr id="14" name="Text Placeholder 12">
            <a:extLst>
              <a:ext uri="{FF2B5EF4-FFF2-40B4-BE49-F238E27FC236}">
                <a16:creationId xmlns:a16="http://schemas.microsoft.com/office/drawing/2014/main" id="{6BC042EA-CB91-8444-8B2C-CF397CC386C2}"/>
              </a:ext>
            </a:extLst>
          </p:cNvPr>
          <p:cNvSpPr>
            <a:spLocks noGrp="1"/>
          </p:cNvSpPr>
          <p:nvPr>
            <p:ph type="body" sz="quarter" idx="11"/>
          </p:nvPr>
        </p:nvSpPr>
        <p:spPr>
          <a:xfrm>
            <a:off x="482600" y="2236774"/>
            <a:ext cx="3920958" cy="1981805"/>
          </a:xfrm>
          <a:prstGeom prst="rect">
            <a:avLst/>
          </a:prstGeom>
        </p:spPr>
        <p:txBody>
          <a:bodyPr>
            <a:normAutofit/>
          </a:bodyPr>
          <a:lstStyle>
            <a:lvl1pPr marL="0" indent="0">
              <a:lnSpc>
                <a:spcPct val="100000"/>
              </a:lnSpc>
              <a:buNone/>
              <a:defRPr kumimoji="0" lang="en-US" sz="1200" b="0" i="0" u="none" strike="noStrike" kern="1200" cap="none" spc="0" normalizeH="0" baseline="0" dirty="0" smtClean="0">
                <a:ln>
                  <a:noFill/>
                </a:ln>
                <a:solidFill>
                  <a:srgbClr val="505050"/>
                </a:solidFill>
                <a:effectLst/>
                <a:uLnTx/>
                <a:uFillTx/>
                <a:latin typeface="Segoe UI" panose="020B0502040204020203" pitchFamily="34" charset="0"/>
                <a:ea typeface="+mn-ea"/>
                <a:cs typeface="Segoe UI" panose="020B0502040204020203" pitchFamily="34" charset="0"/>
              </a:defRPr>
            </a:lvl1pPr>
          </a:lstStyle>
          <a:p>
            <a:pPr lvl="0"/>
            <a:r>
              <a:rPr lang="en-US"/>
              <a:t>Click to edit Master text styles</a:t>
            </a:r>
          </a:p>
        </p:txBody>
      </p:sp>
      <p:sp>
        <p:nvSpPr>
          <p:cNvPr id="19" name="Text Placeholder 12">
            <a:extLst>
              <a:ext uri="{FF2B5EF4-FFF2-40B4-BE49-F238E27FC236}">
                <a16:creationId xmlns:a16="http://schemas.microsoft.com/office/drawing/2014/main" id="{1E30857F-1403-2A4C-9AF2-3E035FE5DCCE}"/>
              </a:ext>
            </a:extLst>
          </p:cNvPr>
          <p:cNvSpPr>
            <a:spLocks noGrp="1"/>
          </p:cNvSpPr>
          <p:nvPr>
            <p:ph type="body" sz="quarter" idx="13" hasCustomPrompt="1"/>
          </p:nvPr>
        </p:nvSpPr>
        <p:spPr>
          <a:xfrm>
            <a:off x="8344635" y="968335"/>
            <a:ext cx="3542565" cy="5584865"/>
          </a:xfrm>
          <a:prstGeom prst="rect">
            <a:avLst/>
          </a:prstGeom>
        </p:spPr>
        <p:txBody>
          <a:bodyPr>
            <a:normAutofit/>
          </a:bodyPr>
          <a:lstStyle>
            <a:lvl1pPr marL="0" marR="0" indent="0" algn="l" defTabSz="914400" rtl="0" eaLnBrk="1" fontAlgn="auto" latinLnBrk="0" hangingPunct="1">
              <a:lnSpc>
                <a:spcPct val="100000"/>
              </a:lnSpc>
              <a:spcBef>
                <a:spcPts val="0"/>
              </a:spcBef>
              <a:spcAft>
                <a:spcPts val="600"/>
              </a:spcAft>
              <a:buClrTx/>
              <a:buSzTx/>
              <a:buFontTx/>
              <a:buNone/>
              <a:tabLst/>
              <a:defRPr kumimoji="0" lang="en-US" sz="1200" b="0" i="0" u="none" strike="noStrike" kern="1200" cap="none" spc="0" normalizeH="0" baseline="0">
                <a:ln>
                  <a:noFill/>
                </a:ln>
                <a:solidFill>
                  <a:srgbClr val="505050"/>
                </a:solidFill>
                <a:effectLst/>
                <a:uLnTx/>
                <a:uFillTx/>
                <a:latin typeface="Segoe UI" panose="020B0502040204020203" pitchFamily="34" charset="0"/>
                <a:ea typeface="+mn-ea"/>
                <a:cs typeface="Segoe UI" panose="020B0502040204020203" pitchFamily="34" charset="0"/>
              </a:defRPr>
            </a:lvl1p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050" b="1" i="0" u="none" strike="noStrike" kern="1200" cap="none" spc="0" normalizeH="0" baseline="0" noProof="0">
                <a:ln>
                  <a:noFill/>
                </a:ln>
                <a:solidFill>
                  <a:srgbClr val="505050"/>
                </a:solidFill>
                <a:effectLst/>
                <a:uLnTx/>
                <a:uFillTx/>
                <a:latin typeface="Segoe UI Semibold"/>
                <a:ea typeface="+mn-ea"/>
                <a:cs typeface="Segoe UI Semibold"/>
              </a:rPr>
              <a:t>Lorem ipsum </a:t>
            </a:r>
            <a:r>
              <a:rPr kumimoji="0" lang="en-US" sz="1050" b="0" i="0" u="none" strike="noStrike" kern="1200" cap="none" spc="0" normalizeH="0" baseline="0" noProof="0" err="1">
                <a:ln>
                  <a:noFill/>
                </a:ln>
                <a:solidFill>
                  <a:srgbClr val="505050"/>
                </a:solidFill>
                <a:effectLst/>
                <a:uLnTx/>
                <a:uFillTx/>
                <a:latin typeface="Segoe UI"/>
                <a:ea typeface="+mn-ea"/>
                <a:cs typeface="Segoe UI"/>
              </a:rPr>
              <a:t>Praesent</a:t>
            </a:r>
            <a:r>
              <a:rPr kumimoji="0" lang="en-US" sz="1050" b="0" i="0" u="none" strike="noStrike" kern="1200" cap="none" spc="0" normalizeH="0" baseline="0" noProof="0">
                <a:ln>
                  <a:noFill/>
                </a:ln>
                <a:solidFill>
                  <a:srgbClr val="505050"/>
                </a:solidFill>
                <a:effectLst/>
                <a:uLnTx/>
                <a:uFillTx/>
                <a:latin typeface="Segoe UI"/>
                <a:ea typeface="+mn-ea"/>
                <a:cs typeface="Segoe UI"/>
              </a:rPr>
              <a:t> </a:t>
            </a:r>
            <a:r>
              <a:rPr kumimoji="0" lang="en-US" sz="1050" b="0" i="0" u="none" strike="noStrike" kern="1200" cap="none" spc="0" normalizeH="0" baseline="0" noProof="0" err="1">
                <a:ln>
                  <a:noFill/>
                </a:ln>
                <a:solidFill>
                  <a:srgbClr val="505050"/>
                </a:solidFill>
                <a:effectLst/>
                <a:uLnTx/>
                <a:uFillTx/>
                <a:latin typeface="Segoe UI"/>
                <a:ea typeface="+mn-ea"/>
                <a:cs typeface="Segoe UI"/>
              </a:rPr>
              <a:t>commodo</a:t>
            </a:r>
            <a:r>
              <a:rPr kumimoji="0" lang="en-US" sz="1050" b="0" i="0" u="none" strike="noStrike" kern="1200" cap="none" spc="0" normalizeH="0" baseline="0" noProof="0">
                <a:ln>
                  <a:noFill/>
                </a:ln>
                <a:solidFill>
                  <a:srgbClr val="505050"/>
                </a:solidFill>
                <a:effectLst/>
                <a:uLnTx/>
                <a:uFillTx/>
                <a:latin typeface="Segoe UI"/>
                <a:ea typeface="+mn-ea"/>
                <a:cs typeface="Segoe UI"/>
              </a:rPr>
              <a:t> cursus magna, vel </a:t>
            </a:r>
            <a:r>
              <a:rPr kumimoji="0" lang="en-US" sz="1050" b="0" i="0" u="none" strike="noStrike" kern="1200" cap="none" spc="0" normalizeH="0" baseline="0" noProof="0" err="1">
                <a:ln>
                  <a:noFill/>
                </a:ln>
                <a:solidFill>
                  <a:srgbClr val="505050"/>
                </a:solidFill>
                <a:effectLst/>
                <a:uLnTx/>
                <a:uFillTx/>
                <a:latin typeface="Segoe UI"/>
                <a:ea typeface="+mn-ea"/>
                <a:cs typeface="Segoe UI"/>
              </a:rPr>
              <a:t>scelerisque</a:t>
            </a:r>
            <a:r>
              <a:rPr kumimoji="0" lang="en-US" sz="1050" b="0" i="0" u="none" strike="noStrike" kern="1200" cap="none" spc="0" normalizeH="0" baseline="0" noProof="0">
                <a:ln>
                  <a:noFill/>
                </a:ln>
                <a:solidFill>
                  <a:srgbClr val="505050"/>
                </a:solidFill>
                <a:effectLst/>
                <a:uLnTx/>
                <a:uFillTx/>
                <a:latin typeface="Segoe UI"/>
                <a:ea typeface="+mn-ea"/>
                <a:cs typeface="Segoe UI"/>
              </a:rPr>
              <a:t> </a:t>
            </a:r>
            <a:r>
              <a:rPr kumimoji="0" lang="en-US" sz="1050" b="0" i="0" u="none" strike="noStrike" kern="1200" cap="none" spc="0" normalizeH="0" baseline="0" noProof="0" err="1">
                <a:ln>
                  <a:noFill/>
                </a:ln>
                <a:solidFill>
                  <a:srgbClr val="505050"/>
                </a:solidFill>
                <a:effectLst/>
                <a:uLnTx/>
                <a:uFillTx/>
                <a:latin typeface="Segoe UI"/>
                <a:ea typeface="+mn-ea"/>
                <a:cs typeface="Segoe UI"/>
              </a:rPr>
              <a:t>nisl</a:t>
            </a:r>
            <a:r>
              <a:rPr kumimoji="0" lang="en-US" sz="1050" b="0" i="0" u="none" strike="noStrike" kern="1200" cap="none" spc="0" normalizeH="0" baseline="0" noProof="0">
                <a:ln>
                  <a:noFill/>
                </a:ln>
                <a:solidFill>
                  <a:srgbClr val="505050"/>
                </a:solidFill>
                <a:effectLst/>
                <a:uLnTx/>
                <a:uFillTx/>
                <a:latin typeface="Segoe UI"/>
                <a:ea typeface="+mn-ea"/>
                <a:cs typeface="Segoe UI"/>
              </a:rPr>
              <a:t> </a:t>
            </a:r>
            <a:r>
              <a:rPr kumimoji="0" lang="en-US" sz="1050" b="0" i="0" u="none" strike="noStrike" kern="1200" cap="none" spc="0" normalizeH="0" baseline="0" noProof="0" err="1">
                <a:ln>
                  <a:noFill/>
                </a:ln>
                <a:solidFill>
                  <a:srgbClr val="505050"/>
                </a:solidFill>
                <a:effectLst/>
                <a:uLnTx/>
                <a:uFillTx/>
                <a:latin typeface="Segoe UI"/>
                <a:ea typeface="+mn-ea"/>
                <a:cs typeface="Segoe UI"/>
              </a:rPr>
              <a:t>consectetur</a:t>
            </a:r>
            <a:r>
              <a:rPr kumimoji="0" lang="en-US" sz="1050" b="0" i="0" u="none" strike="noStrike" kern="1200" cap="none" spc="0" normalizeH="0" baseline="0" noProof="0">
                <a:ln>
                  <a:noFill/>
                </a:ln>
                <a:solidFill>
                  <a:srgbClr val="505050"/>
                </a:solidFill>
                <a:effectLst/>
                <a:uLnTx/>
                <a:uFillTx/>
                <a:latin typeface="Segoe UI"/>
                <a:ea typeface="+mn-ea"/>
                <a:cs typeface="Segoe UI"/>
              </a:rPr>
              <a:t> et.</a:t>
            </a:r>
            <a:endParaRPr kumimoji="0" lang="en-US" sz="1050" b="1" i="0" u="none" strike="noStrike" kern="1200" cap="none" spc="0" normalizeH="0" baseline="0" noProof="0">
              <a:ln>
                <a:noFill/>
              </a:ln>
              <a:solidFill>
                <a:srgbClr val="505050"/>
              </a:solidFill>
              <a:effectLst/>
              <a:uLnTx/>
              <a:uFillTx/>
              <a:latin typeface="Segoe UI Semibold"/>
              <a:ea typeface="+mn-ea"/>
              <a:cs typeface="Segoe UI Semibold"/>
            </a:endParaRP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050" b="1" i="0" u="none" strike="noStrike" kern="1200" cap="none" spc="0" normalizeH="0" baseline="0" noProof="0">
                <a:ln>
                  <a:noFill/>
                </a:ln>
                <a:solidFill>
                  <a:srgbClr val="505050"/>
                </a:solidFill>
                <a:effectLst/>
                <a:uLnTx/>
                <a:uFillTx/>
                <a:latin typeface="Segoe UI Semibold"/>
                <a:ea typeface="+mn-ea"/>
                <a:cs typeface="Segoe UI Semibold"/>
              </a:rPr>
              <a:t>Lorem ipsum </a:t>
            </a:r>
            <a:r>
              <a:rPr kumimoji="0" lang="en-US" sz="1050" b="0" i="0" u="none" strike="noStrike" kern="1200" cap="none" spc="0" normalizeH="0" baseline="0" noProof="0" err="1">
                <a:ln>
                  <a:noFill/>
                </a:ln>
                <a:solidFill>
                  <a:srgbClr val="505050"/>
                </a:solidFill>
                <a:effectLst/>
                <a:uLnTx/>
                <a:uFillTx/>
                <a:latin typeface="Segoe UI"/>
                <a:ea typeface="+mn-ea"/>
                <a:cs typeface="Segoe UI"/>
              </a:rPr>
              <a:t>Praesent</a:t>
            </a:r>
            <a:r>
              <a:rPr kumimoji="0" lang="en-US" sz="1050" b="0" i="0" u="none" strike="noStrike" kern="1200" cap="none" spc="0" normalizeH="0" baseline="0" noProof="0">
                <a:ln>
                  <a:noFill/>
                </a:ln>
                <a:solidFill>
                  <a:srgbClr val="505050"/>
                </a:solidFill>
                <a:effectLst/>
                <a:uLnTx/>
                <a:uFillTx/>
                <a:latin typeface="Segoe UI"/>
                <a:ea typeface="+mn-ea"/>
                <a:cs typeface="Segoe UI"/>
              </a:rPr>
              <a:t> </a:t>
            </a:r>
            <a:r>
              <a:rPr kumimoji="0" lang="en-US" sz="1050" b="0" i="0" u="none" strike="noStrike" kern="1200" cap="none" spc="0" normalizeH="0" baseline="0" noProof="0" err="1">
                <a:ln>
                  <a:noFill/>
                </a:ln>
                <a:solidFill>
                  <a:srgbClr val="505050"/>
                </a:solidFill>
                <a:effectLst/>
                <a:uLnTx/>
                <a:uFillTx/>
                <a:latin typeface="Segoe UI"/>
                <a:ea typeface="+mn-ea"/>
                <a:cs typeface="Segoe UI"/>
              </a:rPr>
              <a:t>commodo</a:t>
            </a:r>
            <a:r>
              <a:rPr kumimoji="0" lang="en-US" sz="1050" b="0" i="0" u="none" strike="noStrike" kern="1200" cap="none" spc="0" normalizeH="0" baseline="0" noProof="0">
                <a:ln>
                  <a:noFill/>
                </a:ln>
                <a:solidFill>
                  <a:srgbClr val="505050"/>
                </a:solidFill>
                <a:effectLst/>
                <a:uLnTx/>
                <a:uFillTx/>
                <a:latin typeface="Segoe UI"/>
                <a:ea typeface="+mn-ea"/>
                <a:cs typeface="Segoe UI"/>
              </a:rPr>
              <a:t> cursus magna, vel </a:t>
            </a:r>
            <a:r>
              <a:rPr kumimoji="0" lang="en-US" sz="1050" b="0" i="0" u="none" strike="noStrike" kern="1200" cap="none" spc="0" normalizeH="0" baseline="0" noProof="0" err="1">
                <a:ln>
                  <a:noFill/>
                </a:ln>
                <a:solidFill>
                  <a:srgbClr val="505050"/>
                </a:solidFill>
                <a:effectLst/>
                <a:uLnTx/>
                <a:uFillTx/>
                <a:latin typeface="Segoe UI"/>
                <a:ea typeface="+mn-ea"/>
                <a:cs typeface="Segoe UI"/>
              </a:rPr>
              <a:t>scelerisque</a:t>
            </a:r>
            <a:r>
              <a:rPr kumimoji="0" lang="en-US" sz="1050" b="0" i="0" u="none" strike="noStrike" kern="1200" cap="none" spc="0" normalizeH="0" baseline="0" noProof="0">
                <a:ln>
                  <a:noFill/>
                </a:ln>
                <a:solidFill>
                  <a:srgbClr val="505050"/>
                </a:solidFill>
                <a:effectLst/>
                <a:uLnTx/>
                <a:uFillTx/>
                <a:latin typeface="Segoe UI"/>
                <a:ea typeface="+mn-ea"/>
                <a:cs typeface="Segoe UI"/>
              </a:rPr>
              <a:t> </a:t>
            </a:r>
            <a:r>
              <a:rPr kumimoji="0" lang="en-US" sz="1050" b="0" i="0" u="none" strike="noStrike" kern="1200" cap="none" spc="0" normalizeH="0" baseline="0" noProof="0" err="1">
                <a:ln>
                  <a:noFill/>
                </a:ln>
                <a:solidFill>
                  <a:srgbClr val="505050"/>
                </a:solidFill>
                <a:effectLst/>
                <a:uLnTx/>
                <a:uFillTx/>
                <a:latin typeface="Segoe UI"/>
                <a:ea typeface="+mn-ea"/>
                <a:cs typeface="Segoe UI"/>
              </a:rPr>
              <a:t>nisl</a:t>
            </a:r>
            <a:r>
              <a:rPr kumimoji="0" lang="en-US" sz="1050" b="0" i="0" u="none" strike="noStrike" kern="1200" cap="none" spc="0" normalizeH="0" baseline="0" noProof="0">
                <a:ln>
                  <a:noFill/>
                </a:ln>
                <a:solidFill>
                  <a:srgbClr val="505050"/>
                </a:solidFill>
                <a:effectLst/>
                <a:uLnTx/>
                <a:uFillTx/>
                <a:latin typeface="Segoe UI"/>
                <a:ea typeface="+mn-ea"/>
                <a:cs typeface="Segoe UI"/>
              </a:rPr>
              <a:t> </a:t>
            </a:r>
            <a:r>
              <a:rPr kumimoji="0" lang="en-US" sz="1050" b="0" i="0" u="none" strike="noStrike" kern="1200" cap="none" spc="0" normalizeH="0" baseline="0" noProof="0" err="1">
                <a:ln>
                  <a:noFill/>
                </a:ln>
                <a:solidFill>
                  <a:srgbClr val="505050"/>
                </a:solidFill>
                <a:effectLst/>
                <a:uLnTx/>
                <a:uFillTx/>
                <a:latin typeface="Segoe UI"/>
                <a:ea typeface="+mn-ea"/>
                <a:cs typeface="Segoe UI"/>
              </a:rPr>
              <a:t>consectetur</a:t>
            </a:r>
            <a:r>
              <a:rPr kumimoji="0" lang="en-US" sz="1050" b="0" i="0" u="none" strike="noStrike" kern="1200" cap="none" spc="0" normalizeH="0" baseline="0" noProof="0">
                <a:ln>
                  <a:noFill/>
                </a:ln>
                <a:solidFill>
                  <a:srgbClr val="505050"/>
                </a:solidFill>
                <a:effectLst/>
                <a:uLnTx/>
                <a:uFillTx/>
                <a:latin typeface="Segoe UI"/>
                <a:ea typeface="+mn-ea"/>
                <a:cs typeface="Segoe UI"/>
              </a:rPr>
              <a:t> et.</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050" b="1" i="0" u="none" strike="noStrike" kern="1200" cap="none" spc="0" normalizeH="0" baseline="0" noProof="0">
                <a:ln>
                  <a:noFill/>
                </a:ln>
                <a:solidFill>
                  <a:srgbClr val="505050"/>
                </a:solidFill>
                <a:effectLst/>
                <a:uLnTx/>
                <a:uFillTx/>
                <a:latin typeface="Segoe UI Semibold"/>
                <a:ea typeface="+mn-ea"/>
                <a:cs typeface="Segoe UI Semibold"/>
              </a:rPr>
              <a:t>Lorem ipsum </a:t>
            </a:r>
            <a:r>
              <a:rPr kumimoji="0" lang="en-US" sz="1050" b="0" i="0" u="none" strike="noStrike" kern="1200" cap="none" spc="0" normalizeH="0" baseline="0" noProof="0" err="1">
                <a:ln>
                  <a:noFill/>
                </a:ln>
                <a:solidFill>
                  <a:srgbClr val="505050"/>
                </a:solidFill>
                <a:effectLst/>
                <a:uLnTx/>
                <a:uFillTx/>
                <a:latin typeface="Segoe UI"/>
                <a:ea typeface="+mn-ea"/>
                <a:cs typeface="Segoe UI"/>
              </a:rPr>
              <a:t>Praesent</a:t>
            </a:r>
            <a:r>
              <a:rPr kumimoji="0" lang="en-US" sz="1050" b="0" i="0" u="none" strike="noStrike" kern="1200" cap="none" spc="0" normalizeH="0" baseline="0" noProof="0">
                <a:ln>
                  <a:noFill/>
                </a:ln>
                <a:solidFill>
                  <a:srgbClr val="505050"/>
                </a:solidFill>
                <a:effectLst/>
                <a:uLnTx/>
                <a:uFillTx/>
                <a:latin typeface="Segoe UI"/>
                <a:ea typeface="+mn-ea"/>
                <a:cs typeface="Segoe UI"/>
              </a:rPr>
              <a:t> </a:t>
            </a:r>
            <a:r>
              <a:rPr kumimoji="0" lang="en-US" sz="1050" b="0" i="0" u="none" strike="noStrike" kern="1200" cap="none" spc="0" normalizeH="0" baseline="0" noProof="0" err="1">
                <a:ln>
                  <a:noFill/>
                </a:ln>
                <a:solidFill>
                  <a:srgbClr val="505050"/>
                </a:solidFill>
                <a:effectLst/>
                <a:uLnTx/>
                <a:uFillTx/>
                <a:latin typeface="Segoe UI"/>
                <a:ea typeface="+mn-ea"/>
                <a:cs typeface="Segoe UI"/>
              </a:rPr>
              <a:t>commodo</a:t>
            </a:r>
            <a:r>
              <a:rPr kumimoji="0" lang="en-US" sz="1050" b="0" i="0" u="none" strike="noStrike" kern="1200" cap="none" spc="0" normalizeH="0" baseline="0" noProof="0">
                <a:ln>
                  <a:noFill/>
                </a:ln>
                <a:solidFill>
                  <a:srgbClr val="505050"/>
                </a:solidFill>
                <a:effectLst/>
                <a:uLnTx/>
                <a:uFillTx/>
                <a:latin typeface="Segoe UI"/>
                <a:ea typeface="+mn-ea"/>
                <a:cs typeface="Segoe UI"/>
              </a:rPr>
              <a:t> cursus magna, vel </a:t>
            </a:r>
            <a:r>
              <a:rPr kumimoji="0" lang="en-US" sz="1050" b="0" i="0" u="none" strike="noStrike" kern="1200" cap="none" spc="0" normalizeH="0" baseline="0" noProof="0" err="1">
                <a:ln>
                  <a:noFill/>
                </a:ln>
                <a:solidFill>
                  <a:srgbClr val="505050"/>
                </a:solidFill>
                <a:effectLst/>
                <a:uLnTx/>
                <a:uFillTx/>
                <a:latin typeface="Segoe UI"/>
                <a:ea typeface="+mn-ea"/>
                <a:cs typeface="Segoe UI"/>
              </a:rPr>
              <a:t>scelerisque</a:t>
            </a:r>
            <a:r>
              <a:rPr kumimoji="0" lang="en-US" sz="1050" b="0" i="0" u="none" strike="noStrike" kern="1200" cap="none" spc="0" normalizeH="0" baseline="0" noProof="0">
                <a:ln>
                  <a:noFill/>
                </a:ln>
                <a:solidFill>
                  <a:srgbClr val="505050"/>
                </a:solidFill>
                <a:effectLst/>
                <a:uLnTx/>
                <a:uFillTx/>
                <a:latin typeface="Segoe UI"/>
                <a:ea typeface="+mn-ea"/>
                <a:cs typeface="Segoe UI"/>
              </a:rPr>
              <a:t> </a:t>
            </a:r>
            <a:r>
              <a:rPr kumimoji="0" lang="en-US" sz="1050" b="0" i="0" u="none" strike="noStrike" kern="1200" cap="none" spc="0" normalizeH="0" baseline="0" noProof="0" err="1">
                <a:ln>
                  <a:noFill/>
                </a:ln>
                <a:solidFill>
                  <a:srgbClr val="505050"/>
                </a:solidFill>
                <a:effectLst/>
                <a:uLnTx/>
                <a:uFillTx/>
                <a:latin typeface="Segoe UI"/>
                <a:ea typeface="+mn-ea"/>
                <a:cs typeface="Segoe UI"/>
              </a:rPr>
              <a:t>nisl</a:t>
            </a:r>
            <a:r>
              <a:rPr kumimoji="0" lang="en-US" sz="1050" b="0" i="0" u="none" strike="noStrike" kern="1200" cap="none" spc="0" normalizeH="0" baseline="0" noProof="0">
                <a:ln>
                  <a:noFill/>
                </a:ln>
                <a:solidFill>
                  <a:srgbClr val="505050"/>
                </a:solidFill>
                <a:effectLst/>
                <a:uLnTx/>
                <a:uFillTx/>
                <a:latin typeface="Segoe UI"/>
                <a:ea typeface="+mn-ea"/>
                <a:cs typeface="Segoe UI"/>
              </a:rPr>
              <a:t> </a:t>
            </a:r>
            <a:r>
              <a:rPr kumimoji="0" lang="en-US" sz="1050" b="0" i="0" u="none" strike="noStrike" kern="1200" cap="none" spc="0" normalizeH="0" baseline="0" noProof="0" err="1">
                <a:ln>
                  <a:noFill/>
                </a:ln>
                <a:solidFill>
                  <a:srgbClr val="505050"/>
                </a:solidFill>
                <a:effectLst/>
                <a:uLnTx/>
                <a:uFillTx/>
                <a:latin typeface="Segoe UI"/>
                <a:ea typeface="+mn-ea"/>
                <a:cs typeface="Segoe UI"/>
              </a:rPr>
              <a:t>consectetur</a:t>
            </a:r>
            <a:r>
              <a:rPr kumimoji="0" lang="en-US" sz="1050" b="0" i="0" u="none" strike="noStrike" kern="1200" cap="none" spc="0" normalizeH="0" baseline="0" noProof="0">
                <a:ln>
                  <a:noFill/>
                </a:ln>
                <a:solidFill>
                  <a:srgbClr val="505050"/>
                </a:solidFill>
                <a:effectLst/>
                <a:uLnTx/>
                <a:uFillTx/>
                <a:latin typeface="Segoe UI"/>
                <a:ea typeface="+mn-ea"/>
                <a:cs typeface="Segoe UI"/>
              </a:rPr>
              <a:t> et.</a:t>
            </a:r>
            <a:endParaRPr kumimoji="0" lang="en-US" sz="1050" b="1" i="0" u="none" strike="noStrike" kern="1200" cap="none" spc="0" normalizeH="0" baseline="0" noProof="0">
              <a:ln>
                <a:noFill/>
              </a:ln>
              <a:solidFill>
                <a:srgbClr val="505050"/>
              </a:solidFill>
              <a:effectLst/>
              <a:uLnTx/>
              <a:uFillTx/>
              <a:latin typeface="Segoe UI Semibold"/>
              <a:ea typeface="+mn-ea"/>
              <a:cs typeface="Segoe UI Semibold"/>
            </a:endParaRPr>
          </a:p>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en-US" sz="1050" b="1" i="0" u="none" strike="noStrike" kern="1200" cap="none" spc="0" normalizeH="0" baseline="0" noProof="0">
              <a:ln>
                <a:noFill/>
              </a:ln>
              <a:solidFill>
                <a:srgbClr val="505050"/>
              </a:solidFill>
              <a:effectLst/>
              <a:uLnTx/>
              <a:uFillTx/>
              <a:latin typeface="Segoe UI Semibold"/>
              <a:ea typeface="+mn-ea"/>
              <a:cs typeface="Segoe UI Semibold"/>
            </a:endParaRPr>
          </a:p>
        </p:txBody>
      </p:sp>
      <p:sp>
        <p:nvSpPr>
          <p:cNvPr id="20" name="Text Placeholder 12">
            <a:extLst>
              <a:ext uri="{FF2B5EF4-FFF2-40B4-BE49-F238E27FC236}">
                <a16:creationId xmlns:a16="http://schemas.microsoft.com/office/drawing/2014/main" id="{0D88FAAC-B8D9-BA41-95BB-26827AED22A5}"/>
              </a:ext>
            </a:extLst>
          </p:cNvPr>
          <p:cNvSpPr>
            <a:spLocks noGrp="1"/>
          </p:cNvSpPr>
          <p:nvPr>
            <p:ph type="body" sz="quarter" idx="14" hasCustomPrompt="1"/>
          </p:nvPr>
        </p:nvSpPr>
        <p:spPr>
          <a:xfrm>
            <a:off x="8344635" y="535404"/>
            <a:ext cx="2457324" cy="284351"/>
          </a:xfrm>
          <a:prstGeom prst="rect">
            <a:avLst/>
          </a:prstGeom>
        </p:spPr>
        <p:txBody>
          <a:bodyPr>
            <a:noAutofit/>
          </a:bodyPr>
          <a:lstStyle>
            <a:lvl1pPr marL="0" indent="0">
              <a:spcBef>
                <a:spcPts val="0"/>
              </a:spcBef>
              <a:buNone/>
              <a:defRPr kumimoji="0" lang="en-US" sz="1200" b="1" i="0" u="none" strike="noStrike" kern="1200" cap="none" spc="0" normalizeH="0" baseline="0" dirty="0" smtClean="0">
                <a:ln>
                  <a:noFill/>
                </a:ln>
                <a:solidFill>
                  <a:srgbClr val="505050"/>
                </a:solidFill>
                <a:effectLst/>
                <a:uLnTx/>
                <a:uFillTx/>
                <a:latin typeface="Segoe UI Semibold" panose="020B0502040204020203" pitchFamily="34" charset="0"/>
                <a:ea typeface="+mn-ea"/>
                <a:cs typeface="Segoe UI Semibold" panose="020B0502040204020203" pitchFamily="34" charset="0"/>
              </a:defRPr>
            </a:lvl1pPr>
          </a:lstStyle>
          <a:p>
            <a:pPr lvl="0"/>
            <a:r>
              <a:rPr lang="en-US"/>
              <a:t>FEATURES:</a:t>
            </a:r>
          </a:p>
        </p:txBody>
      </p:sp>
    </p:spTree>
    <p:extLst>
      <p:ext uri="{BB962C8B-B14F-4D97-AF65-F5344CB8AC3E}">
        <p14:creationId xmlns:p14="http://schemas.microsoft.com/office/powerpoint/2010/main" val="38295365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ppendix // Tech Spec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0CC7C1A-0857-6B4D-B9FB-6393F27D7EDE}"/>
              </a:ext>
            </a:extLst>
          </p:cNvPr>
          <p:cNvSpPr/>
          <p:nvPr userDrawn="1"/>
        </p:nvSpPr>
        <p:spPr>
          <a:xfrm>
            <a:off x="0" y="885807"/>
            <a:ext cx="12192000" cy="5972194"/>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ext Placeholder 12">
            <a:extLst>
              <a:ext uri="{FF2B5EF4-FFF2-40B4-BE49-F238E27FC236}">
                <a16:creationId xmlns:a16="http://schemas.microsoft.com/office/drawing/2014/main" id="{C442D2F6-9FEB-6D44-A8E8-2EE2347127A9}"/>
              </a:ext>
            </a:extLst>
          </p:cNvPr>
          <p:cNvSpPr>
            <a:spLocks noGrp="1"/>
          </p:cNvSpPr>
          <p:nvPr>
            <p:ph type="body" sz="quarter" idx="11" hasCustomPrompt="1"/>
          </p:nvPr>
        </p:nvSpPr>
        <p:spPr>
          <a:xfrm>
            <a:off x="4006515" y="214806"/>
            <a:ext cx="5961647" cy="441953"/>
          </a:xfrm>
          <a:prstGeom prst="rect">
            <a:avLst/>
          </a:prstGeom>
        </p:spPr>
        <p:txBody>
          <a:bodyPr>
            <a:noAutofit/>
          </a:bodyPr>
          <a:lstStyle>
            <a:lvl1pPr marL="0" marR="0" indent="0" algn="l" defTabSz="914400" rtl="0" eaLnBrk="1" fontAlgn="auto" latinLnBrk="0" hangingPunct="1">
              <a:lnSpc>
                <a:spcPct val="100000"/>
              </a:lnSpc>
              <a:spcBef>
                <a:spcPts val="0"/>
              </a:spcBef>
              <a:spcAft>
                <a:spcPts val="0"/>
              </a:spcAft>
              <a:buClrTx/>
              <a:buSzTx/>
              <a:buFontTx/>
              <a:buNone/>
              <a:tabLst/>
              <a:defRPr kumimoji="0" lang="en-US" sz="2400" b="1" i="0" u="none" strike="noStrike" kern="1200" cap="none" spc="0" normalizeH="0" baseline="0">
                <a:ln>
                  <a:noFill/>
                </a:ln>
                <a:solidFill>
                  <a:srgbClr val="505050"/>
                </a:solidFill>
                <a:effectLst/>
                <a:uLnTx/>
                <a:uFillTx/>
                <a:latin typeface="Segoe UI Semibold" panose="020B0502040204020203" pitchFamily="34" charset="0"/>
                <a:ea typeface="+mn-ea"/>
                <a:cs typeface="Segoe UI Semibold" panose="020B0502040204020203" pitchFamily="34" charset="0"/>
              </a:defRPr>
            </a:lvl1pPr>
          </a:lstStyle>
          <a:p>
            <a:pPr lvl="0">
              <a:defRPr/>
            </a:pPr>
            <a:r>
              <a:rPr lang="en-US" sz="2400" b="1">
                <a:solidFill>
                  <a:srgbClr val="505050"/>
                </a:solidFill>
                <a:latin typeface="Segoe UI Semibold" panose="020B0502040204020203" pitchFamily="34" charset="0"/>
                <a:cs typeface="Segoe UI Semibold" panose="020B0502040204020203" pitchFamily="34" charset="0"/>
              </a:rPr>
              <a:t>Name of product here</a:t>
            </a:r>
            <a:endParaRPr kumimoji="0" lang="en-US" sz="2400" b="0" i="0" u="none" strike="noStrike" kern="1200" cap="none" spc="0" normalizeH="0" baseline="0" noProof="0">
              <a:ln>
                <a:noFill/>
              </a:ln>
              <a:solidFill>
                <a:srgbClr val="EEEEEE">
                  <a:lumMod val="10000"/>
                </a:srgbClr>
              </a:solidFill>
              <a:effectLst/>
              <a:uLnTx/>
              <a:uFillTx/>
              <a:latin typeface="Segoe UI Semibold" panose="020B0702040204020203" pitchFamily="34" charset="0"/>
              <a:ea typeface="+mn-ea"/>
              <a:cs typeface="Segoe UI Semibold" panose="020B0702040204020203" pitchFamily="34" charset="0"/>
            </a:endParaRPr>
          </a:p>
        </p:txBody>
      </p:sp>
      <p:sp>
        <p:nvSpPr>
          <p:cNvPr id="13" name="TextBox 12">
            <a:extLst>
              <a:ext uri="{FF2B5EF4-FFF2-40B4-BE49-F238E27FC236}">
                <a16:creationId xmlns:a16="http://schemas.microsoft.com/office/drawing/2014/main" id="{987072AB-9CF2-DB43-ADB2-AEEEE7065F3C}"/>
              </a:ext>
            </a:extLst>
          </p:cNvPr>
          <p:cNvSpPr txBox="1"/>
          <p:nvPr userDrawn="1"/>
        </p:nvSpPr>
        <p:spPr>
          <a:xfrm>
            <a:off x="499308" y="214806"/>
            <a:ext cx="350720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505050"/>
                </a:solidFill>
                <a:effectLst/>
                <a:uLnTx/>
                <a:uFillTx/>
                <a:latin typeface="Segoe UI" panose="020B0502040204020203" pitchFamily="34" charset="0"/>
                <a:ea typeface="+mn-ea"/>
                <a:cs typeface="Segoe UI" panose="020B0502040204020203" pitchFamily="34" charset="0"/>
              </a:rPr>
              <a:t>Technical specifications | </a:t>
            </a:r>
            <a:endParaRPr kumimoji="0" lang="en-US" sz="2400" b="0" i="0" u="none" strike="noStrike" kern="1200" cap="none" spc="0" normalizeH="0" baseline="0" noProof="0">
              <a:ln>
                <a:noFill/>
              </a:ln>
              <a:solidFill>
                <a:srgbClr val="EEEEEE">
                  <a:lumMod val="10000"/>
                </a:srgbClr>
              </a:solidFill>
              <a:effectLst/>
              <a:uLnTx/>
              <a:uFillTx/>
              <a:latin typeface="Segoe UI" panose="020B0502040204020203" pitchFamily="34" charset="0"/>
              <a:ea typeface="+mn-ea"/>
              <a:cs typeface="Segoe UI" panose="020B0502040204020203" pitchFamily="34" charset="0"/>
            </a:endParaRPr>
          </a:p>
        </p:txBody>
      </p:sp>
    </p:spTree>
    <p:extLst>
      <p:ext uri="{BB962C8B-B14F-4D97-AF65-F5344CB8AC3E}">
        <p14:creationId xmlns:p14="http://schemas.microsoft.com/office/powerpoint/2010/main" val="881880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0" presetClass="entr" presetSubtype="0" fill="hold" grpId="1" nodeType="withEffect">
                                  <p:stCondLst>
                                    <p:cond delay="0"/>
                                  </p:stCondLst>
                                  <p:childTnLst>
                                    <p:set>
                                      <p:cBhvr>
                                        <p:cTn id="8" dur="1" fill="hold">
                                          <p:stCondLst>
                                            <p:cond delay="0"/>
                                          </p:stCondLst>
                                        </p:cTn>
                                        <p:tgtEl>
                                          <p:spTgt spid="13"/>
                                        </p:tgtEl>
                                        <p:attrNameLst>
                                          <p:attrName>style.visibility</p:attrName>
                                        </p:attrNameLst>
                                      </p:cBhvr>
                                      <p:to>
                                        <p:strVal val="visible"/>
                                      </p:to>
                                    </p:set>
                                    <p:animEffect transition="in" filter="fade">
                                      <p:cBhvr>
                                        <p:cTn id="9" dur="500"/>
                                        <p:tgtEl>
                                          <p:spTgt spid="13"/>
                                        </p:tgtEl>
                                      </p:cBhvr>
                                    </p:animEffect>
                                  </p:childTnLst>
                                </p:cTn>
                              </p:par>
                              <p:par>
                                <p:cTn id="10" presetID="10" presetClass="entr" presetSubtype="0" fill="hold" grpId="0" nodeType="withEffect">
                                  <p:stCondLst>
                                    <p:cond delay="0"/>
                                  </p:stCondLst>
                                  <p:childTnLst>
                                    <p:set>
                                      <p:cBhvr>
                                        <p:cTn id="11" dur="1" fill="hold">
                                          <p:stCondLst>
                                            <p:cond delay="0"/>
                                          </p:stCondLst>
                                        </p:cTn>
                                        <p:tgtEl>
                                          <p:spTgt spid="12">
                                            <p:txEl>
                                              <p:pRg st="0" end="0"/>
                                            </p:txEl>
                                          </p:spTgt>
                                        </p:tgtEl>
                                        <p:attrNameLst>
                                          <p:attrName>style.visibility</p:attrName>
                                        </p:attrNameLst>
                                      </p:cBhvr>
                                      <p:to>
                                        <p:strVal val="visible"/>
                                      </p:to>
                                    </p:set>
                                    <p:animEffect transition="in" filter="fade">
                                      <p:cBhvr>
                                        <p:cTn id="12"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tmplLst>
          <p:tmpl lvl="1">
            <p:tnLst>
              <p:par>
                <p:cTn presetID="10" presetClass="entr" presetSubtype="0" fill="hold" nodeType="with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fade">
                      <p:cBhvr>
                        <p:cTn dur="500"/>
                        <p:tgtEl>
                          <p:spTgt spid="12"/>
                        </p:tgtEl>
                      </p:cBhvr>
                    </p:animEffect>
                  </p:childTnLst>
                </p:cTn>
              </p:par>
            </p:tnLst>
          </p:tmpl>
        </p:tmplLst>
      </p:bldP>
      <p:bldP spid="13" grpId="0"/>
      <p:bldP spid="13" grpId="1"/>
    </p:bldLst>
  </p:timing>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E90F9DB-F60E-514A-A65A-5070B5B614D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D0078CC-B4E9-B548-AFBB-C5B9CF779FB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3CA6975-3E50-D140-B0EC-9D3D0633671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0" i="0">
                <a:solidFill>
                  <a:schemeClr val="tx1">
                    <a:tint val="75000"/>
                  </a:schemeClr>
                </a:solidFill>
                <a:latin typeface="Segoe UI" panose="020B0502040204020203" pitchFamily="34" charset="0"/>
              </a:defRPr>
            </a:lvl1pPr>
          </a:lstStyle>
          <a:p>
            <a:fld id="{E4206377-AAE2-BB4B-A51C-12678924DAAF}" type="datetimeFigureOut">
              <a:rPr lang="en-US" smtClean="0"/>
              <a:pPr/>
              <a:t>8/24/2023</a:t>
            </a:fld>
            <a:endParaRPr lang="en-US"/>
          </a:p>
        </p:txBody>
      </p:sp>
      <p:sp>
        <p:nvSpPr>
          <p:cNvPr id="5" name="Footer Placeholder 4">
            <a:extLst>
              <a:ext uri="{FF2B5EF4-FFF2-40B4-BE49-F238E27FC236}">
                <a16:creationId xmlns:a16="http://schemas.microsoft.com/office/drawing/2014/main" id="{CD947BAE-817B-EC4F-B06E-52979EEC59B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0" i="0">
                <a:solidFill>
                  <a:schemeClr val="tx1">
                    <a:tint val="75000"/>
                  </a:schemeClr>
                </a:solidFill>
                <a:latin typeface="Segoe UI" panose="020B0502040204020203" pitchFamily="34" charset="0"/>
              </a:defRPr>
            </a:lvl1pPr>
          </a:lstStyle>
          <a:p>
            <a:endParaRPr lang="en-US"/>
          </a:p>
        </p:txBody>
      </p:sp>
      <p:sp>
        <p:nvSpPr>
          <p:cNvPr id="6" name="Slide Number Placeholder 5">
            <a:extLst>
              <a:ext uri="{FF2B5EF4-FFF2-40B4-BE49-F238E27FC236}">
                <a16:creationId xmlns:a16="http://schemas.microsoft.com/office/drawing/2014/main" id="{0CC6795C-0DF6-7441-A9A5-0222C95A4B5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tx1">
                    <a:tint val="75000"/>
                  </a:schemeClr>
                </a:solidFill>
                <a:latin typeface="Segoe UI" panose="020B0502040204020203" pitchFamily="34" charset="0"/>
              </a:defRPr>
            </a:lvl1pPr>
          </a:lstStyle>
          <a:p>
            <a:fld id="{4332DEE0-393B-214E-9594-77B533CBC027}" type="slidenum">
              <a:rPr lang="en-US" smtClean="0"/>
              <a:pPr/>
              <a:t>‹#›</a:t>
            </a:fld>
            <a:endParaRPr lang="en-US"/>
          </a:p>
        </p:txBody>
      </p:sp>
    </p:spTree>
    <p:extLst>
      <p:ext uri="{BB962C8B-B14F-4D97-AF65-F5344CB8AC3E}">
        <p14:creationId xmlns:p14="http://schemas.microsoft.com/office/powerpoint/2010/main" val="1837980946"/>
      </p:ext>
    </p:extLst>
  </p:cSld>
  <p:clrMap bg1="lt1" tx1="dk1" bg2="lt2" tx2="dk2" accent1="accent1" accent2="accent2" accent3="accent3" accent4="accent4" accent5="accent5" accent6="accent6" hlink="hlink" folHlink="folHlink"/>
  <p:sldLayoutIdLst>
    <p:sldLayoutId id="2147483961" r:id="rId1"/>
    <p:sldLayoutId id="2147484009" r:id="rId2"/>
    <p:sldLayoutId id="2147484010" r:id="rId3"/>
  </p:sldLayoutIdLst>
  <p:txStyles>
    <p:titleStyle>
      <a:lvl1pPr algn="l" defTabSz="914400" rtl="0" eaLnBrk="1" latinLnBrk="0" hangingPunct="1">
        <a:lnSpc>
          <a:spcPct val="90000"/>
        </a:lnSpc>
        <a:spcBef>
          <a:spcPct val="0"/>
        </a:spcBef>
        <a:buNone/>
        <a:defRPr sz="4400" b="0" i="0" kern="1200">
          <a:solidFill>
            <a:schemeClr val="tx1"/>
          </a:solidFill>
          <a:latin typeface="Segoe UI" panose="020B05020402040202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Segoe UI" panose="020B050204020402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Segoe UI" panose="020B050204020402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Segoe UI" panose="020B050204020402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Segoe UI" panose="020B050204020402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Segoe UI" panose="020B050204020402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92" userDrawn="1">
          <p15:clr>
            <a:srgbClr val="F26B43"/>
          </p15:clr>
        </p15:guide>
        <p15:guide id="2" pos="360" userDrawn="1">
          <p15:clr>
            <a:srgbClr val="F26B43"/>
          </p15:clr>
        </p15:guide>
        <p15:guide id="3" pos="7488" userDrawn="1">
          <p15:clr>
            <a:srgbClr val="F26B43"/>
          </p15:clr>
        </p15:guide>
        <p15:guide id="4" pos="7320" userDrawn="1">
          <p15:clr>
            <a:srgbClr val="F26B43"/>
          </p15:clr>
        </p15:guide>
        <p15:guide id="5" orient="horz" pos="360" userDrawn="1">
          <p15:clr>
            <a:srgbClr val="F26B43"/>
          </p15:clr>
        </p15:guide>
        <p15:guide id="6" orient="horz" pos="192" userDrawn="1">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emf"/><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8" Type="http://schemas.openxmlformats.org/officeDocument/2006/relationships/image" Target="../media/image61.emf"/><Relationship Id="rId3" Type="http://schemas.openxmlformats.org/officeDocument/2006/relationships/image" Target="../media/image58.png"/><Relationship Id="rId7" Type="http://schemas.openxmlformats.org/officeDocument/2006/relationships/image" Target="../media/image60.emf"/><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59.emf"/><Relationship Id="rId5" Type="http://schemas.openxmlformats.org/officeDocument/2006/relationships/image" Target="../media/image53.png"/><Relationship Id="rId4" Type="http://schemas.openxmlformats.org/officeDocument/2006/relationships/image" Target="../media/image54.emf"/><Relationship Id="rId9" Type="http://schemas.openxmlformats.org/officeDocument/2006/relationships/image" Target="../media/image62.png"/></Relationships>
</file>

<file path=ppt/slides/_rels/slide11.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64.png"/><Relationship Id="rId4" Type="http://schemas.openxmlformats.org/officeDocument/2006/relationships/image" Target="../media/image63.png"/></Relationships>
</file>

<file path=ppt/slides/_rels/slide12.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8" Type="http://schemas.openxmlformats.org/officeDocument/2006/relationships/image" Target="../media/image70.emf"/><Relationship Id="rId3" Type="http://schemas.openxmlformats.org/officeDocument/2006/relationships/image" Target="../media/image66.png"/><Relationship Id="rId7" Type="http://schemas.openxmlformats.org/officeDocument/2006/relationships/image" Target="../media/image59.emf"/><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69.emf"/><Relationship Id="rId5" Type="http://schemas.openxmlformats.org/officeDocument/2006/relationships/image" Target="../media/image68.emf"/><Relationship Id="rId4" Type="http://schemas.openxmlformats.org/officeDocument/2006/relationships/image" Target="../media/image67.png"/><Relationship Id="rId9" Type="http://schemas.openxmlformats.org/officeDocument/2006/relationships/image" Target="../media/image53.png"/></Relationships>
</file>

<file path=ppt/slides/_rels/slide14.xml.rels><?xml version="1.0" encoding="UTF-8" standalone="yes"?>
<Relationships xmlns="http://schemas.openxmlformats.org/package/2006/relationships"><Relationship Id="rId8" Type="http://schemas.openxmlformats.org/officeDocument/2006/relationships/image" Target="../media/image56.emf"/><Relationship Id="rId3" Type="http://schemas.openxmlformats.org/officeDocument/2006/relationships/image" Target="../media/image71.png"/><Relationship Id="rId7" Type="http://schemas.openxmlformats.org/officeDocument/2006/relationships/image" Target="../media/image55.emf"/><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54.emf"/><Relationship Id="rId11" Type="http://schemas.openxmlformats.org/officeDocument/2006/relationships/image" Target="../media/image53.png"/><Relationship Id="rId5" Type="http://schemas.openxmlformats.org/officeDocument/2006/relationships/image" Target="../media/image73.emf"/><Relationship Id="rId10" Type="http://schemas.openxmlformats.org/officeDocument/2006/relationships/image" Target="../media/image75.png"/><Relationship Id="rId4" Type="http://schemas.openxmlformats.org/officeDocument/2006/relationships/image" Target="../media/image72.png"/><Relationship Id="rId9" Type="http://schemas.openxmlformats.org/officeDocument/2006/relationships/image" Target="../media/image74.png"/></Relationships>
</file>

<file path=ppt/slides/_rels/slide15.xml.rels><?xml version="1.0" encoding="UTF-8" standalone="yes"?>
<Relationships xmlns="http://schemas.openxmlformats.org/package/2006/relationships"><Relationship Id="rId8" Type="http://schemas.openxmlformats.org/officeDocument/2006/relationships/image" Target="../media/image61.emf"/><Relationship Id="rId3" Type="http://schemas.openxmlformats.org/officeDocument/2006/relationships/image" Target="../media/image76.emf"/><Relationship Id="rId7" Type="http://schemas.openxmlformats.org/officeDocument/2006/relationships/image" Target="../media/image80.png"/><Relationship Id="rId12" Type="http://schemas.openxmlformats.org/officeDocument/2006/relationships/image" Target="../media/image53.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79.emf"/><Relationship Id="rId11" Type="http://schemas.openxmlformats.org/officeDocument/2006/relationships/image" Target="../media/image83.emf"/><Relationship Id="rId5" Type="http://schemas.openxmlformats.org/officeDocument/2006/relationships/image" Target="../media/image78.emf"/><Relationship Id="rId10" Type="http://schemas.openxmlformats.org/officeDocument/2006/relationships/image" Target="../media/image82.emf"/><Relationship Id="rId4" Type="http://schemas.openxmlformats.org/officeDocument/2006/relationships/image" Target="../media/image77.emf"/><Relationship Id="rId9" Type="http://schemas.openxmlformats.org/officeDocument/2006/relationships/image" Target="../media/image81.emf"/></Relationships>
</file>

<file path=ppt/slides/_rels/slide16.xml.rels><?xml version="1.0" encoding="UTF-8" standalone="yes"?>
<Relationships xmlns="http://schemas.openxmlformats.org/package/2006/relationships"><Relationship Id="rId8" Type="http://schemas.openxmlformats.org/officeDocument/2006/relationships/image" Target="../media/image60.emf"/><Relationship Id="rId3" Type="http://schemas.openxmlformats.org/officeDocument/2006/relationships/image" Target="../media/image84.png"/><Relationship Id="rId7" Type="http://schemas.openxmlformats.org/officeDocument/2006/relationships/image" Target="../media/image57.emf"/><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87.emf"/><Relationship Id="rId5" Type="http://schemas.openxmlformats.org/officeDocument/2006/relationships/image" Target="../media/image86.emf"/><Relationship Id="rId4" Type="http://schemas.openxmlformats.org/officeDocument/2006/relationships/image" Target="../media/image85.png"/><Relationship Id="rId9" Type="http://schemas.openxmlformats.org/officeDocument/2006/relationships/image" Target="../media/image53.png"/></Relationships>
</file>

<file path=ppt/slides/_rels/slide17.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8" Type="http://schemas.openxmlformats.org/officeDocument/2006/relationships/image" Target="../media/image95.png"/><Relationship Id="rId3" Type="http://schemas.openxmlformats.org/officeDocument/2006/relationships/image" Target="../media/image90.png"/><Relationship Id="rId7" Type="http://schemas.openxmlformats.org/officeDocument/2006/relationships/image" Target="../media/image94.pn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93.png"/><Relationship Id="rId5" Type="http://schemas.openxmlformats.org/officeDocument/2006/relationships/image" Target="../media/image92.png"/><Relationship Id="rId4" Type="http://schemas.openxmlformats.org/officeDocument/2006/relationships/image" Target="../media/image91.png"/></Relationships>
</file>

<file path=ppt/slides/_rels/slide2.xml.rels><?xml version="1.0" encoding="UTF-8" standalone="yes"?>
<Relationships xmlns="http://schemas.openxmlformats.org/package/2006/relationships"><Relationship Id="rId3" Type="http://schemas.openxmlformats.org/officeDocument/2006/relationships/image" Target="../media/image10.emf"/><Relationship Id="rId7"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3.emf"/><Relationship Id="rId5" Type="http://schemas.openxmlformats.org/officeDocument/2006/relationships/image" Target="../media/image12.emf"/><Relationship Id="rId4" Type="http://schemas.openxmlformats.org/officeDocument/2006/relationships/image" Target="../media/image11.emf"/></Relationships>
</file>

<file path=ppt/slides/_rels/slide20.xml.rels><?xml version="1.0" encoding="UTF-8" standalone="yes"?>
<Relationships xmlns="http://schemas.openxmlformats.org/package/2006/relationships"><Relationship Id="rId3" Type="http://schemas.openxmlformats.org/officeDocument/2006/relationships/image" Target="../media/image96.png"/><Relationship Id="rId7" Type="http://schemas.openxmlformats.org/officeDocument/2006/relationships/image" Target="../media/image100.pn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99.png"/><Relationship Id="rId5" Type="http://schemas.openxmlformats.org/officeDocument/2006/relationships/image" Target="../media/image98.png"/><Relationship Id="rId4" Type="http://schemas.openxmlformats.org/officeDocument/2006/relationships/image" Target="../media/image97.png"/></Relationships>
</file>

<file path=ppt/slides/_rels/slide21.xml.rels><?xml version="1.0" encoding="UTF-8" standalone="yes"?>
<Relationships xmlns="http://schemas.openxmlformats.org/package/2006/relationships"><Relationship Id="rId3" Type="http://schemas.openxmlformats.org/officeDocument/2006/relationships/image" Target="../media/image96.png"/><Relationship Id="rId7" Type="http://schemas.openxmlformats.org/officeDocument/2006/relationships/image" Target="../media/image102.pn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99.png"/><Relationship Id="rId5" Type="http://schemas.openxmlformats.org/officeDocument/2006/relationships/image" Target="../media/image98.png"/><Relationship Id="rId4" Type="http://schemas.openxmlformats.org/officeDocument/2006/relationships/image" Target="../media/image101.png"/></Relationships>
</file>

<file path=ppt/slides/_rels/slide22.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8" Type="http://schemas.openxmlformats.org/officeDocument/2006/relationships/hyperlink" Target="https://support.microsoft.com/en-us/surface/use-microsoft-365-with-surface-headphones-917d98c2-7495-a6cf-97f8-e1b594e8ce7c" TargetMode="External"/><Relationship Id="rId3" Type="http://schemas.openxmlformats.org/officeDocument/2006/relationships/hyperlink" Target="https://www.microsoft.com/en-us/microsoft-365/blog/2020/09/22/pulse-employees-wellbeing-six-months-pandemic/" TargetMode="External"/><Relationship Id="rId7" Type="http://schemas.openxmlformats.org/officeDocument/2006/relationships/hyperlink" Target="https://www.microsoft.com/en-us/Investor/events/FY-2021/earnings-fy-2021-q3.aspx" TargetMode="External"/><Relationship Id="rId2" Type="http://schemas.openxmlformats.org/officeDocument/2006/relationships/notesSlide" Target="../notesSlides/notesSlide27.xml"/><Relationship Id="rId1" Type="http://schemas.openxmlformats.org/officeDocument/2006/relationships/slideLayout" Target="../slideLayouts/slideLayout1.xml"/><Relationship Id="rId6" Type="http://schemas.openxmlformats.org/officeDocument/2006/relationships/hyperlink" Target="https://www.microsoft.com/en-us/microsoft-365/blog/2020/10/28/microsoft-teams-reaches-115-million-dau-plus-a-new-daily-collaboration-minutes-metric-for-microsoft-365/" TargetMode="External"/><Relationship Id="rId5" Type="http://schemas.openxmlformats.org/officeDocument/2006/relationships/hyperlink" Target="https://www.businessinsider.com/microsoft-teams-hits-75-million-daily-active-users-2020-4" TargetMode="External"/><Relationship Id="rId4" Type="http://schemas.openxmlformats.org/officeDocument/2006/relationships/hyperlink" Target="https://www.microsoft.com/en-us/microsoft-365/blog/2020/07/08/future-work-good-challenging-unknown/" TargetMode="External"/></Relationships>
</file>

<file path=ppt/slides/_rels/slide3.xml.rels><?xml version="1.0" encoding="UTF-8" standalone="yes"?>
<Relationships xmlns="http://schemas.openxmlformats.org/package/2006/relationships"><Relationship Id="rId8" Type="http://schemas.openxmlformats.org/officeDocument/2006/relationships/image" Target="../media/image20.jpeg"/><Relationship Id="rId13" Type="http://schemas.openxmlformats.org/officeDocument/2006/relationships/image" Target="../media/image25.jpeg"/><Relationship Id="rId18" Type="http://schemas.openxmlformats.org/officeDocument/2006/relationships/image" Target="../media/image30.jpeg"/><Relationship Id="rId3" Type="http://schemas.openxmlformats.org/officeDocument/2006/relationships/image" Target="../media/image15.png"/><Relationship Id="rId7" Type="http://schemas.openxmlformats.org/officeDocument/2006/relationships/image" Target="../media/image19.jpeg"/><Relationship Id="rId12" Type="http://schemas.openxmlformats.org/officeDocument/2006/relationships/image" Target="../media/image24.jpeg"/><Relationship Id="rId17" Type="http://schemas.openxmlformats.org/officeDocument/2006/relationships/image" Target="../media/image29.jpeg"/><Relationship Id="rId2" Type="http://schemas.openxmlformats.org/officeDocument/2006/relationships/notesSlide" Target="../notesSlides/notesSlide3.xml"/><Relationship Id="rId16" Type="http://schemas.openxmlformats.org/officeDocument/2006/relationships/image" Target="../media/image28.jpeg"/><Relationship Id="rId1" Type="http://schemas.openxmlformats.org/officeDocument/2006/relationships/slideLayout" Target="../slideLayouts/slideLayout1.xml"/><Relationship Id="rId6" Type="http://schemas.openxmlformats.org/officeDocument/2006/relationships/image" Target="../media/image18.jpeg"/><Relationship Id="rId11" Type="http://schemas.openxmlformats.org/officeDocument/2006/relationships/image" Target="../media/image23.jpeg"/><Relationship Id="rId5" Type="http://schemas.openxmlformats.org/officeDocument/2006/relationships/image" Target="../media/image17.jpeg"/><Relationship Id="rId15" Type="http://schemas.openxmlformats.org/officeDocument/2006/relationships/image" Target="../media/image27.jpeg"/><Relationship Id="rId10" Type="http://schemas.openxmlformats.org/officeDocument/2006/relationships/image" Target="../media/image22.jpeg"/><Relationship Id="rId4" Type="http://schemas.openxmlformats.org/officeDocument/2006/relationships/image" Target="../media/image16.jpeg"/><Relationship Id="rId9" Type="http://schemas.openxmlformats.org/officeDocument/2006/relationships/image" Target="../media/image21.jpeg"/><Relationship Id="rId14" Type="http://schemas.openxmlformats.org/officeDocument/2006/relationships/image" Target="../media/image26.jpeg"/></Relationships>
</file>

<file path=ppt/slides/_rels/slide4.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34.emf"/><Relationship Id="rId5" Type="http://schemas.openxmlformats.org/officeDocument/2006/relationships/image" Target="../media/image33.emf"/><Relationship Id="rId4" Type="http://schemas.openxmlformats.org/officeDocument/2006/relationships/image" Target="../media/image32.emf"/></Relationships>
</file>

<file path=ppt/slides/_rels/slide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47.png"/><Relationship Id="rId3" Type="http://schemas.openxmlformats.org/officeDocument/2006/relationships/image" Target="../media/image37.emf"/><Relationship Id="rId7" Type="http://schemas.openxmlformats.org/officeDocument/2006/relationships/image" Target="../media/image41.png"/><Relationship Id="rId12" Type="http://schemas.openxmlformats.org/officeDocument/2006/relationships/image" Target="../media/image46.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40.png"/><Relationship Id="rId11" Type="http://schemas.openxmlformats.org/officeDocument/2006/relationships/image" Target="../media/image45.emf"/><Relationship Id="rId5" Type="http://schemas.openxmlformats.org/officeDocument/2006/relationships/image" Target="../media/image39.png"/><Relationship Id="rId10" Type="http://schemas.openxmlformats.org/officeDocument/2006/relationships/image" Target="../media/image44.png"/><Relationship Id="rId4" Type="http://schemas.openxmlformats.org/officeDocument/2006/relationships/image" Target="../media/image38.png"/><Relationship Id="rId9" Type="http://schemas.openxmlformats.org/officeDocument/2006/relationships/image" Target="../media/image43.emf"/></Relationships>
</file>

<file path=ppt/slides/_rels/slide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51.jpeg"/><Relationship Id="rId5" Type="http://schemas.openxmlformats.org/officeDocument/2006/relationships/image" Target="../media/image50.png"/><Relationship Id="rId4" Type="http://schemas.openxmlformats.org/officeDocument/2006/relationships/image" Target="../media/image49.jpeg"/></Relationships>
</file>

<file path=ppt/slides/_rels/slide9.xml.rels><?xml version="1.0" encoding="UTF-8" standalone="yes"?>
<Relationships xmlns="http://schemas.openxmlformats.org/package/2006/relationships"><Relationship Id="rId8" Type="http://schemas.openxmlformats.org/officeDocument/2006/relationships/image" Target="../media/image57.emf"/><Relationship Id="rId3" Type="http://schemas.openxmlformats.org/officeDocument/2006/relationships/image" Target="../media/image52.png"/><Relationship Id="rId7" Type="http://schemas.openxmlformats.org/officeDocument/2006/relationships/image" Target="../media/image56.emf"/><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55.emf"/><Relationship Id="rId5" Type="http://schemas.openxmlformats.org/officeDocument/2006/relationships/image" Target="../media/image54.emf"/><Relationship Id="rId4" Type="http://schemas.openxmlformats.org/officeDocument/2006/relationships/image" Target="../media/image5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7089E4C-03BB-B541-B28C-6EC77A7913A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8061" y="1"/>
            <a:ext cx="5244769" cy="3612776"/>
          </a:xfrm>
          <a:prstGeom prst="rect">
            <a:avLst/>
          </a:prstGeom>
        </p:spPr>
      </p:pic>
      <p:pic>
        <p:nvPicPr>
          <p:cNvPr id="6" name="Picture 5">
            <a:extLst>
              <a:ext uri="{FF2B5EF4-FFF2-40B4-BE49-F238E27FC236}">
                <a16:creationId xmlns:a16="http://schemas.microsoft.com/office/drawing/2014/main" id="{DE0B8C30-6827-E949-BE8F-F350116FFFDB}"/>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621668" y="1"/>
            <a:ext cx="5701627" cy="3796500"/>
          </a:xfrm>
          <a:prstGeom prst="rect">
            <a:avLst/>
          </a:prstGeom>
        </p:spPr>
      </p:pic>
      <p:pic>
        <p:nvPicPr>
          <p:cNvPr id="4" name="Picture 3">
            <a:extLst>
              <a:ext uri="{FF2B5EF4-FFF2-40B4-BE49-F238E27FC236}">
                <a16:creationId xmlns:a16="http://schemas.microsoft.com/office/drawing/2014/main" id="{CD61EBCA-984E-2740-978F-04183A9E461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71500" y="571500"/>
            <a:ext cx="1314449" cy="281056"/>
          </a:xfrm>
          <a:prstGeom prst="rect">
            <a:avLst/>
          </a:prstGeom>
        </p:spPr>
      </p:pic>
      <p:pic>
        <p:nvPicPr>
          <p:cNvPr id="10" name="Picture 9">
            <a:extLst>
              <a:ext uri="{FF2B5EF4-FFF2-40B4-BE49-F238E27FC236}">
                <a16:creationId xmlns:a16="http://schemas.microsoft.com/office/drawing/2014/main" id="{18EBFE7F-5109-7A4E-9ED2-CF88285F77A7}"/>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019666" y="2714604"/>
            <a:ext cx="3780471" cy="4143396"/>
          </a:xfrm>
          <a:prstGeom prst="rect">
            <a:avLst/>
          </a:prstGeom>
        </p:spPr>
      </p:pic>
      <p:pic>
        <p:nvPicPr>
          <p:cNvPr id="14" name="Picture 13">
            <a:extLst>
              <a:ext uri="{FF2B5EF4-FFF2-40B4-BE49-F238E27FC236}">
                <a16:creationId xmlns:a16="http://schemas.microsoft.com/office/drawing/2014/main" id="{89CF0330-8832-774B-AF1A-1A38F8FAC347}"/>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rot="5400000">
            <a:off x="8736621" y="3463583"/>
            <a:ext cx="1544064" cy="5244770"/>
          </a:xfrm>
          <a:prstGeom prst="rect">
            <a:avLst/>
          </a:prstGeom>
        </p:spPr>
      </p:pic>
      <p:pic>
        <p:nvPicPr>
          <p:cNvPr id="20" name="Picture 19">
            <a:extLst>
              <a:ext uri="{FF2B5EF4-FFF2-40B4-BE49-F238E27FC236}">
                <a16:creationId xmlns:a16="http://schemas.microsoft.com/office/drawing/2014/main" id="{3B3E60E9-FC69-C849-A420-0EBCAD652CE2}"/>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9323003" y="-87509"/>
            <a:ext cx="2868997" cy="2530151"/>
          </a:xfrm>
          <a:prstGeom prst="rect">
            <a:avLst/>
          </a:prstGeom>
        </p:spPr>
      </p:pic>
      <p:grpSp>
        <p:nvGrpSpPr>
          <p:cNvPr id="13" name="Group 12">
            <a:extLst>
              <a:ext uri="{FF2B5EF4-FFF2-40B4-BE49-F238E27FC236}">
                <a16:creationId xmlns:a16="http://schemas.microsoft.com/office/drawing/2014/main" id="{FE54FB94-970A-448D-874D-BD5A629D27F4}"/>
              </a:ext>
            </a:extLst>
          </p:cNvPr>
          <p:cNvGrpSpPr/>
          <p:nvPr/>
        </p:nvGrpSpPr>
        <p:grpSpPr>
          <a:xfrm>
            <a:off x="2812414" y="2561935"/>
            <a:ext cx="6567172" cy="1734130"/>
            <a:chOff x="2812414" y="3050560"/>
            <a:chExt cx="6567172" cy="1734130"/>
          </a:xfrm>
        </p:grpSpPr>
        <p:sp>
          <p:nvSpPr>
            <p:cNvPr id="9" name="TextBox 8">
              <a:extLst>
                <a:ext uri="{FF2B5EF4-FFF2-40B4-BE49-F238E27FC236}">
                  <a16:creationId xmlns:a16="http://schemas.microsoft.com/office/drawing/2014/main" id="{AF1FC18B-55A8-D742-9DBE-904A9645AEB9}"/>
                </a:ext>
              </a:extLst>
            </p:cNvPr>
            <p:cNvSpPr txBox="1"/>
            <p:nvPr/>
          </p:nvSpPr>
          <p:spPr>
            <a:xfrm>
              <a:off x="4381634" y="4415358"/>
              <a:ext cx="3428732" cy="369332"/>
            </a:xfrm>
            <a:prstGeom prst="rect">
              <a:avLst/>
            </a:prstGeom>
            <a:noFill/>
          </p:spPr>
          <p:txBody>
            <a:bodyPr wrap="square" rtlCol="0" anchor="t">
              <a:spAutoFit/>
            </a:bodyPr>
            <a:lstStyle/>
            <a:p>
              <a:pPr algn="ctr"/>
              <a:r>
                <a:rPr lang="en-US">
                  <a:solidFill>
                    <a:srgbClr val="393B39"/>
                  </a:solidFill>
                  <a:latin typeface="Segoe UI"/>
                  <a:cs typeface="Segoe UI"/>
                </a:rPr>
                <a:t>Stay connected</a:t>
              </a:r>
              <a:endParaRPr lang="en-US">
                <a:solidFill>
                  <a:srgbClr val="393B39"/>
                </a:solidFill>
                <a:latin typeface="Segoe UI" panose="020B0502040204020203" pitchFamily="34" charset="0"/>
                <a:cs typeface="Segoe UI" panose="020B0502040204020203" pitchFamily="34" charset="0"/>
              </a:endParaRPr>
            </a:p>
          </p:txBody>
        </p:sp>
        <p:sp>
          <p:nvSpPr>
            <p:cNvPr id="11" name="TextBox 10">
              <a:extLst>
                <a:ext uri="{FF2B5EF4-FFF2-40B4-BE49-F238E27FC236}">
                  <a16:creationId xmlns:a16="http://schemas.microsoft.com/office/drawing/2014/main" id="{E34C0DD2-3C75-2E4F-9718-F1CBD23A5ABA}"/>
                </a:ext>
              </a:extLst>
            </p:cNvPr>
            <p:cNvSpPr txBox="1"/>
            <p:nvPr/>
          </p:nvSpPr>
          <p:spPr>
            <a:xfrm>
              <a:off x="2812414" y="3050560"/>
              <a:ext cx="6567172" cy="1200329"/>
            </a:xfrm>
            <a:prstGeom prst="rect">
              <a:avLst/>
            </a:prstGeom>
            <a:noFill/>
          </p:spPr>
          <p:txBody>
            <a:bodyPr wrap="square" rtlCol="0">
              <a:spAutoFit/>
            </a:bodyPr>
            <a:lstStyle/>
            <a:p>
              <a:pPr algn="ctr"/>
              <a:r>
                <a:rPr lang="en-US" sz="3600" b="1">
                  <a:solidFill>
                    <a:srgbClr val="393B39"/>
                  </a:solidFill>
                  <a:latin typeface="Segoe UI Semibold" panose="020B0502040204020203" pitchFamily="34" charset="0"/>
                  <a:cs typeface="Segoe UI Semibold" panose="020B0502040204020203" pitchFamily="34" charset="0"/>
                </a:rPr>
                <a:t>Accessories certified</a:t>
              </a:r>
              <a:br>
                <a:rPr lang="en-US" sz="3600" b="1">
                  <a:solidFill>
                    <a:srgbClr val="393B39"/>
                  </a:solidFill>
                  <a:latin typeface="Segoe UI Semibold" panose="020B0502040204020203" pitchFamily="34" charset="0"/>
                  <a:cs typeface="Segoe UI Semibold" panose="020B0502040204020203" pitchFamily="34" charset="0"/>
                </a:rPr>
              </a:br>
              <a:r>
                <a:rPr lang="en-US" sz="3600" b="1">
                  <a:solidFill>
                    <a:srgbClr val="393B39"/>
                  </a:solidFill>
                  <a:latin typeface="Segoe UI Semibold" panose="020B0502040204020203" pitchFamily="34" charset="0"/>
                  <a:cs typeface="Segoe UI Semibold" panose="020B0502040204020203" pitchFamily="34" charset="0"/>
                </a:rPr>
                <a:t>for Microsoft Teams</a:t>
              </a:r>
            </a:p>
          </p:txBody>
        </p:sp>
      </p:grpSp>
      <p:pic>
        <p:nvPicPr>
          <p:cNvPr id="3" name="Picture 2">
            <a:extLst>
              <a:ext uri="{FF2B5EF4-FFF2-40B4-BE49-F238E27FC236}">
                <a16:creationId xmlns:a16="http://schemas.microsoft.com/office/drawing/2014/main" id="{0E1E93A3-7946-4A21-B46D-B172AE4AEF8E}"/>
              </a:ext>
            </a:extLst>
          </p:cNvPr>
          <p:cNvPicPr>
            <a:picLocks noChangeAspect="1"/>
          </p:cNvPicPr>
          <p:nvPr/>
        </p:nvPicPr>
        <p:blipFill>
          <a:blip r:embed="rId9" cstate="screen">
            <a:extLst>
              <a:ext uri="{28A0092B-C50C-407E-A947-70E740481C1C}">
                <a14:useLocalDpi xmlns:a14="http://schemas.microsoft.com/office/drawing/2010/main"/>
              </a:ext>
            </a:extLst>
          </a:blip>
          <a:srcRect/>
          <a:stretch/>
        </p:blipFill>
        <p:spPr>
          <a:xfrm>
            <a:off x="0" y="2914535"/>
            <a:ext cx="2422431" cy="4044204"/>
          </a:xfrm>
          <a:prstGeom prst="rect">
            <a:avLst/>
          </a:prstGeom>
        </p:spPr>
      </p:pic>
      <p:pic>
        <p:nvPicPr>
          <p:cNvPr id="8" name="Picture 7">
            <a:extLst>
              <a:ext uri="{FF2B5EF4-FFF2-40B4-BE49-F238E27FC236}">
                <a16:creationId xmlns:a16="http://schemas.microsoft.com/office/drawing/2014/main" id="{222A8859-FAB8-424F-B9B6-89D40120CC0C}"/>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t="-5108"/>
          <a:stretch/>
        </p:blipFill>
        <p:spPr>
          <a:xfrm>
            <a:off x="707237" y="3926733"/>
            <a:ext cx="7486503" cy="2931267"/>
          </a:xfrm>
          <a:prstGeom prst="rect">
            <a:avLst/>
          </a:prstGeom>
        </p:spPr>
      </p:pic>
    </p:spTree>
    <p:extLst>
      <p:ext uri="{BB962C8B-B14F-4D97-AF65-F5344CB8AC3E}">
        <p14:creationId xmlns:p14="http://schemas.microsoft.com/office/powerpoint/2010/main" val="7482702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 name="Picture 57">
            <a:extLst>
              <a:ext uri="{FF2B5EF4-FFF2-40B4-BE49-F238E27FC236}">
                <a16:creationId xmlns:a16="http://schemas.microsoft.com/office/drawing/2014/main" id="{BBAB7651-CC6A-4942-A03C-3A7379CDB16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262" b="-5261"/>
          <a:stretch/>
        </p:blipFill>
        <p:spPr>
          <a:xfrm>
            <a:off x="5746811" y="-1"/>
            <a:ext cx="6858000" cy="5287997"/>
          </a:xfrm>
          <a:prstGeom prst="rect">
            <a:avLst/>
          </a:prstGeom>
        </p:spPr>
      </p:pic>
      <p:grpSp>
        <p:nvGrpSpPr>
          <p:cNvPr id="21" name="Group 20">
            <a:extLst>
              <a:ext uri="{FF2B5EF4-FFF2-40B4-BE49-F238E27FC236}">
                <a16:creationId xmlns:a16="http://schemas.microsoft.com/office/drawing/2014/main" id="{FE98ADFF-DA99-458B-A4AE-620F30225ECE}"/>
              </a:ext>
            </a:extLst>
          </p:cNvPr>
          <p:cNvGrpSpPr/>
          <p:nvPr/>
        </p:nvGrpSpPr>
        <p:grpSpPr>
          <a:xfrm>
            <a:off x="3294558" y="5023708"/>
            <a:ext cx="2730445" cy="1131332"/>
            <a:chOff x="3294558" y="5023708"/>
            <a:chExt cx="2730445" cy="1131332"/>
          </a:xfrm>
        </p:grpSpPr>
        <p:sp>
          <p:nvSpPr>
            <p:cNvPr id="13" name="Rectangle 12">
              <a:extLst>
                <a:ext uri="{FF2B5EF4-FFF2-40B4-BE49-F238E27FC236}">
                  <a16:creationId xmlns:a16="http://schemas.microsoft.com/office/drawing/2014/main" id="{ACA57785-4719-0040-9D9D-5C4041664D98}"/>
                </a:ext>
              </a:extLst>
            </p:cNvPr>
            <p:cNvSpPr/>
            <p:nvPr/>
          </p:nvSpPr>
          <p:spPr>
            <a:xfrm>
              <a:off x="4225003" y="5139377"/>
              <a:ext cx="1800000" cy="1015663"/>
            </a:xfrm>
            <a:prstGeom prst="rect">
              <a:avLst/>
            </a:prstGeom>
          </p:spPr>
          <p:txBody>
            <a:bodyPr wrap="square">
              <a:spAutoFit/>
            </a:bodyPr>
            <a:lstStyle/>
            <a:p>
              <a:r>
                <a:rPr lang="en-US" sz="1200">
                  <a:solidFill>
                    <a:srgbClr val="505050"/>
                  </a:solidFill>
                  <a:latin typeface="Segoe UI"/>
                  <a:cs typeface="Segoe UI"/>
                </a:rPr>
                <a:t>Integrated mute control with status light ensures you don’t get caught talking to yourself</a:t>
              </a:r>
              <a:endParaRPr lang="en-US" sz="1200">
                <a:solidFill>
                  <a:srgbClr val="505050"/>
                </a:solidFill>
                <a:latin typeface="Segoe UI" panose="020B0502040204020203" pitchFamily="34" charset="0"/>
              </a:endParaRPr>
            </a:p>
          </p:txBody>
        </p:sp>
        <p:pic>
          <p:nvPicPr>
            <p:cNvPr id="18" name="Picture 17">
              <a:extLst>
                <a:ext uri="{FF2B5EF4-FFF2-40B4-BE49-F238E27FC236}">
                  <a16:creationId xmlns:a16="http://schemas.microsoft.com/office/drawing/2014/main" id="{C2C80F73-2493-FB49-BB3F-23D14A9919EF}"/>
                </a:ext>
              </a:extLst>
            </p:cNvPr>
            <p:cNvPicPr>
              <a:picLocks noChangeAspect="1"/>
            </p:cNvPicPr>
            <p:nvPr/>
          </p:nvPicPr>
          <p:blipFill>
            <a:blip r:embed="rId4"/>
            <a:srcRect/>
            <a:stretch/>
          </p:blipFill>
          <p:spPr>
            <a:xfrm>
              <a:off x="3294558" y="5023708"/>
              <a:ext cx="762000" cy="762000"/>
            </a:xfrm>
            <a:prstGeom prst="rect">
              <a:avLst/>
            </a:prstGeom>
          </p:spPr>
        </p:pic>
      </p:grpSp>
      <p:pic>
        <p:nvPicPr>
          <p:cNvPr id="38" name="Picture 37" descr="Graphical user interface, text, application&#10;&#10;Description automatically generated">
            <a:extLst>
              <a:ext uri="{FF2B5EF4-FFF2-40B4-BE49-F238E27FC236}">
                <a16:creationId xmlns:a16="http://schemas.microsoft.com/office/drawing/2014/main" id="{9F173F83-E976-794F-AEE8-60EB7A07A3B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61059" y="473755"/>
            <a:ext cx="1622314" cy="446964"/>
          </a:xfrm>
          <a:prstGeom prst="rect">
            <a:avLst/>
          </a:prstGeom>
        </p:spPr>
      </p:pic>
      <p:sp>
        <p:nvSpPr>
          <p:cNvPr id="28" name="TextBox 27">
            <a:extLst>
              <a:ext uri="{FF2B5EF4-FFF2-40B4-BE49-F238E27FC236}">
                <a16:creationId xmlns:a16="http://schemas.microsoft.com/office/drawing/2014/main" id="{8B4F127F-EC16-47AC-9C0D-C0379704D2D7}"/>
              </a:ext>
            </a:extLst>
          </p:cNvPr>
          <p:cNvSpPr txBox="1"/>
          <p:nvPr/>
        </p:nvSpPr>
        <p:spPr>
          <a:xfrm>
            <a:off x="471220" y="1226438"/>
            <a:ext cx="3174506" cy="461665"/>
          </a:xfrm>
          <a:prstGeom prst="rect">
            <a:avLst/>
          </a:prstGeom>
          <a:noFill/>
          <a:effectLst>
            <a:outerShdw blurRad="63500" sx="102000" sy="102000" algn="ctr" rotWithShape="0">
              <a:prstClr val="black">
                <a:alpha val="40000"/>
              </a:prstClr>
            </a:outerShdw>
          </a:effectLst>
        </p:spPr>
        <p:txBody>
          <a:bodyPr wrap="square" lIns="91440" tIns="45720" rIns="91440" bIns="45720" rtlCol="0" anchor="t">
            <a:spAutoFit/>
          </a:bodyPr>
          <a:lstStyle/>
          <a:p>
            <a:pPr lvl="0">
              <a:defRPr/>
            </a:pPr>
            <a:r>
              <a:rPr lang="en-US" sz="2400" b="1" dirty="0">
                <a:solidFill>
                  <a:srgbClr val="505050"/>
                </a:solidFill>
                <a:latin typeface="Segoe UI Semibold"/>
                <a:cs typeface="Segoe UI Semibold"/>
              </a:rPr>
              <a:t>Microsoft Presenter+</a:t>
            </a:r>
          </a:p>
        </p:txBody>
      </p:sp>
      <p:sp>
        <p:nvSpPr>
          <p:cNvPr id="29" name="TextBox 28">
            <a:extLst>
              <a:ext uri="{FF2B5EF4-FFF2-40B4-BE49-F238E27FC236}">
                <a16:creationId xmlns:a16="http://schemas.microsoft.com/office/drawing/2014/main" id="{82296169-63B9-4418-B659-0A9FC1601031}"/>
              </a:ext>
            </a:extLst>
          </p:cNvPr>
          <p:cNvSpPr txBox="1"/>
          <p:nvPr/>
        </p:nvSpPr>
        <p:spPr>
          <a:xfrm>
            <a:off x="487774" y="1957971"/>
            <a:ext cx="3157952" cy="646331"/>
          </a:xfrm>
          <a:prstGeom prst="rect">
            <a:avLst/>
          </a:prstGeom>
          <a:noFill/>
          <a:effectLst>
            <a:outerShdw blurRad="63500" sx="102000" sy="102000" algn="ctr" rotWithShape="0">
              <a:prstClr val="black">
                <a:alpha val="40000"/>
              </a:prstClr>
            </a:outerShdw>
          </a:effectLst>
        </p:spPr>
        <p:txBody>
          <a:bodyPr wrap="square" rtlCol="0" anchor="t">
            <a:spAutoFit/>
          </a:bodyPr>
          <a:lstStyle/>
          <a:p>
            <a:r>
              <a:rPr lang="en-US">
                <a:solidFill>
                  <a:srgbClr val="505050"/>
                </a:solidFill>
                <a:latin typeface="Segoe UI" panose="020B0502040204020203" pitchFamily="34" charset="0"/>
                <a:cs typeface="Segoe UI" panose="020B0502040204020203" pitchFamily="34" charset="0"/>
              </a:rPr>
              <a:t>Present, participate, and control meetings</a:t>
            </a:r>
          </a:p>
        </p:txBody>
      </p:sp>
      <p:sp>
        <p:nvSpPr>
          <p:cNvPr id="30" name="TextBox 29">
            <a:extLst>
              <a:ext uri="{FF2B5EF4-FFF2-40B4-BE49-F238E27FC236}">
                <a16:creationId xmlns:a16="http://schemas.microsoft.com/office/drawing/2014/main" id="{D6CCF7B6-09EE-4470-9764-275AD9A0BD1F}"/>
              </a:ext>
            </a:extLst>
          </p:cNvPr>
          <p:cNvSpPr txBox="1"/>
          <p:nvPr/>
        </p:nvSpPr>
        <p:spPr>
          <a:xfrm>
            <a:off x="498529" y="2918289"/>
            <a:ext cx="3053967" cy="138499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lvl="0">
              <a:defRPr/>
            </a:pPr>
            <a:r>
              <a:rPr lang="en-US" sz="1200">
                <a:solidFill>
                  <a:srgbClr val="505050"/>
                </a:solidFill>
                <a:latin typeface="Segoe UI"/>
                <a:ea typeface="+mn-lt"/>
                <a:cs typeface="Segoe UI"/>
              </a:rPr>
              <a:t>Confidently deliver engaging presentations and participate in meetings, in person or online, with the push of a button. Effortlessly advance slides, focus audience attention on key content, and quickly mute/unmute. Certified for Microsoft Teams.</a:t>
            </a:r>
          </a:p>
        </p:txBody>
      </p:sp>
      <p:grpSp>
        <p:nvGrpSpPr>
          <p:cNvPr id="23" name="Group 22">
            <a:extLst>
              <a:ext uri="{FF2B5EF4-FFF2-40B4-BE49-F238E27FC236}">
                <a16:creationId xmlns:a16="http://schemas.microsoft.com/office/drawing/2014/main" id="{9B533875-DA68-4DFE-BB08-32BB18554A11}"/>
              </a:ext>
            </a:extLst>
          </p:cNvPr>
          <p:cNvGrpSpPr/>
          <p:nvPr/>
        </p:nvGrpSpPr>
        <p:grpSpPr>
          <a:xfrm>
            <a:off x="9067865" y="5054075"/>
            <a:ext cx="2715469" cy="1315532"/>
            <a:chOff x="9067865" y="5054075"/>
            <a:chExt cx="2715469" cy="1315532"/>
          </a:xfrm>
        </p:grpSpPr>
        <p:sp>
          <p:nvSpPr>
            <p:cNvPr id="16" name="Rectangle 15">
              <a:extLst>
                <a:ext uri="{FF2B5EF4-FFF2-40B4-BE49-F238E27FC236}">
                  <a16:creationId xmlns:a16="http://schemas.microsoft.com/office/drawing/2014/main" id="{79683A8D-DFFA-844C-A18F-95F52807BC11}"/>
                </a:ext>
              </a:extLst>
            </p:cNvPr>
            <p:cNvSpPr/>
            <p:nvPr/>
          </p:nvSpPr>
          <p:spPr>
            <a:xfrm>
              <a:off x="9983334" y="5169278"/>
              <a:ext cx="1800000" cy="1200329"/>
            </a:xfrm>
            <a:prstGeom prst="rect">
              <a:avLst/>
            </a:prstGeom>
          </p:spPr>
          <p:txBody>
            <a:bodyPr wrap="square">
              <a:spAutoFit/>
            </a:bodyPr>
            <a:lstStyle/>
            <a:p>
              <a:r>
                <a:rPr lang="en-US" sz="1200" dirty="0">
                  <a:solidFill>
                    <a:srgbClr val="505050"/>
                  </a:solidFill>
                  <a:latin typeface="Segoe UI"/>
                  <a:cs typeface="Segoe UI"/>
                </a:rPr>
                <a:t>Bluetooth connectivity, wireless range up to 10m (32.8ft) in an open area, slim design, and up to 6 days of battery life</a:t>
              </a:r>
              <a:r>
                <a:rPr lang="en-US" sz="1200" baseline="30000" dirty="0">
                  <a:solidFill>
                    <a:srgbClr val="505050"/>
                  </a:solidFill>
                  <a:latin typeface="Segoe UI"/>
                  <a:cs typeface="Segoe UI"/>
                </a:rPr>
                <a:t>7</a:t>
              </a:r>
              <a:endParaRPr lang="en-US" sz="1200" baseline="30000" dirty="0">
                <a:solidFill>
                  <a:srgbClr val="505050"/>
                </a:solidFill>
                <a:latin typeface="Segoe UI" panose="020B0502040204020203" pitchFamily="34" charset="0"/>
              </a:endParaRPr>
            </a:p>
          </p:txBody>
        </p:sp>
        <p:pic>
          <p:nvPicPr>
            <p:cNvPr id="32" name="Picture 31">
              <a:extLst>
                <a:ext uri="{FF2B5EF4-FFF2-40B4-BE49-F238E27FC236}">
                  <a16:creationId xmlns:a16="http://schemas.microsoft.com/office/drawing/2014/main" id="{623080AE-E0C6-413E-BFC8-E75287897781}"/>
                </a:ext>
              </a:extLst>
            </p:cNvPr>
            <p:cNvPicPr>
              <a:picLocks noChangeAspect="1"/>
            </p:cNvPicPr>
            <p:nvPr/>
          </p:nvPicPr>
          <p:blipFill>
            <a:blip r:embed="rId6"/>
            <a:srcRect/>
            <a:stretch/>
          </p:blipFill>
          <p:spPr>
            <a:xfrm>
              <a:off x="9067865" y="5054075"/>
              <a:ext cx="703962" cy="703962"/>
            </a:xfrm>
            <a:prstGeom prst="rect">
              <a:avLst/>
            </a:prstGeom>
          </p:spPr>
        </p:pic>
      </p:grpSp>
      <p:grpSp>
        <p:nvGrpSpPr>
          <p:cNvPr id="9" name="Group 8">
            <a:extLst>
              <a:ext uri="{FF2B5EF4-FFF2-40B4-BE49-F238E27FC236}">
                <a16:creationId xmlns:a16="http://schemas.microsoft.com/office/drawing/2014/main" id="{86595E45-DB27-41E5-943F-A1D5B8C438A7}"/>
              </a:ext>
            </a:extLst>
          </p:cNvPr>
          <p:cNvGrpSpPr/>
          <p:nvPr/>
        </p:nvGrpSpPr>
        <p:grpSpPr>
          <a:xfrm>
            <a:off x="413543" y="5032634"/>
            <a:ext cx="2646222" cy="1521639"/>
            <a:chOff x="413543" y="5032634"/>
            <a:chExt cx="2646222" cy="1521639"/>
          </a:xfrm>
        </p:grpSpPr>
        <p:sp>
          <p:nvSpPr>
            <p:cNvPr id="5" name="Rectangle 4">
              <a:extLst>
                <a:ext uri="{FF2B5EF4-FFF2-40B4-BE49-F238E27FC236}">
                  <a16:creationId xmlns:a16="http://schemas.microsoft.com/office/drawing/2014/main" id="{BD7B9F24-95AD-394B-B5FF-C8198FDBF60E}"/>
                </a:ext>
              </a:extLst>
            </p:cNvPr>
            <p:cNvSpPr/>
            <p:nvPr/>
          </p:nvSpPr>
          <p:spPr>
            <a:xfrm>
              <a:off x="1259765" y="5169278"/>
              <a:ext cx="1800000" cy="1384995"/>
            </a:xfrm>
            <a:prstGeom prst="rect">
              <a:avLst/>
            </a:prstGeom>
          </p:spPr>
          <p:txBody>
            <a:bodyPr wrap="square">
              <a:spAutoFit/>
            </a:bodyPr>
            <a:lstStyle/>
            <a:p>
              <a:r>
                <a:rPr lang="en-US" sz="1200" dirty="0">
                  <a:solidFill>
                    <a:srgbClr val="505050"/>
                  </a:solidFill>
                  <a:latin typeface="Segoe UI"/>
                  <a:cs typeface="Segoe UI"/>
                </a:rPr>
                <a:t>Advance slides, go back, and direct your audience’s attention with the screen pointer when using PowerPoint Live*</a:t>
              </a:r>
              <a:endParaRPr lang="en-US" sz="1200" dirty="0">
                <a:solidFill>
                  <a:srgbClr val="505050"/>
                </a:solidFill>
                <a:latin typeface="Segoe UI" panose="020B0502040204020203" pitchFamily="34" charset="0"/>
              </a:endParaRPr>
            </a:p>
          </p:txBody>
        </p:sp>
        <p:pic>
          <p:nvPicPr>
            <p:cNvPr id="42" name="Picture 41">
              <a:extLst>
                <a:ext uri="{FF2B5EF4-FFF2-40B4-BE49-F238E27FC236}">
                  <a16:creationId xmlns:a16="http://schemas.microsoft.com/office/drawing/2014/main" id="{C86FC793-ACE7-4BAD-84B0-7CF178D87411}"/>
                </a:ext>
              </a:extLst>
            </p:cNvPr>
            <p:cNvPicPr>
              <a:picLocks noChangeAspect="1"/>
            </p:cNvPicPr>
            <p:nvPr/>
          </p:nvPicPr>
          <p:blipFill>
            <a:blip r:embed="rId7"/>
            <a:srcRect/>
            <a:stretch/>
          </p:blipFill>
          <p:spPr>
            <a:xfrm>
              <a:off x="413543" y="5032634"/>
              <a:ext cx="762000" cy="762000"/>
            </a:xfrm>
            <a:prstGeom prst="rect">
              <a:avLst/>
            </a:prstGeom>
          </p:spPr>
        </p:pic>
      </p:grpSp>
      <p:grpSp>
        <p:nvGrpSpPr>
          <p:cNvPr id="22" name="Group 21">
            <a:extLst>
              <a:ext uri="{FF2B5EF4-FFF2-40B4-BE49-F238E27FC236}">
                <a16:creationId xmlns:a16="http://schemas.microsoft.com/office/drawing/2014/main" id="{77FDF4AE-CA22-447F-B1FD-FC6503978C94}"/>
              </a:ext>
            </a:extLst>
          </p:cNvPr>
          <p:cNvGrpSpPr/>
          <p:nvPr/>
        </p:nvGrpSpPr>
        <p:grpSpPr>
          <a:xfrm>
            <a:off x="6161947" y="5081845"/>
            <a:ext cx="2693297" cy="1657082"/>
            <a:chOff x="6161947" y="5081845"/>
            <a:chExt cx="2693297" cy="1657082"/>
          </a:xfrm>
        </p:grpSpPr>
        <p:sp>
          <p:nvSpPr>
            <p:cNvPr id="15" name="Rectangle 14">
              <a:extLst>
                <a:ext uri="{FF2B5EF4-FFF2-40B4-BE49-F238E27FC236}">
                  <a16:creationId xmlns:a16="http://schemas.microsoft.com/office/drawing/2014/main" id="{3042EFEB-54DB-534D-9C0B-81F2E5238EA9}"/>
                </a:ext>
              </a:extLst>
            </p:cNvPr>
            <p:cNvSpPr/>
            <p:nvPr/>
          </p:nvSpPr>
          <p:spPr>
            <a:xfrm>
              <a:off x="7055244" y="5169267"/>
              <a:ext cx="1800000" cy="1569660"/>
            </a:xfrm>
            <a:prstGeom prst="rect">
              <a:avLst/>
            </a:prstGeom>
          </p:spPr>
          <p:txBody>
            <a:bodyPr wrap="square">
              <a:spAutoFit/>
            </a:bodyPr>
            <a:lstStyle/>
            <a:p>
              <a:r>
                <a:rPr lang="en-US" sz="1200">
                  <a:solidFill>
                    <a:srgbClr val="505050"/>
                  </a:solidFill>
                  <a:latin typeface="Segoe UI"/>
                  <a:cs typeface="Segoe UI"/>
                </a:rPr>
                <a:t>Quickly join a meeting and raise your hand to participate with the integrated Microsoft Teams button</a:t>
              </a:r>
              <a:endParaRPr lang="en-US" sz="1200">
                <a:solidFill>
                  <a:srgbClr val="505050"/>
                </a:solidFill>
                <a:latin typeface="Segoe UI" panose="020B0502040204020203" pitchFamily="34" charset="0"/>
              </a:endParaRPr>
            </a:p>
          </p:txBody>
        </p:sp>
        <p:pic>
          <p:nvPicPr>
            <p:cNvPr id="45" name="Picture 44">
              <a:extLst>
                <a:ext uri="{FF2B5EF4-FFF2-40B4-BE49-F238E27FC236}">
                  <a16:creationId xmlns:a16="http://schemas.microsoft.com/office/drawing/2014/main" id="{92527280-6248-4F50-94D8-18D4A164EE91}"/>
                </a:ext>
              </a:extLst>
            </p:cNvPr>
            <p:cNvPicPr>
              <a:picLocks noChangeAspect="1"/>
            </p:cNvPicPr>
            <p:nvPr/>
          </p:nvPicPr>
          <p:blipFill>
            <a:blip r:embed="rId8"/>
            <a:srcRect/>
            <a:stretch/>
          </p:blipFill>
          <p:spPr>
            <a:xfrm>
              <a:off x="6161947" y="5081845"/>
              <a:ext cx="762000" cy="762000"/>
            </a:xfrm>
            <a:prstGeom prst="rect">
              <a:avLst/>
            </a:prstGeom>
          </p:spPr>
        </p:pic>
      </p:grpSp>
      <p:pic>
        <p:nvPicPr>
          <p:cNvPr id="56" name="Picture 55">
            <a:extLst>
              <a:ext uri="{FF2B5EF4-FFF2-40B4-BE49-F238E27FC236}">
                <a16:creationId xmlns:a16="http://schemas.microsoft.com/office/drawing/2014/main" id="{997C502F-711B-4CA6-B6BD-3B8B2A5C7ABE}"/>
              </a:ext>
            </a:extLst>
          </p:cNvPr>
          <p:cNvPicPr>
            <a:picLocks noChangeAspect="1"/>
          </p:cNvPicPr>
          <p:nvPr/>
        </p:nvPicPr>
        <p:blipFill>
          <a:blip r:embed="rId9" cstate="screen">
            <a:extLst>
              <a:ext uri="{28A0092B-C50C-407E-A947-70E740481C1C}">
                <a14:useLocalDpi xmlns:a14="http://schemas.microsoft.com/office/drawing/2010/main"/>
              </a:ext>
            </a:extLst>
          </a:blip>
          <a:srcRect/>
          <a:stretch/>
        </p:blipFill>
        <p:spPr>
          <a:xfrm>
            <a:off x="4425715" y="164348"/>
            <a:ext cx="3340570" cy="4175712"/>
          </a:xfrm>
          <a:prstGeom prst="rect">
            <a:avLst/>
          </a:prstGeom>
        </p:spPr>
      </p:pic>
    </p:spTree>
    <p:extLst>
      <p:ext uri="{BB962C8B-B14F-4D97-AF65-F5344CB8AC3E}">
        <p14:creationId xmlns:p14="http://schemas.microsoft.com/office/powerpoint/2010/main" val="32908446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par>
                                <p:cTn id="8" presetID="10" presetClass="entr" presetSubtype="0" fill="hold" grpId="0" nodeType="withEffect">
                                  <p:stCondLst>
                                    <p:cond delay="300"/>
                                  </p:stCondLst>
                                  <p:childTnLst>
                                    <p:set>
                                      <p:cBhvr>
                                        <p:cTn id="9" dur="1" fill="hold">
                                          <p:stCondLst>
                                            <p:cond delay="0"/>
                                          </p:stCondLst>
                                        </p:cTn>
                                        <p:tgtEl>
                                          <p:spTgt spid="29"/>
                                        </p:tgtEl>
                                        <p:attrNameLst>
                                          <p:attrName>style.visibility</p:attrName>
                                        </p:attrNameLst>
                                      </p:cBhvr>
                                      <p:to>
                                        <p:strVal val="visible"/>
                                      </p:to>
                                    </p:set>
                                    <p:animEffect transition="in" filter="fade">
                                      <p:cBhvr>
                                        <p:cTn id="10" dur="500"/>
                                        <p:tgtEl>
                                          <p:spTgt spid="29"/>
                                        </p:tgtEl>
                                      </p:cBhvr>
                                    </p:animEffect>
                                  </p:childTnLst>
                                </p:cTn>
                              </p:par>
                              <p:par>
                                <p:cTn id="11" presetID="10" presetClass="entr" presetSubtype="0" fill="hold" grpId="0" nodeType="withEffect">
                                  <p:stCondLst>
                                    <p:cond delay="600"/>
                                  </p:stCondLst>
                                  <p:childTnLst>
                                    <p:set>
                                      <p:cBhvr>
                                        <p:cTn id="12" dur="1" fill="hold">
                                          <p:stCondLst>
                                            <p:cond delay="0"/>
                                          </p:stCondLst>
                                        </p:cTn>
                                        <p:tgtEl>
                                          <p:spTgt spid="30"/>
                                        </p:tgtEl>
                                        <p:attrNameLst>
                                          <p:attrName>style.visibility</p:attrName>
                                        </p:attrNameLst>
                                      </p:cBhvr>
                                      <p:to>
                                        <p:strVal val="visible"/>
                                      </p:to>
                                    </p:set>
                                    <p:animEffect transition="in" filter="fade">
                                      <p:cBhvr>
                                        <p:cTn id="13" dur="500"/>
                                        <p:tgtEl>
                                          <p:spTgt spid="30"/>
                                        </p:tgtEl>
                                      </p:cBhvr>
                                    </p:animEffect>
                                  </p:childTnLst>
                                </p:cTn>
                              </p:par>
                            </p:childTnLst>
                          </p:cTn>
                        </p:par>
                        <p:par>
                          <p:cTn id="14" fill="hold">
                            <p:stCondLst>
                              <p:cond delay="1100"/>
                            </p:stCondLst>
                            <p:childTnLst>
                              <p:par>
                                <p:cTn id="15" presetID="10" presetClass="entr" presetSubtype="0" fill="hold" nodeType="after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par>
                                <p:cTn id="18" presetID="10" presetClass="entr" presetSubtype="0" fill="hold" nodeType="withEffect">
                                  <p:stCondLst>
                                    <p:cond delay="300"/>
                                  </p:stCondLst>
                                  <p:childTnLst>
                                    <p:set>
                                      <p:cBhvr>
                                        <p:cTn id="19" dur="1" fill="hold">
                                          <p:stCondLst>
                                            <p:cond delay="0"/>
                                          </p:stCondLst>
                                        </p:cTn>
                                        <p:tgtEl>
                                          <p:spTgt spid="21"/>
                                        </p:tgtEl>
                                        <p:attrNameLst>
                                          <p:attrName>style.visibility</p:attrName>
                                        </p:attrNameLst>
                                      </p:cBhvr>
                                      <p:to>
                                        <p:strVal val="visible"/>
                                      </p:to>
                                    </p:set>
                                    <p:animEffect transition="in" filter="fade">
                                      <p:cBhvr>
                                        <p:cTn id="20" dur="500"/>
                                        <p:tgtEl>
                                          <p:spTgt spid="21"/>
                                        </p:tgtEl>
                                      </p:cBhvr>
                                    </p:animEffect>
                                  </p:childTnLst>
                                </p:cTn>
                              </p:par>
                              <p:par>
                                <p:cTn id="21" presetID="10" presetClass="entr" presetSubtype="0" fill="hold" nodeType="withEffect">
                                  <p:stCondLst>
                                    <p:cond delay="600"/>
                                  </p:stCondLst>
                                  <p:childTnLst>
                                    <p:set>
                                      <p:cBhvr>
                                        <p:cTn id="22" dur="1" fill="hold">
                                          <p:stCondLst>
                                            <p:cond delay="0"/>
                                          </p:stCondLst>
                                        </p:cTn>
                                        <p:tgtEl>
                                          <p:spTgt spid="22"/>
                                        </p:tgtEl>
                                        <p:attrNameLst>
                                          <p:attrName>style.visibility</p:attrName>
                                        </p:attrNameLst>
                                      </p:cBhvr>
                                      <p:to>
                                        <p:strVal val="visible"/>
                                      </p:to>
                                    </p:set>
                                    <p:animEffect transition="in" filter="fade">
                                      <p:cBhvr>
                                        <p:cTn id="23" dur="500"/>
                                        <p:tgtEl>
                                          <p:spTgt spid="22"/>
                                        </p:tgtEl>
                                      </p:cBhvr>
                                    </p:animEffect>
                                  </p:childTnLst>
                                </p:cTn>
                              </p:par>
                              <p:par>
                                <p:cTn id="24" presetID="10" presetClass="entr" presetSubtype="0" fill="hold" nodeType="withEffect">
                                  <p:stCondLst>
                                    <p:cond delay="900"/>
                                  </p:stCondLst>
                                  <p:childTnLst>
                                    <p:set>
                                      <p:cBhvr>
                                        <p:cTn id="25" dur="1" fill="hold">
                                          <p:stCondLst>
                                            <p:cond delay="0"/>
                                          </p:stCondLst>
                                        </p:cTn>
                                        <p:tgtEl>
                                          <p:spTgt spid="23"/>
                                        </p:tgtEl>
                                        <p:attrNameLst>
                                          <p:attrName>style.visibility</p:attrName>
                                        </p:attrNameLst>
                                      </p:cBhvr>
                                      <p:to>
                                        <p:strVal val="visible"/>
                                      </p:to>
                                    </p:set>
                                    <p:animEffect transition="in" filter="fade">
                                      <p:cBhvr>
                                        <p:cTn id="26"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p:bldP spid="3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D61EBCA-984E-2740-978F-04183A9E461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71500" y="304800"/>
            <a:ext cx="1314449" cy="281056"/>
          </a:xfrm>
          <a:prstGeom prst="rect">
            <a:avLst/>
          </a:prstGeom>
        </p:spPr>
      </p:pic>
      <p:sp>
        <p:nvSpPr>
          <p:cNvPr id="12" name="TextBox 11">
            <a:extLst>
              <a:ext uri="{FF2B5EF4-FFF2-40B4-BE49-F238E27FC236}">
                <a16:creationId xmlns:a16="http://schemas.microsoft.com/office/drawing/2014/main" id="{947FD49C-EEB1-4E4E-91AA-0CC5534EFBF9}"/>
              </a:ext>
            </a:extLst>
          </p:cNvPr>
          <p:cNvSpPr txBox="1"/>
          <p:nvPr/>
        </p:nvSpPr>
        <p:spPr>
          <a:xfrm>
            <a:off x="0" y="3105835"/>
            <a:ext cx="12191999" cy="646331"/>
          </a:xfrm>
          <a:prstGeom prst="rect">
            <a:avLst/>
          </a:prstGeom>
          <a:noFill/>
        </p:spPr>
        <p:txBody>
          <a:bodyPr wrap="square" rtlCol="0">
            <a:spAutoFit/>
          </a:bodyPr>
          <a:lstStyle/>
          <a:p>
            <a:pPr algn="ctr"/>
            <a:r>
              <a:rPr lang="en-US" sz="3600" b="1">
                <a:solidFill>
                  <a:srgbClr val="393B39"/>
                </a:solidFill>
                <a:latin typeface="Segoe UI Semibold" panose="020B0502040204020203" pitchFamily="34" charset="0"/>
                <a:cs typeface="Segoe UI Semibold" panose="020B0502040204020203" pitchFamily="34" charset="0"/>
              </a:rPr>
              <a:t>Thank you</a:t>
            </a:r>
          </a:p>
        </p:txBody>
      </p:sp>
      <p:pic>
        <p:nvPicPr>
          <p:cNvPr id="6" name="Picture 5">
            <a:extLst>
              <a:ext uri="{FF2B5EF4-FFF2-40B4-BE49-F238E27FC236}">
                <a16:creationId xmlns:a16="http://schemas.microsoft.com/office/drawing/2014/main" id="{38058F3D-237F-47CE-9067-CA15238B4A4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b="-202"/>
          <a:stretch/>
        </p:blipFill>
        <p:spPr>
          <a:xfrm>
            <a:off x="6633882" y="0"/>
            <a:ext cx="5558117" cy="6858000"/>
          </a:xfrm>
          <a:prstGeom prst="rect">
            <a:avLst/>
          </a:prstGeom>
        </p:spPr>
      </p:pic>
      <p:pic>
        <p:nvPicPr>
          <p:cNvPr id="10" name="Picture 9">
            <a:extLst>
              <a:ext uri="{FF2B5EF4-FFF2-40B4-BE49-F238E27FC236}">
                <a16:creationId xmlns:a16="http://schemas.microsoft.com/office/drawing/2014/main" id="{7077BD1E-6CE0-44D8-A04A-E6BBCB14802C}"/>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t="-5845"/>
          <a:stretch/>
        </p:blipFill>
        <p:spPr>
          <a:xfrm rot="5400000">
            <a:off x="-1136276" y="1136276"/>
            <a:ext cx="6858000" cy="4585448"/>
          </a:xfrm>
          <a:prstGeom prst="rect">
            <a:avLst/>
          </a:prstGeom>
        </p:spPr>
      </p:pic>
    </p:spTree>
    <p:extLst>
      <p:ext uri="{BB962C8B-B14F-4D97-AF65-F5344CB8AC3E}">
        <p14:creationId xmlns:p14="http://schemas.microsoft.com/office/powerpoint/2010/main" val="3002588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0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100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FF33646-BB5F-DD4D-981C-36ADEC211D5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D881BDB1-DC20-E244-986F-B88FE48F2306}"/>
              </a:ext>
            </a:extLst>
          </p:cNvPr>
          <p:cNvSpPr txBox="1"/>
          <p:nvPr/>
        </p:nvSpPr>
        <p:spPr>
          <a:xfrm>
            <a:off x="3512820" y="3075057"/>
            <a:ext cx="5166360" cy="646331"/>
          </a:xfrm>
          <a:prstGeom prst="rect">
            <a:avLst/>
          </a:prstGeom>
          <a:noFill/>
        </p:spPr>
        <p:txBody>
          <a:bodyPr wrap="square" rtlCol="0">
            <a:spAutoFit/>
          </a:bodyPr>
          <a:lstStyle/>
          <a:p>
            <a:pPr algn="ctr"/>
            <a:r>
              <a:rPr lang="en-US" sz="3600" b="1">
                <a:solidFill>
                  <a:schemeClr val="bg1"/>
                </a:solidFill>
                <a:latin typeface="Segoe UI Semibold" panose="020B0502040204020203" pitchFamily="34" charset="0"/>
                <a:cs typeface="Segoe UI Semibold" panose="020B0502040204020203" pitchFamily="34" charset="0"/>
              </a:rPr>
              <a:t>Appendix</a:t>
            </a:r>
          </a:p>
        </p:txBody>
      </p:sp>
    </p:spTree>
    <p:extLst>
      <p:ext uri="{BB962C8B-B14F-4D97-AF65-F5344CB8AC3E}">
        <p14:creationId xmlns:p14="http://schemas.microsoft.com/office/powerpoint/2010/main" val="1326410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5F2FA5F-4018-4444-8D73-45F9467D0F6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431077" y="0"/>
            <a:ext cx="3760923" cy="3020339"/>
          </a:xfrm>
          <a:prstGeom prst="rect">
            <a:avLst/>
          </a:prstGeom>
        </p:spPr>
      </p:pic>
      <p:pic>
        <p:nvPicPr>
          <p:cNvPr id="12" name="Picture 11">
            <a:extLst>
              <a:ext uri="{FF2B5EF4-FFF2-40B4-BE49-F238E27FC236}">
                <a16:creationId xmlns:a16="http://schemas.microsoft.com/office/drawing/2014/main" id="{C4D5392B-F0DB-C04D-941B-8178EA7C289B}"/>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760924" y="-1353096"/>
            <a:ext cx="5684381" cy="8503052"/>
          </a:xfrm>
          <a:prstGeom prst="rect">
            <a:avLst/>
          </a:prstGeom>
        </p:spPr>
      </p:pic>
      <p:sp>
        <p:nvSpPr>
          <p:cNvPr id="34" name="TextBox 33">
            <a:extLst>
              <a:ext uri="{FF2B5EF4-FFF2-40B4-BE49-F238E27FC236}">
                <a16:creationId xmlns:a16="http://schemas.microsoft.com/office/drawing/2014/main" id="{D2C15FF2-3413-E04B-8065-F1AAFFBC1BBC}"/>
              </a:ext>
            </a:extLst>
          </p:cNvPr>
          <p:cNvSpPr txBox="1"/>
          <p:nvPr/>
        </p:nvSpPr>
        <p:spPr>
          <a:xfrm>
            <a:off x="471220" y="1226438"/>
            <a:ext cx="3174506" cy="830997"/>
          </a:xfrm>
          <a:prstGeom prst="rect">
            <a:avLst/>
          </a:prstGeom>
          <a:noFill/>
          <a:effectLst>
            <a:outerShdw blurRad="63500" sx="102000" sy="102000" algn="ctr" rotWithShape="0">
              <a:prstClr val="black">
                <a:alpha val="40000"/>
              </a:prstClr>
            </a:outerShdw>
          </a:effectLst>
        </p:spPr>
        <p:txBody>
          <a:bodyPr wrap="square" lIns="91440" tIns="45720" rIns="91440" bIns="45720" rtlCol="0" anchor="t">
            <a:spAutoFit/>
          </a:bodyPr>
          <a:lstStyle/>
          <a:p>
            <a:pPr lvl="0">
              <a:defRPr/>
            </a:pPr>
            <a:r>
              <a:rPr lang="en-US" sz="2400" b="1">
                <a:solidFill>
                  <a:srgbClr val="505050"/>
                </a:solidFill>
                <a:latin typeface="Segoe UI Semibold"/>
                <a:cs typeface="Segoe UI Semibold"/>
              </a:rPr>
              <a:t>Microsoft Surface Headphones 2+</a:t>
            </a:r>
          </a:p>
        </p:txBody>
      </p:sp>
      <p:sp>
        <p:nvSpPr>
          <p:cNvPr id="8" name="TextBox 7">
            <a:extLst>
              <a:ext uri="{FF2B5EF4-FFF2-40B4-BE49-F238E27FC236}">
                <a16:creationId xmlns:a16="http://schemas.microsoft.com/office/drawing/2014/main" id="{53589B0E-E0BE-4C30-8C67-0B78D60C007D}"/>
              </a:ext>
            </a:extLst>
          </p:cNvPr>
          <p:cNvSpPr txBox="1"/>
          <p:nvPr/>
        </p:nvSpPr>
        <p:spPr>
          <a:xfrm>
            <a:off x="487774" y="2119335"/>
            <a:ext cx="4265904" cy="369332"/>
          </a:xfrm>
          <a:prstGeom prst="rect">
            <a:avLst/>
          </a:prstGeom>
          <a:noFill/>
          <a:effectLst>
            <a:outerShdw blurRad="63500" sx="102000" sy="102000" algn="ctr" rotWithShape="0">
              <a:prstClr val="black">
                <a:alpha val="40000"/>
              </a:prstClr>
            </a:outerShdw>
          </a:effectLst>
        </p:spPr>
        <p:txBody>
          <a:bodyPr wrap="square" rtlCol="0" anchor="t">
            <a:spAutoFit/>
          </a:bodyPr>
          <a:lstStyle/>
          <a:p>
            <a:r>
              <a:rPr lang="en-US">
                <a:solidFill>
                  <a:srgbClr val="505050"/>
                </a:solidFill>
                <a:latin typeface="Segoe UI" panose="020B0502040204020203" pitchFamily="34" charset="0"/>
                <a:cs typeface="Segoe UI" panose="020B0502040204020203" pitchFamily="34" charset="0"/>
              </a:rPr>
              <a:t>The smarter way to connect</a:t>
            </a:r>
          </a:p>
        </p:txBody>
      </p:sp>
      <p:sp>
        <p:nvSpPr>
          <p:cNvPr id="14" name="TextBox 13">
            <a:extLst>
              <a:ext uri="{FF2B5EF4-FFF2-40B4-BE49-F238E27FC236}">
                <a16:creationId xmlns:a16="http://schemas.microsoft.com/office/drawing/2014/main" id="{260469FD-D7EC-4FAF-B3A0-8F0F99F2B421}"/>
              </a:ext>
            </a:extLst>
          </p:cNvPr>
          <p:cNvSpPr txBox="1"/>
          <p:nvPr/>
        </p:nvSpPr>
        <p:spPr>
          <a:xfrm>
            <a:off x="498529" y="2685206"/>
            <a:ext cx="3053967" cy="17543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lvl="0">
              <a:defRPr/>
            </a:pPr>
            <a:r>
              <a:rPr lang="en-US" sz="1200" dirty="0">
                <a:solidFill>
                  <a:srgbClr val="505050"/>
                </a:solidFill>
                <a:latin typeface="Segoe UI"/>
                <a:ea typeface="+mn-lt"/>
                <a:cs typeface="Segoe UI"/>
              </a:rPr>
              <a:t>Empower your team with immersive, </a:t>
            </a:r>
          </a:p>
          <a:p>
            <a:pPr lvl="0">
              <a:defRPr/>
            </a:pPr>
            <a:r>
              <a:rPr lang="en-US" sz="1200" dirty="0">
                <a:solidFill>
                  <a:srgbClr val="505050"/>
                </a:solidFill>
                <a:latin typeface="Segoe UI"/>
                <a:ea typeface="+mn-lt"/>
                <a:cs typeface="Segoe UI"/>
              </a:rPr>
              <a:t>high-quality calls and distraction-free focus. Depend on a reliable connection during calls and interact with intuitive touch controls—Microsoft Surface Headphones 2+ are certified for Microsoft Teams</a:t>
            </a:r>
            <a:r>
              <a:rPr lang="en-US" sz="1200" baseline="30000" dirty="0">
                <a:solidFill>
                  <a:srgbClr val="505050"/>
                </a:solidFill>
                <a:latin typeface="Segoe UI"/>
                <a:ea typeface="+mn-lt"/>
                <a:cs typeface="Segoe UI"/>
              </a:rPr>
              <a:t>8</a:t>
            </a:r>
            <a:r>
              <a:rPr lang="en-US" sz="1200" dirty="0">
                <a:solidFill>
                  <a:srgbClr val="505050"/>
                </a:solidFill>
                <a:latin typeface="Segoe UI"/>
                <a:ea typeface="+mn-lt"/>
                <a:cs typeface="Segoe UI"/>
              </a:rPr>
              <a:t> with or without the Microsoft Surface USB Link, giving you more convenience during hybrid work life.</a:t>
            </a:r>
          </a:p>
        </p:txBody>
      </p:sp>
      <p:grpSp>
        <p:nvGrpSpPr>
          <p:cNvPr id="2" name="Group 1">
            <a:extLst>
              <a:ext uri="{FF2B5EF4-FFF2-40B4-BE49-F238E27FC236}">
                <a16:creationId xmlns:a16="http://schemas.microsoft.com/office/drawing/2014/main" id="{84E95B19-1389-194C-B177-5A9E2AE3343B}"/>
              </a:ext>
            </a:extLst>
          </p:cNvPr>
          <p:cNvGrpSpPr/>
          <p:nvPr/>
        </p:nvGrpSpPr>
        <p:grpSpPr>
          <a:xfrm>
            <a:off x="371231" y="5335057"/>
            <a:ext cx="2453266" cy="994475"/>
            <a:chOff x="371231" y="5425594"/>
            <a:chExt cx="2453266" cy="994475"/>
          </a:xfrm>
        </p:grpSpPr>
        <p:sp>
          <p:nvSpPr>
            <p:cNvPr id="20" name="TextBox 19">
              <a:extLst>
                <a:ext uri="{FF2B5EF4-FFF2-40B4-BE49-F238E27FC236}">
                  <a16:creationId xmlns:a16="http://schemas.microsoft.com/office/drawing/2014/main" id="{02F7FFC7-A4E6-4E5F-8F62-84A98B0F131A}"/>
                </a:ext>
              </a:extLst>
            </p:cNvPr>
            <p:cNvSpPr txBox="1"/>
            <p:nvPr/>
          </p:nvSpPr>
          <p:spPr>
            <a:xfrm>
              <a:off x="1171839" y="5589072"/>
              <a:ext cx="1652658" cy="830997"/>
            </a:xfrm>
            <a:prstGeom prst="rect">
              <a:avLst/>
            </a:prstGeom>
            <a:noFill/>
          </p:spPr>
          <p:txBody>
            <a:bodyPr wrap="square" lIns="91440" tIns="45720" rIns="91440" bIns="45720" rtlCol="0" anchor="t">
              <a:spAutoFit/>
            </a:bodyPr>
            <a:lstStyle/>
            <a:p>
              <a:pPr>
                <a:defRPr/>
              </a:pPr>
              <a:r>
                <a:rPr lang="en-US" sz="1200">
                  <a:solidFill>
                    <a:srgbClr val="505050"/>
                  </a:solidFill>
                  <a:latin typeface="Segoe UI"/>
                  <a:ea typeface="+mn-lt"/>
                  <a:cs typeface="Segoe UI"/>
                </a:rPr>
                <a:t>13 levels of active noise cancellation to tune in or out for focus anywhere</a:t>
              </a:r>
            </a:p>
          </p:txBody>
        </p:sp>
        <p:pic>
          <p:nvPicPr>
            <p:cNvPr id="7" name="Picture 6">
              <a:extLst>
                <a:ext uri="{FF2B5EF4-FFF2-40B4-BE49-F238E27FC236}">
                  <a16:creationId xmlns:a16="http://schemas.microsoft.com/office/drawing/2014/main" id="{1F2D090B-DD95-DD4C-8C9B-19AE9A770B71}"/>
                </a:ext>
              </a:extLst>
            </p:cNvPr>
            <p:cNvPicPr>
              <a:picLocks noChangeAspect="1"/>
            </p:cNvPicPr>
            <p:nvPr/>
          </p:nvPicPr>
          <p:blipFill>
            <a:blip r:embed="rId5"/>
            <a:srcRect/>
            <a:stretch/>
          </p:blipFill>
          <p:spPr>
            <a:xfrm>
              <a:off x="371231" y="5425594"/>
              <a:ext cx="762000" cy="762000"/>
            </a:xfrm>
            <a:prstGeom prst="rect">
              <a:avLst/>
            </a:prstGeom>
          </p:spPr>
        </p:pic>
      </p:grpSp>
      <p:grpSp>
        <p:nvGrpSpPr>
          <p:cNvPr id="3" name="Group 2">
            <a:extLst>
              <a:ext uri="{FF2B5EF4-FFF2-40B4-BE49-F238E27FC236}">
                <a16:creationId xmlns:a16="http://schemas.microsoft.com/office/drawing/2014/main" id="{D37E08EE-BC45-B54C-8D42-188619AED99C}"/>
              </a:ext>
            </a:extLst>
          </p:cNvPr>
          <p:cNvGrpSpPr/>
          <p:nvPr/>
        </p:nvGrpSpPr>
        <p:grpSpPr>
          <a:xfrm>
            <a:off x="3404201" y="5335057"/>
            <a:ext cx="2544845" cy="994475"/>
            <a:chOff x="3404201" y="5425594"/>
            <a:chExt cx="2544845" cy="994475"/>
          </a:xfrm>
        </p:grpSpPr>
        <p:sp>
          <p:nvSpPr>
            <p:cNvPr id="22" name="TextBox 21">
              <a:extLst>
                <a:ext uri="{FF2B5EF4-FFF2-40B4-BE49-F238E27FC236}">
                  <a16:creationId xmlns:a16="http://schemas.microsoft.com/office/drawing/2014/main" id="{47B8DD10-0381-4225-8738-580657F32648}"/>
                </a:ext>
              </a:extLst>
            </p:cNvPr>
            <p:cNvSpPr txBox="1"/>
            <p:nvPr/>
          </p:nvSpPr>
          <p:spPr>
            <a:xfrm>
              <a:off x="4304628" y="5589072"/>
              <a:ext cx="1644418" cy="830997"/>
            </a:xfrm>
            <a:prstGeom prst="rect">
              <a:avLst/>
            </a:prstGeom>
            <a:noFill/>
          </p:spPr>
          <p:txBody>
            <a:bodyPr wrap="square" lIns="91440" tIns="45720" rIns="91440" bIns="45720" rtlCol="0" anchor="t">
              <a:spAutoFit/>
            </a:bodyPr>
            <a:lstStyle/>
            <a:p>
              <a:pPr>
                <a:defRPr/>
              </a:pPr>
              <a:r>
                <a:rPr lang="en-US" sz="1200">
                  <a:solidFill>
                    <a:srgbClr val="505050"/>
                  </a:solidFill>
                  <a:latin typeface="Segoe UI" panose="020B0502040204020203" pitchFamily="34" charset="0"/>
                  <a:ea typeface="+mn-lt"/>
                  <a:cs typeface="Segoe UI" panose="020B0502040204020203" pitchFamily="34" charset="0"/>
                </a:rPr>
                <a:t>Be heard loud and clear with our advanced 8-microphone system</a:t>
              </a:r>
            </a:p>
          </p:txBody>
        </p:sp>
        <p:pic>
          <p:nvPicPr>
            <p:cNvPr id="9" name="Picture 8">
              <a:extLst>
                <a:ext uri="{FF2B5EF4-FFF2-40B4-BE49-F238E27FC236}">
                  <a16:creationId xmlns:a16="http://schemas.microsoft.com/office/drawing/2014/main" id="{5D8F1E24-60C6-FA4A-B1E0-F0C112545A6E}"/>
                </a:ext>
              </a:extLst>
            </p:cNvPr>
            <p:cNvPicPr>
              <a:picLocks noChangeAspect="1"/>
            </p:cNvPicPr>
            <p:nvPr/>
          </p:nvPicPr>
          <p:blipFill>
            <a:blip r:embed="rId6"/>
            <a:srcRect/>
            <a:stretch/>
          </p:blipFill>
          <p:spPr>
            <a:xfrm>
              <a:off x="3404201" y="5425594"/>
              <a:ext cx="762000" cy="762000"/>
            </a:xfrm>
            <a:prstGeom prst="rect">
              <a:avLst/>
            </a:prstGeom>
          </p:spPr>
        </p:pic>
      </p:grpSp>
      <p:grpSp>
        <p:nvGrpSpPr>
          <p:cNvPr id="4" name="Group 3">
            <a:extLst>
              <a:ext uri="{FF2B5EF4-FFF2-40B4-BE49-F238E27FC236}">
                <a16:creationId xmlns:a16="http://schemas.microsoft.com/office/drawing/2014/main" id="{E7A8E95C-CDF2-7440-A225-1B4990671149}"/>
              </a:ext>
            </a:extLst>
          </p:cNvPr>
          <p:cNvGrpSpPr/>
          <p:nvPr/>
        </p:nvGrpSpPr>
        <p:grpSpPr>
          <a:xfrm>
            <a:off x="6105157" y="5335057"/>
            <a:ext cx="2686113" cy="994475"/>
            <a:chOff x="6105157" y="5425594"/>
            <a:chExt cx="2686113" cy="994475"/>
          </a:xfrm>
        </p:grpSpPr>
        <p:sp>
          <p:nvSpPr>
            <p:cNvPr id="21" name="TextBox 20">
              <a:extLst>
                <a:ext uri="{FF2B5EF4-FFF2-40B4-BE49-F238E27FC236}">
                  <a16:creationId xmlns:a16="http://schemas.microsoft.com/office/drawing/2014/main" id="{8BE53DCA-4E42-4EF4-8B57-98A066E48E37}"/>
                </a:ext>
              </a:extLst>
            </p:cNvPr>
            <p:cNvSpPr txBox="1"/>
            <p:nvPr/>
          </p:nvSpPr>
          <p:spPr>
            <a:xfrm>
              <a:off x="6882303" y="5589072"/>
              <a:ext cx="1908967" cy="830997"/>
            </a:xfrm>
            <a:prstGeom prst="rect">
              <a:avLst/>
            </a:prstGeom>
            <a:noFill/>
          </p:spPr>
          <p:txBody>
            <a:bodyPr wrap="square" lIns="91440" tIns="45720" rIns="91440" bIns="45720" rtlCol="0" anchor="t">
              <a:spAutoFit/>
            </a:bodyPr>
            <a:lstStyle/>
            <a:p>
              <a:pPr lvl="0">
                <a:defRPr/>
              </a:pPr>
              <a:r>
                <a:rPr lang="en-US" sz="1200">
                  <a:solidFill>
                    <a:srgbClr val="505050"/>
                  </a:solidFill>
                  <a:latin typeface="Segoe UI" panose="020B0502040204020203" pitchFamily="34" charset="0"/>
                  <a:ea typeface="+mn-lt"/>
                  <a:cs typeface="Segoe UI" panose="020B0502040204020203" pitchFamily="34" charset="0"/>
                </a:rPr>
                <a:t>Comfortable over-ear fit and battery life that lasts  up to 15 hours of voice calling time</a:t>
              </a:r>
              <a:r>
                <a:rPr lang="en-US" sz="1200" baseline="30000">
                  <a:solidFill>
                    <a:srgbClr val="505050"/>
                  </a:solidFill>
                  <a:latin typeface="Segoe UI" panose="020B0502040204020203" pitchFamily="34" charset="0"/>
                  <a:ea typeface="+mn-lt"/>
                  <a:cs typeface="Segoe UI" panose="020B0502040204020203" pitchFamily="34" charset="0"/>
                </a:rPr>
                <a:t>9</a:t>
              </a:r>
              <a:r>
                <a:rPr lang="en-US" sz="1200">
                  <a:solidFill>
                    <a:srgbClr val="505050"/>
                  </a:solidFill>
                  <a:latin typeface="Segoe UI" panose="020B0502040204020203" pitchFamily="34" charset="0"/>
                  <a:ea typeface="+mn-lt"/>
                  <a:cs typeface="Segoe UI" panose="020B0502040204020203" pitchFamily="34" charset="0"/>
                </a:rPr>
                <a:t> </a:t>
              </a:r>
            </a:p>
          </p:txBody>
        </p:sp>
        <p:pic>
          <p:nvPicPr>
            <p:cNvPr id="10" name="Picture 9">
              <a:extLst>
                <a:ext uri="{FF2B5EF4-FFF2-40B4-BE49-F238E27FC236}">
                  <a16:creationId xmlns:a16="http://schemas.microsoft.com/office/drawing/2014/main" id="{EEDC942B-AF64-A643-988B-FA87125A6CA9}"/>
                </a:ext>
              </a:extLst>
            </p:cNvPr>
            <p:cNvPicPr>
              <a:picLocks noChangeAspect="1"/>
            </p:cNvPicPr>
            <p:nvPr/>
          </p:nvPicPr>
          <p:blipFill>
            <a:blip r:embed="rId7"/>
            <a:srcRect/>
            <a:stretch/>
          </p:blipFill>
          <p:spPr>
            <a:xfrm>
              <a:off x="6105157" y="5425594"/>
              <a:ext cx="703962" cy="703962"/>
            </a:xfrm>
            <a:prstGeom prst="rect">
              <a:avLst/>
            </a:prstGeom>
          </p:spPr>
        </p:pic>
      </p:grpSp>
      <p:grpSp>
        <p:nvGrpSpPr>
          <p:cNvPr id="11" name="Group 10">
            <a:extLst>
              <a:ext uri="{FF2B5EF4-FFF2-40B4-BE49-F238E27FC236}">
                <a16:creationId xmlns:a16="http://schemas.microsoft.com/office/drawing/2014/main" id="{D418550A-9845-D54A-8685-8AEAE2661C5B}"/>
              </a:ext>
            </a:extLst>
          </p:cNvPr>
          <p:cNvGrpSpPr/>
          <p:nvPr/>
        </p:nvGrpSpPr>
        <p:grpSpPr>
          <a:xfrm>
            <a:off x="9116335" y="5335057"/>
            <a:ext cx="2463835" cy="994475"/>
            <a:chOff x="9116335" y="5425594"/>
            <a:chExt cx="2463835" cy="994475"/>
          </a:xfrm>
        </p:grpSpPr>
        <p:sp>
          <p:nvSpPr>
            <p:cNvPr id="6" name="TextBox 5">
              <a:extLst>
                <a:ext uri="{FF2B5EF4-FFF2-40B4-BE49-F238E27FC236}">
                  <a16:creationId xmlns:a16="http://schemas.microsoft.com/office/drawing/2014/main" id="{BEDFC6DA-C79C-42F0-9A0C-047016771D80}"/>
                </a:ext>
              </a:extLst>
            </p:cNvPr>
            <p:cNvSpPr txBox="1"/>
            <p:nvPr/>
          </p:nvSpPr>
          <p:spPr>
            <a:xfrm>
              <a:off x="9987744" y="5589072"/>
              <a:ext cx="1592426" cy="830997"/>
            </a:xfrm>
            <a:prstGeom prst="rect">
              <a:avLst/>
            </a:prstGeom>
            <a:noFill/>
          </p:spPr>
          <p:txBody>
            <a:bodyPr wrap="square" lIns="91440" tIns="45720" rIns="91440" bIns="45720" rtlCol="0" anchor="t">
              <a:spAutoFit/>
            </a:bodyPr>
            <a:lstStyle/>
            <a:p>
              <a:pPr lvl="0">
                <a:defRPr/>
              </a:pPr>
              <a:r>
                <a:rPr lang="en-US" sz="1200">
                  <a:solidFill>
                    <a:srgbClr val="505050"/>
                  </a:solidFill>
                  <a:latin typeface="Segoe UI" panose="020B0502040204020203" pitchFamily="34" charset="0"/>
                  <a:ea typeface="+mn-lt"/>
                  <a:cs typeface="Segoe UI" panose="020B0502040204020203" pitchFamily="34" charset="0"/>
                </a:rPr>
                <a:t>Amplify your productivity with the power of voice in Microsoft 365</a:t>
              </a:r>
              <a:r>
                <a:rPr lang="en-US" sz="1200" baseline="30000">
                  <a:solidFill>
                    <a:srgbClr val="505050"/>
                  </a:solidFill>
                  <a:latin typeface="Segoe UI" panose="020B0502040204020203" pitchFamily="34" charset="0"/>
                  <a:ea typeface="+mn-lt"/>
                  <a:cs typeface="Segoe UI" panose="020B0502040204020203" pitchFamily="34" charset="0"/>
                </a:rPr>
                <a:t>10, 11</a:t>
              </a:r>
              <a:r>
                <a:rPr lang="en-US" sz="1200">
                  <a:solidFill>
                    <a:srgbClr val="505050"/>
                  </a:solidFill>
                  <a:latin typeface="Segoe UI" panose="020B0502040204020203" pitchFamily="34" charset="0"/>
                  <a:ea typeface="+mn-lt"/>
                  <a:cs typeface="Segoe UI" panose="020B0502040204020203" pitchFamily="34" charset="0"/>
                </a:rPr>
                <a:t> </a:t>
              </a:r>
              <a:endParaRPr kumimoji="0" lang="en-US" sz="1200" u="none" strike="noStrike" kern="1200" cap="none" spc="0" normalizeH="0" baseline="0" noProof="0">
                <a:ln>
                  <a:noFill/>
                </a:ln>
                <a:solidFill>
                  <a:srgbClr val="505050"/>
                </a:solidFill>
                <a:effectLst/>
                <a:uLnTx/>
                <a:uFillTx/>
                <a:latin typeface="Segoe UI" panose="020B0502040204020203" pitchFamily="34" charset="0"/>
                <a:ea typeface="+mn-lt"/>
                <a:cs typeface="Segoe UI" panose="020B0502040204020203" pitchFamily="34" charset="0"/>
              </a:endParaRPr>
            </a:p>
          </p:txBody>
        </p:sp>
        <p:pic>
          <p:nvPicPr>
            <p:cNvPr id="15" name="Picture 14">
              <a:extLst>
                <a:ext uri="{FF2B5EF4-FFF2-40B4-BE49-F238E27FC236}">
                  <a16:creationId xmlns:a16="http://schemas.microsoft.com/office/drawing/2014/main" id="{F8BC3404-DA79-8F49-9548-4D709A339975}"/>
                </a:ext>
              </a:extLst>
            </p:cNvPr>
            <p:cNvPicPr>
              <a:picLocks noChangeAspect="1"/>
            </p:cNvPicPr>
            <p:nvPr/>
          </p:nvPicPr>
          <p:blipFill>
            <a:blip r:embed="rId8"/>
            <a:srcRect/>
            <a:stretch/>
          </p:blipFill>
          <p:spPr>
            <a:xfrm>
              <a:off x="9116335" y="5425594"/>
              <a:ext cx="703963" cy="703963"/>
            </a:xfrm>
            <a:prstGeom prst="rect">
              <a:avLst/>
            </a:prstGeom>
          </p:spPr>
        </p:pic>
      </p:grpSp>
      <p:pic>
        <p:nvPicPr>
          <p:cNvPr id="17" name="Picture 16" descr="Graphical user interface, text, application&#10;&#10;Description automatically generated">
            <a:extLst>
              <a:ext uri="{FF2B5EF4-FFF2-40B4-BE49-F238E27FC236}">
                <a16:creationId xmlns:a16="http://schemas.microsoft.com/office/drawing/2014/main" id="{8C587C33-A4B6-374D-B328-0BBBF4D0F7CC}"/>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461059" y="473755"/>
            <a:ext cx="1622314" cy="446964"/>
          </a:xfrm>
          <a:prstGeom prst="rect">
            <a:avLst/>
          </a:prstGeom>
        </p:spPr>
      </p:pic>
    </p:spTree>
    <p:extLst>
      <p:ext uri="{BB962C8B-B14F-4D97-AF65-F5344CB8AC3E}">
        <p14:creationId xmlns:p14="http://schemas.microsoft.com/office/powerpoint/2010/main" val="413642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10" presetClass="entr" presetSubtype="0" fill="hold" grpId="0" nodeType="withEffect">
                                  <p:stCondLst>
                                    <p:cond delay="0"/>
                                  </p:stCondLst>
                                  <p:childTnLst>
                                    <p:set>
                                      <p:cBhvr>
                                        <p:cTn id="16" dur="1" fill="hold">
                                          <p:stCondLst>
                                            <p:cond delay="0"/>
                                          </p:stCondLst>
                                        </p:cTn>
                                        <p:tgtEl>
                                          <p:spTgt spid="34"/>
                                        </p:tgtEl>
                                        <p:attrNameLst>
                                          <p:attrName>style.visibility</p:attrName>
                                        </p:attrNameLst>
                                      </p:cBhvr>
                                      <p:to>
                                        <p:strVal val="visible"/>
                                      </p:to>
                                    </p:set>
                                    <p:animEffect transition="in" filter="fade">
                                      <p:cBhvr>
                                        <p:cTn id="17" dur="500"/>
                                        <p:tgtEl>
                                          <p:spTgt spid="34"/>
                                        </p:tgtEl>
                                      </p:cBhvr>
                                    </p:animEffect>
                                  </p:childTnLst>
                                </p:cTn>
                              </p:par>
                              <p:par>
                                <p:cTn id="18" presetID="10" presetClass="entr" presetSubtype="0" fill="hold" grpId="0" nodeType="withEffect">
                                  <p:stCondLst>
                                    <p:cond delay="30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par>
                                <p:cTn id="21" presetID="10" presetClass="entr" presetSubtype="0" fill="hold" grpId="0" nodeType="withEffect">
                                  <p:stCondLst>
                                    <p:cond delay="60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500"/>
                                        <p:tgtEl>
                                          <p:spTgt spid="14"/>
                                        </p:tgtEl>
                                      </p:cBhvr>
                                    </p:animEffect>
                                  </p:childTnLst>
                                </p:cTn>
                              </p:par>
                            </p:childTnLst>
                          </p:cTn>
                        </p:par>
                        <p:par>
                          <p:cTn id="24" fill="hold">
                            <p:stCondLst>
                              <p:cond delay="1100"/>
                            </p:stCondLst>
                            <p:childTnLst>
                              <p:par>
                                <p:cTn id="25" presetID="10" presetClass="entr" presetSubtype="0" fill="hold" nodeType="after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500"/>
                                        <p:tgtEl>
                                          <p:spTgt spid="2"/>
                                        </p:tgtEl>
                                      </p:cBhvr>
                                    </p:animEffect>
                                  </p:childTnLst>
                                </p:cTn>
                              </p:par>
                              <p:par>
                                <p:cTn id="28" presetID="10" presetClass="entr" presetSubtype="0" fill="hold" nodeType="withEffect">
                                  <p:stCondLst>
                                    <p:cond delay="300"/>
                                  </p:stCondLst>
                                  <p:childTnLst>
                                    <p:set>
                                      <p:cBhvr>
                                        <p:cTn id="29" dur="1" fill="hold">
                                          <p:stCondLst>
                                            <p:cond delay="0"/>
                                          </p:stCondLst>
                                        </p:cTn>
                                        <p:tgtEl>
                                          <p:spTgt spid="3"/>
                                        </p:tgtEl>
                                        <p:attrNameLst>
                                          <p:attrName>style.visibility</p:attrName>
                                        </p:attrNameLst>
                                      </p:cBhvr>
                                      <p:to>
                                        <p:strVal val="visible"/>
                                      </p:to>
                                    </p:set>
                                    <p:animEffect transition="in" filter="fade">
                                      <p:cBhvr>
                                        <p:cTn id="30" dur="500"/>
                                        <p:tgtEl>
                                          <p:spTgt spid="3"/>
                                        </p:tgtEl>
                                      </p:cBhvr>
                                    </p:animEffect>
                                  </p:childTnLst>
                                </p:cTn>
                              </p:par>
                              <p:par>
                                <p:cTn id="31" presetID="10" presetClass="entr" presetSubtype="0" fill="hold" nodeType="withEffect">
                                  <p:stCondLst>
                                    <p:cond delay="600"/>
                                  </p:stCondLst>
                                  <p:childTnLst>
                                    <p:set>
                                      <p:cBhvr>
                                        <p:cTn id="32" dur="1" fill="hold">
                                          <p:stCondLst>
                                            <p:cond delay="0"/>
                                          </p:stCondLst>
                                        </p:cTn>
                                        <p:tgtEl>
                                          <p:spTgt spid="4"/>
                                        </p:tgtEl>
                                        <p:attrNameLst>
                                          <p:attrName>style.visibility</p:attrName>
                                        </p:attrNameLst>
                                      </p:cBhvr>
                                      <p:to>
                                        <p:strVal val="visible"/>
                                      </p:to>
                                    </p:set>
                                    <p:animEffect transition="in" filter="fade">
                                      <p:cBhvr>
                                        <p:cTn id="33" dur="500"/>
                                        <p:tgtEl>
                                          <p:spTgt spid="4"/>
                                        </p:tgtEl>
                                      </p:cBhvr>
                                    </p:animEffect>
                                  </p:childTnLst>
                                </p:cTn>
                              </p:par>
                              <p:par>
                                <p:cTn id="34" presetID="10" presetClass="entr" presetSubtype="0" fill="hold" nodeType="withEffect">
                                  <p:stCondLst>
                                    <p:cond delay="900"/>
                                  </p:stCondLst>
                                  <p:childTnLst>
                                    <p:set>
                                      <p:cBhvr>
                                        <p:cTn id="35" dur="1" fill="hold">
                                          <p:stCondLst>
                                            <p:cond delay="0"/>
                                          </p:stCondLst>
                                        </p:cTn>
                                        <p:tgtEl>
                                          <p:spTgt spid="11"/>
                                        </p:tgtEl>
                                        <p:attrNameLst>
                                          <p:attrName>style.visibility</p:attrName>
                                        </p:attrNameLst>
                                      </p:cBhvr>
                                      <p:to>
                                        <p:strVal val="visible"/>
                                      </p:to>
                                    </p:set>
                                    <p:animEffect transition="in" filter="fade">
                                      <p:cBhvr>
                                        <p:cTn id="3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8" grpId="0"/>
      <p:bldP spid="1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444FCED-CD88-4ED6-8D2D-1EAA6872DC09}"/>
              </a:ext>
            </a:extLst>
          </p:cNvPr>
          <p:cNvSpPr/>
          <p:nvPr/>
        </p:nvSpPr>
        <p:spPr>
          <a:xfrm>
            <a:off x="8886096" y="1622841"/>
            <a:ext cx="2734403" cy="646331"/>
          </a:xfrm>
          <a:prstGeom prst="rect">
            <a:avLst/>
          </a:prstGeom>
        </p:spPr>
        <p:txBody>
          <a:bodyPr wrap="square" anchor="t">
            <a:spAutoFit/>
          </a:bodyPr>
          <a:lstStyle/>
          <a:p>
            <a:pPr defTabSz="914225">
              <a:defRPr/>
            </a:pPr>
            <a:r>
              <a:rPr lang="en-GB" b="1">
                <a:solidFill>
                  <a:srgbClr val="505050"/>
                </a:solidFill>
                <a:latin typeface="Segoe UI Semibold" panose="020B0502040204020203" pitchFamily="34" charset="0"/>
                <a:ea typeface="Segoe UI Semibold" charset="0"/>
                <a:cs typeface="Segoe UI Semibold" panose="020B0502040204020203" pitchFamily="34" charset="0"/>
              </a:rPr>
              <a:t>Microsoft Modern </a:t>
            </a:r>
            <a:br>
              <a:rPr lang="en-GB" b="1">
                <a:solidFill>
                  <a:srgbClr val="505050"/>
                </a:solidFill>
                <a:latin typeface="Segoe UI Semibold" panose="020B0502040204020203" pitchFamily="34" charset="0"/>
                <a:ea typeface="Segoe UI Semibold" charset="0"/>
                <a:cs typeface="Segoe UI Semibold" panose="020B0502040204020203" pitchFamily="34" charset="0"/>
              </a:rPr>
            </a:br>
            <a:r>
              <a:rPr lang="en-GB" b="1">
                <a:solidFill>
                  <a:srgbClr val="505050"/>
                </a:solidFill>
                <a:latin typeface="Segoe UI Semibold" panose="020B0502040204020203" pitchFamily="34" charset="0"/>
                <a:ea typeface="Segoe UI Semibold" charset="0"/>
                <a:cs typeface="Segoe UI Semibold" panose="020B0502040204020203" pitchFamily="34" charset="0"/>
              </a:rPr>
              <a:t>USB Headset</a:t>
            </a:r>
          </a:p>
        </p:txBody>
      </p:sp>
      <p:sp>
        <p:nvSpPr>
          <p:cNvPr id="14" name="TextBox 13">
            <a:extLst>
              <a:ext uri="{FF2B5EF4-FFF2-40B4-BE49-F238E27FC236}">
                <a16:creationId xmlns:a16="http://schemas.microsoft.com/office/drawing/2014/main" id="{260469FD-D7EC-4FAF-B3A0-8F0F99F2B421}"/>
              </a:ext>
            </a:extLst>
          </p:cNvPr>
          <p:cNvSpPr txBox="1"/>
          <p:nvPr/>
        </p:nvSpPr>
        <p:spPr>
          <a:xfrm>
            <a:off x="8887966" y="2296424"/>
            <a:ext cx="2732533"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solidFill>
                  <a:srgbClr val="505050"/>
                </a:solidFill>
                <a:latin typeface="Segoe UI"/>
                <a:cs typeface="Segoe UI"/>
              </a:rPr>
              <a:t>Connect fast and stay focused thanks to high-quality audio and voice, noise-reducing microphone, and intuitive, in-line call controls in Microsoft Teams and more. Get the choice between either a USB-A or USB-C</a:t>
            </a:r>
            <a:r>
              <a:rPr lang="en-US" sz="1200" baseline="30000">
                <a:solidFill>
                  <a:srgbClr val="505050"/>
                </a:solidFill>
                <a:latin typeface="Segoe UI"/>
                <a:cs typeface="Segoe UI"/>
              </a:rPr>
              <a:t>®</a:t>
            </a:r>
            <a:r>
              <a:rPr lang="en-US" sz="1200">
                <a:solidFill>
                  <a:srgbClr val="505050"/>
                </a:solidFill>
                <a:latin typeface="Segoe UI"/>
                <a:cs typeface="Segoe UI"/>
              </a:rPr>
              <a:t> connection for even more plug-and-play versatility.***​</a:t>
            </a:r>
          </a:p>
        </p:txBody>
      </p:sp>
      <p:sp>
        <p:nvSpPr>
          <p:cNvPr id="10" name="TextBox 9">
            <a:extLst>
              <a:ext uri="{FF2B5EF4-FFF2-40B4-BE49-F238E27FC236}">
                <a16:creationId xmlns:a16="http://schemas.microsoft.com/office/drawing/2014/main" id="{B69FDD1B-5BF6-4F49-A8D3-0329E82C1EA0}"/>
              </a:ext>
            </a:extLst>
          </p:cNvPr>
          <p:cNvSpPr txBox="1"/>
          <p:nvPr/>
        </p:nvSpPr>
        <p:spPr>
          <a:xfrm>
            <a:off x="470382" y="2296752"/>
            <a:ext cx="2922718"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solidFill>
                  <a:srgbClr val="505050"/>
                </a:solidFill>
                <a:latin typeface="Segoe UI"/>
                <a:cs typeface="Segoe UI"/>
              </a:rPr>
              <a:t>Connect seamlessly—and wirelessly</a:t>
            </a:r>
            <a:r>
              <a:rPr lang="en-US" sz="1200" baseline="30000">
                <a:solidFill>
                  <a:srgbClr val="505050"/>
                </a:solidFill>
                <a:latin typeface="Segoe UI"/>
                <a:cs typeface="Segoe UI"/>
              </a:rPr>
              <a:t>12</a:t>
            </a:r>
            <a:r>
              <a:rPr lang="en-US" sz="1200">
                <a:solidFill>
                  <a:srgbClr val="505050"/>
                </a:solidFill>
                <a:latin typeface="Segoe UI"/>
                <a:cs typeface="Segoe UI"/>
              </a:rPr>
              <a:t>—to your Surface or other Windows 11 or 10 PC** while delivering extra mobility, superior audio, and simple, on-ear call controls.​ Flip-to-mute microphone with status light lets you see at a glance whether you can be heard or not.</a:t>
            </a:r>
          </a:p>
          <a:p>
            <a:endParaRPr lang="en-US" sz="1200">
              <a:solidFill>
                <a:srgbClr val="505050"/>
              </a:solidFill>
              <a:latin typeface="Segoe UI"/>
              <a:cs typeface="Segoe UI"/>
            </a:endParaRPr>
          </a:p>
        </p:txBody>
      </p:sp>
      <p:pic>
        <p:nvPicPr>
          <p:cNvPr id="7" name="Picture 6">
            <a:extLst>
              <a:ext uri="{FF2B5EF4-FFF2-40B4-BE49-F238E27FC236}">
                <a16:creationId xmlns:a16="http://schemas.microsoft.com/office/drawing/2014/main" id="{713F2691-947F-6147-9B52-EAC4697F5072}"/>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5918200" y="597293"/>
            <a:ext cx="3083461" cy="4933538"/>
          </a:xfrm>
          <a:prstGeom prst="rect">
            <a:avLst/>
          </a:prstGeom>
        </p:spPr>
      </p:pic>
      <p:pic>
        <p:nvPicPr>
          <p:cNvPr id="12" name="Picture 11">
            <a:extLst>
              <a:ext uri="{FF2B5EF4-FFF2-40B4-BE49-F238E27FC236}">
                <a16:creationId xmlns:a16="http://schemas.microsoft.com/office/drawing/2014/main" id="{68F2A382-3173-D44B-A1C7-15A7E8AE76D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820422" y="1764189"/>
            <a:ext cx="3670457" cy="3670457"/>
          </a:xfrm>
          <a:prstGeom prst="rect">
            <a:avLst/>
          </a:prstGeom>
        </p:spPr>
      </p:pic>
      <p:grpSp>
        <p:nvGrpSpPr>
          <p:cNvPr id="2" name="Group 1">
            <a:extLst>
              <a:ext uri="{FF2B5EF4-FFF2-40B4-BE49-F238E27FC236}">
                <a16:creationId xmlns:a16="http://schemas.microsoft.com/office/drawing/2014/main" id="{F99FED7C-E22F-AF4B-9CB0-02AFF4650992}"/>
              </a:ext>
            </a:extLst>
          </p:cNvPr>
          <p:cNvGrpSpPr/>
          <p:nvPr/>
        </p:nvGrpSpPr>
        <p:grpSpPr>
          <a:xfrm>
            <a:off x="617301" y="5507805"/>
            <a:ext cx="2344606" cy="762000"/>
            <a:chOff x="617301" y="5567180"/>
            <a:chExt cx="2344606" cy="762000"/>
          </a:xfrm>
        </p:grpSpPr>
        <p:sp>
          <p:nvSpPr>
            <p:cNvPr id="5" name="Rectangle 4">
              <a:extLst>
                <a:ext uri="{FF2B5EF4-FFF2-40B4-BE49-F238E27FC236}">
                  <a16:creationId xmlns:a16="http://schemas.microsoft.com/office/drawing/2014/main" id="{BD7B9F24-95AD-394B-B5FF-C8198FDBF60E}"/>
                </a:ext>
              </a:extLst>
            </p:cNvPr>
            <p:cNvSpPr/>
            <p:nvPr/>
          </p:nvSpPr>
          <p:spPr>
            <a:xfrm>
              <a:off x="1510777" y="5712750"/>
              <a:ext cx="1451130" cy="461665"/>
            </a:xfrm>
            <a:prstGeom prst="rect">
              <a:avLst/>
            </a:prstGeom>
          </p:spPr>
          <p:txBody>
            <a:bodyPr wrap="square">
              <a:spAutoFit/>
            </a:bodyPr>
            <a:lstStyle/>
            <a:p>
              <a:r>
                <a:rPr lang="en-US" sz="1200">
                  <a:solidFill>
                    <a:srgbClr val="505050"/>
                  </a:solidFill>
                  <a:latin typeface="Segoe UI"/>
                  <a:cs typeface="Segoe UI"/>
                </a:rPr>
                <a:t>Comfortable</a:t>
              </a:r>
              <a:br>
                <a:rPr lang="en-US" sz="1200">
                  <a:solidFill>
                    <a:srgbClr val="505050"/>
                  </a:solidFill>
                  <a:latin typeface="Segoe UI"/>
                  <a:cs typeface="Segoe UI"/>
                </a:rPr>
              </a:br>
              <a:r>
                <a:rPr lang="en-US" sz="1200">
                  <a:solidFill>
                    <a:srgbClr val="505050"/>
                  </a:solidFill>
                  <a:latin typeface="Segoe UI"/>
                  <a:cs typeface="Segoe UI"/>
                </a:rPr>
                <a:t>on-ear design</a:t>
              </a:r>
              <a:endParaRPr lang="en-US" sz="1200">
                <a:solidFill>
                  <a:srgbClr val="505050"/>
                </a:solidFill>
                <a:latin typeface="Segoe UI" panose="020B0502040204020203" pitchFamily="34" charset="0"/>
              </a:endParaRPr>
            </a:p>
          </p:txBody>
        </p:sp>
        <p:pic>
          <p:nvPicPr>
            <p:cNvPr id="17" name="Picture 16">
              <a:extLst>
                <a:ext uri="{FF2B5EF4-FFF2-40B4-BE49-F238E27FC236}">
                  <a16:creationId xmlns:a16="http://schemas.microsoft.com/office/drawing/2014/main" id="{5F3A02BB-C906-A84D-B4E7-F1AB93BA83AD}"/>
                </a:ext>
              </a:extLst>
            </p:cNvPr>
            <p:cNvPicPr>
              <a:picLocks noChangeAspect="1"/>
            </p:cNvPicPr>
            <p:nvPr/>
          </p:nvPicPr>
          <p:blipFill>
            <a:blip r:embed="rId5"/>
            <a:srcRect/>
            <a:stretch/>
          </p:blipFill>
          <p:spPr>
            <a:xfrm>
              <a:off x="617301" y="5567180"/>
              <a:ext cx="762000" cy="762000"/>
            </a:xfrm>
            <a:prstGeom prst="rect">
              <a:avLst/>
            </a:prstGeom>
          </p:spPr>
        </p:pic>
      </p:grpSp>
      <p:grpSp>
        <p:nvGrpSpPr>
          <p:cNvPr id="6" name="Group 5">
            <a:extLst>
              <a:ext uri="{FF2B5EF4-FFF2-40B4-BE49-F238E27FC236}">
                <a16:creationId xmlns:a16="http://schemas.microsoft.com/office/drawing/2014/main" id="{FAEB7DF9-303C-6E4C-A04E-E1E380A2C5AA}"/>
              </a:ext>
            </a:extLst>
          </p:cNvPr>
          <p:cNvGrpSpPr/>
          <p:nvPr/>
        </p:nvGrpSpPr>
        <p:grpSpPr>
          <a:xfrm>
            <a:off x="3172242" y="5507805"/>
            <a:ext cx="2496491" cy="762000"/>
            <a:chOff x="3172242" y="5567180"/>
            <a:chExt cx="2496491" cy="762000"/>
          </a:xfrm>
        </p:grpSpPr>
        <p:sp>
          <p:nvSpPr>
            <p:cNvPr id="13" name="Rectangle 12">
              <a:extLst>
                <a:ext uri="{FF2B5EF4-FFF2-40B4-BE49-F238E27FC236}">
                  <a16:creationId xmlns:a16="http://schemas.microsoft.com/office/drawing/2014/main" id="{ACA57785-4719-0040-9D9D-5C4041664D98}"/>
                </a:ext>
              </a:extLst>
            </p:cNvPr>
            <p:cNvSpPr/>
            <p:nvPr/>
          </p:nvSpPr>
          <p:spPr>
            <a:xfrm>
              <a:off x="4102688" y="5682849"/>
              <a:ext cx="1566045" cy="646331"/>
            </a:xfrm>
            <a:prstGeom prst="rect">
              <a:avLst/>
            </a:prstGeom>
          </p:spPr>
          <p:txBody>
            <a:bodyPr wrap="square">
              <a:spAutoFit/>
            </a:bodyPr>
            <a:lstStyle/>
            <a:p>
              <a:r>
                <a:rPr lang="en-US" sz="1200">
                  <a:solidFill>
                    <a:srgbClr val="505050"/>
                  </a:solidFill>
                  <a:latin typeface="Segoe UI"/>
                  <a:cs typeface="Segoe UI"/>
                </a:rPr>
                <a:t>Background</a:t>
              </a:r>
              <a:br>
                <a:rPr lang="en-US" sz="1200">
                  <a:solidFill>
                    <a:srgbClr val="505050"/>
                  </a:solidFill>
                  <a:latin typeface="Segoe UI"/>
                  <a:cs typeface="Segoe UI"/>
                </a:rPr>
              </a:br>
              <a:r>
                <a:rPr lang="en-US" sz="1200">
                  <a:solidFill>
                    <a:srgbClr val="505050"/>
                  </a:solidFill>
                  <a:latin typeface="Segoe UI"/>
                  <a:cs typeface="Segoe UI"/>
                </a:rPr>
                <a:t>noise-reducing microphone</a:t>
              </a:r>
              <a:endParaRPr lang="en-US" sz="1200">
                <a:solidFill>
                  <a:srgbClr val="505050"/>
                </a:solidFill>
                <a:latin typeface="Segoe UI" panose="020B0502040204020203" pitchFamily="34" charset="0"/>
              </a:endParaRPr>
            </a:p>
          </p:txBody>
        </p:sp>
        <p:pic>
          <p:nvPicPr>
            <p:cNvPr id="18" name="Picture 17">
              <a:extLst>
                <a:ext uri="{FF2B5EF4-FFF2-40B4-BE49-F238E27FC236}">
                  <a16:creationId xmlns:a16="http://schemas.microsoft.com/office/drawing/2014/main" id="{C2C80F73-2493-FB49-BB3F-23D14A9919EF}"/>
                </a:ext>
              </a:extLst>
            </p:cNvPr>
            <p:cNvPicPr>
              <a:picLocks noChangeAspect="1"/>
            </p:cNvPicPr>
            <p:nvPr/>
          </p:nvPicPr>
          <p:blipFill>
            <a:blip r:embed="rId6"/>
            <a:srcRect/>
            <a:stretch/>
          </p:blipFill>
          <p:spPr>
            <a:xfrm>
              <a:off x="3172242" y="5567180"/>
              <a:ext cx="762000" cy="762000"/>
            </a:xfrm>
            <a:prstGeom prst="rect">
              <a:avLst/>
            </a:prstGeom>
          </p:spPr>
        </p:pic>
      </p:grpSp>
      <p:grpSp>
        <p:nvGrpSpPr>
          <p:cNvPr id="8" name="Group 7">
            <a:extLst>
              <a:ext uri="{FF2B5EF4-FFF2-40B4-BE49-F238E27FC236}">
                <a16:creationId xmlns:a16="http://schemas.microsoft.com/office/drawing/2014/main" id="{4DFCBC52-9117-524D-8C52-F88B4F379FB1}"/>
              </a:ext>
            </a:extLst>
          </p:cNvPr>
          <p:cNvGrpSpPr/>
          <p:nvPr/>
        </p:nvGrpSpPr>
        <p:grpSpPr>
          <a:xfrm>
            <a:off x="5944892" y="5507805"/>
            <a:ext cx="2164102" cy="762000"/>
            <a:chOff x="5944892" y="5567180"/>
            <a:chExt cx="2164102" cy="762000"/>
          </a:xfrm>
        </p:grpSpPr>
        <p:sp>
          <p:nvSpPr>
            <p:cNvPr id="15" name="Rectangle 14">
              <a:extLst>
                <a:ext uri="{FF2B5EF4-FFF2-40B4-BE49-F238E27FC236}">
                  <a16:creationId xmlns:a16="http://schemas.microsoft.com/office/drawing/2014/main" id="{3042EFEB-54DB-534D-9C0B-81F2E5238EA9}"/>
                </a:ext>
              </a:extLst>
            </p:cNvPr>
            <p:cNvSpPr/>
            <p:nvPr/>
          </p:nvSpPr>
          <p:spPr>
            <a:xfrm>
              <a:off x="6740341" y="5712739"/>
              <a:ext cx="1368653" cy="461665"/>
            </a:xfrm>
            <a:prstGeom prst="rect">
              <a:avLst/>
            </a:prstGeom>
          </p:spPr>
          <p:txBody>
            <a:bodyPr wrap="square">
              <a:spAutoFit/>
            </a:bodyPr>
            <a:lstStyle/>
            <a:p>
              <a:r>
                <a:rPr lang="en-US" sz="1200">
                  <a:solidFill>
                    <a:srgbClr val="505050"/>
                  </a:solidFill>
                  <a:latin typeface="Segoe UI"/>
                  <a:cs typeface="Segoe UI"/>
                </a:rPr>
                <a:t>High-quality stereo speakers </a:t>
              </a:r>
              <a:endParaRPr lang="en-US" sz="1200">
                <a:solidFill>
                  <a:srgbClr val="505050"/>
                </a:solidFill>
                <a:latin typeface="Segoe UI" panose="020B0502040204020203" pitchFamily="34" charset="0"/>
              </a:endParaRPr>
            </a:p>
          </p:txBody>
        </p:sp>
        <p:pic>
          <p:nvPicPr>
            <p:cNvPr id="19" name="Picture 18">
              <a:extLst>
                <a:ext uri="{FF2B5EF4-FFF2-40B4-BE49-F238E27FC236}">
                  <a16:creationId xmlns:a16="http://schemas.microsoft.com/office/drawing/2014/main" id="{605A28D1-6B34-7F43-A34B-B5D6AAD0447F}"/>
                </a:ext>
              </a:extLst>
            </p:cNvPr>
            <p:cNvPicPr>
              <a:picLocks noChangeAspect="1"/>
            </p:cNvPicPr>
            <p:nvPr/>
          </p:nvPicPr>
          <p:blipFill>
            <a:blip r:embed="rId7"/>
            <a:srcRect/>
            <a:stretch/>
          </p:blipFill>
          <p:spPr>
            <a:xfrm>
              <a:off x="5944892" y="5567180"/>
              <a:ext cx="762000" cy="762000"/>
            </a:xfrm>
            <a:prstGeom prst="rect">
              <a:avLst/>
            </a:prstGeom>
          </p:spPr>
        </p:pic>
      </p:grpSp>
      <p:grpSp>
        <p:nvGrpSpPr>
          <p:cNvPr id="11" name="Group 10">
            <a:extLst>
              <a:ext uri="{FF2B5EF4-FFF2-40B4-BE49-F238E27FC236}">
                <a16:creationId xmlns:a16="http://schemas.microsoft.com/office/drawing/2014/main" id="{2720767E-C8AF-1D47-87A4-83F27B861BD6}"/>
              </a:ext>
            </a:extLst>
          </p:cNvPr>
          <p:cNvGrpSpPr/>
          <p:nvPr/>
        </p:nvGrpSpPr>
        <p:grpSpPr>
          <a:xfrm>
            <a:off x="8964532" y="5507805"/>
            <a:ext cx="2232462" cy="762000"/>
            <a:chOff x="8964532" y="5567180"/>
            <a:chExt cx="2232462" cy="762000"/>
          </a:xfrm>
        </p:grpSpPr>
        <p:sp>
          <p:nvSpPr>
            <p:cNvPr id="16" name="Rectangle 15">
              <a:extLst>
                <a:ext uri="{FF2B5EF4-FFF2-40B4-BE49-F238E27FC236}">
                  <a16:creationId xmlns:a16="http://schemas.microsoft.com/office/drawing/2014/main" id="{79683A8D-DFFA-844C-A18F-95F52807BC11}"/>
                </a:ext>
              </a:extLst>
            </p:cNvPr>
            <p:cNvSpPr/>
            <p:nvPr/>
          </p:nvSpPr>
          <p:spPr>
            <a:xfrm>
              <a:off x="9857829" y="5712750"/>
              <a:ext cx="1339165" cy="461665"/>
            </a:xfrm>
            <a:prstGeom prst="rect">
              <a:avLst/>
            </a:prstGeom>
          </p:spPr>
          <p:txBody>
            <a:bodyPr wrap="square">
              <a:spAutoFit/>
            </a:bodyPr>
            <a:lstStyle/>
            <a:p>
              <a:r>
                <a:rPr lang="en-US" sz="1200">
                  <a:solidFill>
                    <a:srgbClr val="505050"/>
                  </a:solidFill>
                  <a:latin typeface="Segoe UI"/>
                  <a:cs typeface="Segoe UI"/>
                </a:rPr>
                <a:t>Intuitive call controls</a:t>
              </a:r>
              <a:endParaRPr lang="en-US" sz="1200">
                <a:solidFill>
                  <a:srgbClr val="505050"/>
                </a:solidFill>
                <a:latin typeface="Segoe UI" panose="020B0502040204020203" pitchFamily="34" charset="0"/>
              </a:endParaRPr>
            </a:p>
          </p:txBody>
        </p:sp>
        <p:pic>
          <p:nvPicPr>
            <p:cNvPr id="20" name="Picture 19">
              <a:extLst>
                <a:ext uri="{FF2B5EF4-FFF2-40B4-BE49-F238E27FC236}">
                  <a16:creationId xmlns:a16="http://schemas.microsoft.com/office/drawing/2014/main" id="{FF6A38F5-9970-FE4D-883C-4FEFF1708C0F}"/>
                </a:ext>
              </a:extLst>
            </p:cNvPr>
            <p:cNvPicPr>
              <a:picLocks noChangeAspect="1"/>
            </p:cNvPicPr>
            <p:nvPr/>
          </p:nvPicPr>
          <p:blipFill>
            <a:blip r:embed="rId8"/>
            <a:srcRect/>
            <a:stretch/>
          </p:blipFill>
          <p:spPr>
            <a:xfrm>
              <a:off x="8964532" y="5567180"/>
              <a:ext cx="762000" cy="762000"/>
            </a:xfrm>
            <a:prstGeom prst="rect">
              <a:avLst/>
            </a:prstGeom>
          </p:spPr>
        </p:pic>
      </p:grpSp>
      <p:sp>
        <p:nvSpPr>
          <p:cNvPr id="24" name="Rectangle 23">
            <a:extLst>
              <a:ext uri="{FF2B5EF4-FFF2-40B4-BE49-F238E27FC236}">
                <a16:creationId xmlns:a16="http://schemas.microsoft.com/office/drawing/2014/main" id="{05A9C54E-3D57-48A6-B92A-81AA3B43EBC9}"/>
              </a:ext>
            </a:extLst>
          </p:cNvPr>
          <p:cNvSpPr/>
          <p:nvPr/>
        </p:nvSpPr>
        <p:spPr>
          <a:xfrm>
            <a:off x="8886096" y="770989"/>
            <a:ext cx="2940143" cy="646331"/>
          </a:xfrm>
          <a:prstGeom prst="rect">
            <a:avLst/>
          </a:prstGeom>
        </p:spPr>
        <p:txBody>
          <a:bodyPr wrap="square" anchor="t">
            <a:spAutoFit/>
          </a:bodyPr>
          <a:lstStyle/>
          <a:p>
            <a:pPr defTabSz="914225">
              <a:defRPr/>
            </a:pPr>
            <a:r>
              <a:rPr lang="en-GB" b="1">
                <a:solidFill>
                  <a:srgbClr val="505050"/>
                </a:solidFill>
                <a:latin typeface="Segoe UI Semibold" panose="020B0502040204020203" pitchFamily="34" charset="0"/>
                <a:ea typeface="Segoe UI Semibold" charset="0"/>
                <a:cs typeface="Segoe UI Semibold" panose="020B0502040204020203" pitchFamily="34" charset="0"/>
              </a:rPr>
              <a:t>Microsoft Modern </a:t>
            </a:r>
            <a:br>
              <a:rPr lang="en-GB" b="1">
                <a:solidFill>
                  <a:srgbClr val="505050"/>
                </a:solidFill>
                <a:latin typeface="Segoe UI Semibold" panose="020B0502040204020203" pitchFamily="34" charset="0"/>
                <a:ea typeface="Segoe UI Semibold" charset="0"/>
                <a:cs typeface="Segoe UI Semibold" panose="020B0502040204020203" pitchFamily="34" charset="0"/>
              </a:rPr>
            </a:br>
            <a:r>
              <a:rPr lang="en-GB" b="1">
                <a:solidFill>
                  <a:srgbClr val="505050"/>
                </a:solidFill>
                <a:latin typeface="Segoe UI Semibold" panose="020B0502040204020203" pitchFamily="34" charset="0"/>
                <a:ea typeface="Segoe UI Semibold" charset="0"/>
                <a:cs typeface="Segoe UI Semibold" panose="020B0502040204020203" pitchFamily="34" charset="0"/>
              </a:rPr>
              <a:t>USB-C</a:t>
            </a:r>
            <a:r>
              <a:rPr lang="en-US" baseline="30000">
                <a:solidFill>
                  <a:srgbClr val="505050"/>
                </a:solidFill>
                <a:latin typeface="Segoe UI"/>
                <a:cs typeface="Segoe UI"/>
              </a:rPr>
              <a:t>®</a:t>
            </a:r>
            <a:r>
              <a:rPr lang="en-GB" b="1">
                <a:solidFill>
                  <a:srgbClr val="505050"/>
                </a:solidFill>
                <a:latin typeface="Segoe UI Semibold" panose="020B0502040204020203" pitchFamily="34" charset="0"/>
                <a:ea typeface="Segoe UI Semibold" charset="0"/>
                <a:cs typeface="Segoe UI Semibold" panose="020B0502040204020203" pitchFamily="34" charset="0"/>
              </a:rPr>
              <a:t> Headset</a:t>
            </a:r>
          </a:p>
        </p:txBody>
      </p:sp>
      <p:grpSp>
        <p:nvGrpSpPr>
          <p:cNvPr id="40" name="Group 39">
            <a:extLst>
              <a:ext uri="{FF2B5EF4-FFF2-40B4-BE49-F238E27FC236}">
                <a16:creationId xmlns:a16="http://schemas.microsoft.com/office/drawing/2014/main" id="{EB0CABC6-9BD7-6C41-A400-2B470C2A8B70}"/>
              </a:ext>
            </a:extLst>
          </p:cNvPr>
          <p:cNvGrpSpPr/>
          <p:nvPr/>
        </p:nvGrpSpPr>
        <p:grpSpPr>
          <a:xfrm>
            <a:off x="8837286" y="3875429"/>
            <a:ext cx="1801096" cy="1371935"/>
            <a:chOff x="8837286" y="3875429"/>
            <a:chExt cx="1801096" cy="1371935"/>
          </a:xfrm>
        </p:grpSpPr>
        <p:pic>
          <p:nvPicPr>
            <p:cNvPr id="3" name="Picture 2">
              <a:extLst>
                <a:ext uri="{FF2B5EF4-FFF2-40B4-BE49-F238E27FC236}">
                  <a16:creationId xmlns:a16="http://schemas.microsoft.com/office/drawing/2014/main" id="{11D3AD9C-237A-574E-89BF-36C660B65835}"/>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8837286" y="3938654"/>
              <a:ext cx="1316419" cy="1296505"/>
            </a:xfrm>
            <a:prstGeom prst="rect">
              <a:avLst/>
            </a:prstGeom>
            <a:noFill/>
          </p:spPr>
        </p:pic>
        <p:pic>
          <p:nvPicPr>
            <p:cNvPr id="27" name="Picture 26" descr="A picture containing earphone&#10;&#10;Description automatically generated">
              <a:extLst>
                <a:ext uri="{FF2B5EF4-FFF2-40B4-BE49-F238E27FC236}">
                  <a16:creationId xmlns:a16="http://schemas.microsoft.com/office/drawing/2014/main" id="{824E8976-F11E-234D-8445-4A57BFBAC96E}"/>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t="-9012"/>
            <a:stretch/>
          </p:blipFill>
          <p:spPr>
            <a:xfrm>
              <a:off x="9299218" y="3875429"/>
              <a:ext cx="1339164" cy="1371935"/>
            </a:xfrm>
            <a:prstGeom prst="rect">
              <a:avLst/>
            </a:prstGeom>
            <a:noFill/>
          </p:spPr>
        </p:pic>
      </p:grpSp>
      <p:pic>
        <p:nvPicPr>
          <p:cNvPr id="38" name="Picture 37" descr="Graphical user interface, text, application&#10;&#10;Description automatically generated">
            <a:extLst>
              <a:ext uri="{FF2B5EF4-FFF2-40B4-BE49-F238E27FC236}">
                <a16:creationId xmlns:a16="http://schemas.microsoft.com/office/drawing/2014/main" id="{9F173F83-E976-794F-AEE8-60EB7A07A3BE}"/>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461059" y="473755"/>
            <a:ext cx="1622314" cy="446964"/>
          </a:xfrm>
          <a:prstGeom prst="rect">
            <a:avLst/>
          </a:prstGeom>
        </p:spPr>
      </p:pic>
      <p:sp>
        <p:nvSpPr>
          <p:cNvPr id="39" name="TextBox 38">
            <a:extLst>
              <a:ext uri="{FF2B5EF4-FFF2-40B4-BE49-F238E27FC236}">
                <a16:creationId xmlns:a16="http://schemas.microsoft.com/office/drawing/2014/main" id="{1BE34705-9118-5F4A-9C53-89916D1875DC}"/>
              </a:ext>
            </a:extLst>
          </p:cNvPr>
          <p:cNvSpPr txBox="1"/>
          <p:nvPr/>
        </p:nvSpPr>
        <p:spPr>
          <a:xfrm>
            <a:off x="471220" y="1226438"/>
            <a:ext cx="3174506" cy="830997"/>
          </a:xfrm>
          <a:prstGeom prst="rect">
            <a:avLst/>
          </a:prstGeom>
          <a:noFill/>
          <a:effectLst>
            <a:outerShdw blurRad="63500" sx="102000" sy="102000" algn="ctr" rotWithShape="0">
              <a:prstClr val="black">
                <a:alpha val="40000"/>
              </a:prstClr>
            </a:outerShdw>
          </a:effectLst>
        </p:spPr>
        <p:txBody>
          <a:bodyPr wrap="square" lIns="91440" tIns="45720" rIns="91440" bIns="45720" rtlCol="0" anchor="t">
            <a:spAutoFit/>
          </a:bodyPr>
          <a:lstStyle/>
          <a:p>
            <a:pPr defTabSz="914225">
              <a:defRPr/>
            </a:pPr>
            <a:r>
              <a:rPr lang="en-GB" sz="2400" b="1">
                <a:solidFill>
                  <a:srgbClr val="505050"/>
                </a:solidFill>
                <a:latin typeface="Segoe UI Semibold" panose="020B0502040204020203" pitchFamily="34" charset="0"/>
                <a:ea typeface="Segoe UI Semibold" charset="0"/>
                <a:cs typeface="Segoe UI Semibold" panose="020B0502040204020203" pitchFamily="34" charset="0"/>
              </a:rPr>
              <a:t>Microsoft Modern Wireless Headset </a:t>
            </a:r>
          </a:p>
        </p:txBody>
      </p:sp>
    </p:spTree>
    <p:extLst>
      <p:ext uri="{BB962C8B-B14F-4D97-AF65-F5344CB8AC3E}">
        <p14:creationId xmlns:p14="http://schemas.microsoft.com/office/powerpoint/2010/main" val="15707491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0"/>
                                        </p:tgtEl>
                                        <p:attrNameLst>
                                          <p:attrName>style.visibility</p:attrName>
                                        </p:attrNameLst>
                                      </p:cBhvr>
                                      <p:to>
                                        <p:strVal val="visible"/>
                                      </p:to>
                                    </p:set>
                                    <p:animEffect transition="in" filter="fade">
                                      <p:cBhvr>
                                        <p:cTn id="17" dur="1000"/>
                                        <p:tgtEl>
                                          <p:spTgt spid="40"/>
                                        </p:tgtEl>
                                      </p:cBhvr>
                                    </p:animEffect>
                                    <p:anim calcmode="lin" valueType="num">
                                      <p:cBhvr>
                                        <p:cTn id="18" dur="1000" fill="hold"/>
                                        <p:tgtEl>
                                          <p:spTgt spid="40"/>
                                        </p:tgtEl>
                                        <p:attrNameLst>
                                          <p:attrName>ppt_x</p:attrName>
                                        </p:attrNameLst>
                                      </p:cBhvr>
                                      <p:tavLst>
                                        <p:tav tm="0">
                                          <p:val>
                                            <p:strVal val="#ppt_x"/>
                                          </p:val>
                                        </p:tav>
                                        <p:tav tm="100000">
                                          <p:val>
                                            <p:strVal val="#ppt_x"/>
                                          </p:val>
                                        </p:tav>
                                      </p:tavLst>
                                    </p:anim>
                                    <p:anim calcmode="lin" valueType="num">
                                      <p:cBhvr>
                                        <p:cTn id="19" dur="1000" fill="hold"/>
                                        <p:tgtEl>
                                          <p:spTgt spid="40"/>
                                        </p:tgtEl>
                                        <p:attrNameLst>
                                          <p:attrName>ppt_y</p:attrName>
                                        </p:attrNameLst>
                                      </p:cBhvr>
                                      <p:tavLst>
                                        <p:tav tm="0">
                                          <p:val>
                                            <p:strVal val="#ppt_y+.1"/>
                                          </p:val>
                                        </p:tav>
                                        <p:tav tm="100000">
                                          <p:val>
                                            <p:strVal val="#ppt_y"/>
                                          </p:val>
                                        </p:tav>
                                      </p:tavLst>
                                    </p:anim>
                                  </p:childTnLst>
                                </p:cTn>
                              </p:par>
                              <p:par>
                                <p:cTn id="20" presetID="10" presetClass="entr" presetSubtype="0" fill="hold" grpId="0" nodeType="withEffect">
                                  <p:stCondLst>
                                    <p:cond delay="0"/>
                                  </p:stCondLst>
                                  <p:childTnLst>
                                    <p:set>
                                      <p:cBhvr>
                                        <p:cTn id="21" dur="1" fill="hold">
                                          <p:stCondLst>
                                            <p:cond delay="0"/>
                                          </p:stCondLst>
                                        </p:cTn>
                                        <p:tgtEl>
                                          <p:spTgt spid="39"/>
                                        </p:tgtEl>
                                        <p:attrNameLst>
                                          <p:attrName>style.visibility</p:attrName>
                                        </p:attrNameLst>
                                      </p:cBhvr>
                                      <p:to>
                                        <p:strVal val="visible"/>
                                      </p:to>
                                    </p:set>
                                    <p:animEffect transition="in" filter="fade">
                                      <p:cBhvr>
                                        <p:cTn id="22" dur="500"/>
                                        <p:tgtEl>
                                          <p:spTgt spid="39"/>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fade">
                                      <p:cBhvr>
                                        <p:cTn id="25" dur="500"/>
                                        <p:tgtEl>
                                          <p:spTgt spid="4"/>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fade">
                                      <p:cBhvr>
                                        <p:cTn id="28" dur="500"/>
                                        <p:tgtEl>
                                          <p:spTgt spid="24"/>
                                        </p:tgtEl>
                                      </p:cBhvr>
                                    </p:animEffect>
                                  </p:childTnLst>
                                </p:cTn>
                              </p:par>
                              <p:par>
                                <p:cTn id="29" presetID="10" presetClass="entr" presetSubtype="0" fill="hold" grpId="0" nodeType="withEffect">
                                  <p:stCondLst>
                                    <p:cond delay="50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500"/>
                                        <p:tgtEl>
                                          <p:spTgt spid="14"/>
                                        </p:tgtEl>
                                      </p:cBhvr>
                                    </p:animEffect>
                                  </p:childTnLst>
                                </p:cTn>
                              </p:par>
                              <p:par>
                                <p:cTn id="32" presetID="10" presetClass="entr" presetSubtype="0" fill="hold" grpId="0" nodeType="withEffect">
                                  <p:stCondLst>
                                    <p:cond delay="500"/>
                                  </p:stCondLst>
                                  <p:childTnLst>
                                    <p:set>
                                      <p:cBhvr>
                                        <p:cTn id="33" dur="1" fill="hold">
                                          <p:stCondLst>
                                            <p:cond delay="0"/>
                                          </p:stCondLst>
                                        </p:cTn>
                                        <p:tgtEl>
                                          <p:spTgt spid="10"/>
                                        </p:tgtEl>
                                        <p:attrNameLst>
                                          <p:attrName>style.visibility</p:attrName>
                                        </p:attrNameLst>
                                      </p:cBhvr>
                                      <p:to>
                                        <p:strVal val="visible"/>
                                      </p:to>
                                    </p:set>
                                    <p:animEffect transition="in" filter="fade">
                                      <p:cBhvr>
                                        <p:cTn id="34" dur="500"/>
                                        <p:tgtEl>
                                          <p:spTgt spid="10"/>
                                        </p:tgtEl>
                                      </p:cBhvr>
                                    </p:animEffect>
                                  </p:childTnLst>
                                </p:cTn>
                              </p:par>
                            </p:childTnLst>
                          </p:cTn>
                        </p:par>
                        <p:par>
                          <p:cTn id="35" fill="hold">
                            <p:stCondLst>
                              <p:cond delay="1000"/>
                            </p:stCondLst>
                            <p:childTnLst>
                              <p:par>
                                <p:cTn id="36" presetID="10" presetClass="entr" presetSubtype="0" fill="hold" nodeType="afterEffect">
                                  <p:stCondLst>
                                    <p:cond delay="0"/>
                                  </p:stCondLst>
                                  <p:childTnLst>
                                    <p:set>
                                      <p:cBhvr>
                                        <p:cTn id="37" dur="1" fill="hold">
                                          <p:stCondLst>
                                            <p:cond delay="0"/>
                                          </p:stCondLst>
                                        </p:cTn>
                                        <p:tgtEl>
                                          <p:spTgt spid="2"/>
                                        </p:tgtEl>
                                        <p:attrNameLst>
                                          <p:attrName>style.visibility</p:attrName>
                                        </p:attrNameLst>
                                      </p:cBhvr>
                                      <p:to>
                                        <p:strVal val="visible"/>
                                      </p:to>
                                    </p:set>
                                    <p:animEffect transition="in" filter="fade">
                                      <p:cBhvr>
                                        <p:cTn id="38" dur="500"/>
                                        <p:tgtEl>
                                          <p:spTgt spid="2"/>
                                        </p:tgtEl>
                                      </p:cBhvr>
                                    </p:animEffect>
                                  </p:childTnLst>
                                </p:cTn>
                              </p:par>
                              <p:par>
                                <p:cTn id="39" presetID="10" presetClass="entr" presetSubtype="0" fill="hold" nodeType="withEffect">
                                  <p:stCondLst>
                                    <p:cond delay="300"/>
                                  </p:stCondLst>
                                  <p:childTnLst>
                                    <p:set>
                                      <p:cBhvr>
                                        <p:cTn id="40" dur="1" fill="hold">
                                          <p:stCondLst>
                                            <p:cond delay="0"/>
                                          </p:stCondLst>
                                        </p:cTn>
                                        <p:tgtEl>
                                          <p:spTgt spid="6"/>
                                        </p:tgtEl>
                                        <p:attrNameLst>
                                          <p:attrName>style.visibility</p:attrName>
                                        </p:attrNameLst>
                                      </p:cBhvr>
                                      <p:to>
                                        <p:strVal val="visible"/>
                                      </p:to>
                                    </p:set>
                                    <p:animEffect transition="in" filter="fade">
                                      <p:cBhvr>
                                        <p:cTn id="41" dur="500"/>
                                        <p:tgtEl>
                                          <p:spTgt spid="6"/>
                                        </p:tgtEl>
                                      </p:cBhvr>
                                    </p:animEffect>
                                  </p:childTnLst>
                                </p:cTn>
                              </p:par>
                              <p:par>
                                <p:cTn id="42" presetID="10" presetClass="entr" presetSubtype="0" fill="hold" nodeType="withEffect">
                                  <p:stCondLst>
                                    <p:cond delay="600"/>
                                  </p:stCondLst>
                                  <p:childTnLst>
                                    <p:set>
                                      <p:cBhvr>
                                        <p:cTn id="43" dur="1" fill="hold">
                                          <p:stCondLst>
                                            <p:cond delay="0"/>
                                          </p:stCondLst>
                                        </p:cTn>
                                        <p:tgtEl>
                                          <p:spTgt spid="8"/>
                                        </p:tgtEl>
                                        <p:attrNameLst>
                                          <p:attrName>style.visibility</p:attrName>
                                        </p:attrNameLst>
                                      </p:cBhvr>
                                      <p:to>
                                        <p:strVal val="visible"/>
                                      </p:to>
                                    </p:set>
                                    <p:animEffect transition="in" filter="fade">
                                      <p:cBhvr>
                                        <p:cTn id="44" dur="500"/>
                                        <p:tgtEl>
                                          <p:spTgt spid="8"/>
                                        </p:tgtEl>
                                      </p:cBhvr>
                                    </p:animEffect>
                                  </p:childTnLst>
                                </p:cTn>
                              </p:par>
                              <p:par>
                                <p:cTn id="45" presetID="10" presetClass="entr" presetSubtype="0" fill="hold" nodeType="withEffect">
                                  <p:stCondLst>
                                    <p:cond delay="900"/>
                                  </p:stCondLst>
                                  <p:childTnLst>
                                    <p:set>
                                      <p:cBhvr>
                                        <p:cTn id="46" dur="1" fill="hold">
                                          <p:stCondLst>
                                            <p:cond delay="0"/>
                                          </p:stCondLst>
                                        </p:cTn>
                                        <p:tgtEl>
                                          <p:spTgt spid="11"/>
                                        </p:tgtEl>
                                        <p:attrNameLst>
                                          <p:attrName>style.visibility</p:attrName>
                                        </p:attrNameLst>
                                      </p:cBhvr>
                                      <p:to>
                                        <p:strVal val="visible"/>
                                      </p:to>
                                    </p:set>
                                    <p:animEffect transition="in" filter="fade">
                                      <p:cBhvr>
                                        <p:cTn id="4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4" grpId="0"/>
      <p:bldP spid="10" grpId="0"/>
      <p:bldP spid="24" grpId="0"/>
      <p:bldP spid="3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a:extLst>
              <a:ext uri="{FF2B5EF4-FFF2-40B4-BE49-F238E27FC236}">
                <a16:creationId xmlns:a16="http://schemas.microsoft.com/office/drawing/2014/main" id="{BEF4D01F-6A48-2742-8B46-6DE67A1F0257}"/>
              </a:ext>
            </a:extLst>
          </p:cNvPr>
          <p:cNvSpPr txBox="1"/>
          <p:nvPr/>
        </p:nvSpPr>
        <p:spPr>
          <a:xfrm>
            <a:off x="471219" y="1225389"/>
            <a:ext cx="3312365" cy="830997"/>
          </a:xfrm>
          <a:prstGeom prst="rect">
            <a:avLst/>
          </a:prstGeom>
          <a:noFill/>
          <a:effectLst>
            <a:outerShdw blurRad="63500" sx="102000" sy="102000" algn="ctr" rotWithShape="0">
              <a:prstClr val="black">
                <a:alpha val="40000"/>
              </a:prstClr>
            </a:outerShdw>
          </a:effectLst>
        </p:spPr>
        <p:txBody>
          <a:bodyPr wrap="square" lIns="91440" tIns="45720" rIns="91440" bIns="45720" rtlCol="0" anchor="t">
            <a:spAutoFit/>
          </a:bodyPr>
          <a:lstStyle/>
          <a:p>
            <a:pPr lvl="0">
              <a:defRPr/>
            </a:pPr>
            <a:r>
              <a:rPr lang="en-US" sz="2400" b="1">
                <a:solidFill>
                  <a:srgbClr val="505050"/>
                </a:solidFill>
                <a:latin typeface="Segoe UI Semibold"/>
                <a:cs typeface="Segoe UI Semibold"/>
              </a:rPr>
              <a:t>Microsoft Modern USB-C Speaker</a:t>
            </a:r>
          </a:p>
        </p:txBody>
      </p:sp>
      <p:sp>
        <p:nvSpPr>
          <p:cNvPr id="21" name="TextBox 20">
            <a:extLst>
              <a:ext uri="{FF2B5EF4-FFF2-40B4-BE49-F238E27FC236}">
                <a16:creationId xmlns:a16="http://schemas.microsoft.com/office/drawing/2014/main" id="{548C3F29-F30E-5E42-BDCA-95C2946D7081}"/>
              </a:ext>
            </a:extLst>
          </p:cNvPr>
          <p:cNvSpPr txBox="1"/>
          <p:nvPr/>
        </p:nvSpPr>
        <p:spPr>
          <a:xfrm>
            <a:off x="471219" y="2125927"/>
            <a:ext cx="3606795" cy="646331"/>
          </a:xfrm>
          <a:prstGeom prst="rect">
            <a:avLst/>
          </a:prstGeom>
          <a:noFill/>
          <a:effectLst>
            <a:outerShdw blurRad="63500" sx="102000" sy="102000" algn="ctr" rotWithShape="0">
              <a:prstClr val="black">
                <a:alpha val="40000"/>
              </a:prstClr>
            </a:outerShdw>
          </a:effectLst>
        </p:spPr>
        <p:txBody>
          <a:bodyPr wrap="square" rtlCol="0" anchor="t">
            <a:spAutoFit/>
          </a:bodyPr>
          <a:lstStyle/>
          <a:p>
            <a:r>
              <a:rPr lang="en-US">
                <a:solidFill>
                  <a:srgbClr val="505050"/>
                </a:solidFill>
                <a:latin typeface="Segoe UI" panose="020B0502040204020203" pitchFamily="34" charset="0"/>
                <a:cs typeface="Segoe UI" panose="020B0502040204020203" pitchFamily="34" charset="0"/>
              </a:rPr>
              <a:t>Your workday audio companion for better calls and music</a:t>
            </a:r>
          </a:p>
        </p:txBody>
      </p:sp>
      <p:sp>
        <p:nvSpPr>
          <p:cNvPr id="22" name="TextBox 21">
            <a:extLst>
              <a:ext uri="{FF2B5EF4-FFF2-40B4-BE49-F238E27FC236}">
                <a16:creationId xmlns:a16="http://schemas.microsoft.com/office/drawing/2014/main" id="{363EF12F-7D47-1444-8FEB-A73FD5BD1F45}"/>
              </a:ext>
            </a:extLst>
          </p:cNvPr>
          <p:cNvSpPr txBox="1"/>
          <p:nvPr/>
        </p:nvSpPr>
        <p:spPr>
          <a:xfrm>
            <a:off x="471219" y="3076720"/>
            <a:ext cx="3312783"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lvl="0">
              <a:defRPr/>
            </a:pPr>
            <a:r>
              <a:rPr lang="en-US" sz="1200">
                <a:solidFill>
                  <a:srgbClr val="505050"/>
                </a:solidFill>
                <a:latin typeface="Segoe UI"/>
                <a:ea typeface="+mn-lt"/>
                <a:cs typeface="Segoe UI"/>
              </a:rPr>
              <a:t>Add high-quality audio to your workspace wherever you are. Certified for Microsoft Teams, Microsoft Modern USB-C Speaker seamlessly integrates</a:t>
            </a:r>
            <a:r>
              <a:rPr lang="en-US" sz="1200" baseline="30000">
                <a:solidFill>
                  <a:srgbClr val="505050"/>
                </a:solidFill>
                <a:latin typeface="Segoe UI"/>
                <a:ea typeface="+mn-lt"/>
                <a:cs typeface="Segoe UI"/>
              </a:rPr>
              <a:t>13</a:t>
            </a:r>
            <a:r>
              <a:rPr lang="en-US" sz="1200">
                <a:solidFill>
                  <a:srgbClr val="505050"/>
                </a:solidFill>
                <a:latin typeface="Segoe UI"/>
                <a:ea typeface="+mn-lt"/>
                <a:cs typeface="Segoe UI"/>
              </a:rPr>
              <a:t> with your Surface or other Windows 11 or 10 PC</a:t>
            </a:r>
            <a:r>
              <a:rPr lang="en-US" sz="1200" baseline="30000">
                <a:solidFill>
                  <a:srgbClr val="505050"/>
                </a:solidFill>
                <a:latin typeface="Segoe UI"/>
                <a:ea typeface="+mn-lt"/>
                <a:cs typeface="Segoe UI"/>
              </a:rPr>
              <a:t>14</a:t>
            </a:r>
            <a:r>
              <a:rPr lang="en-US" sz="1200">
                <a:solidFill>
                  <a:srgbClr val="505050"/>
                </a:solidFill>
                <a:latin typeface="Segoe UI"/>
                <a:ea typeface="+mn-lt"/>
                <a:cs typeface="Segoe UI"/>
              </a:rPr>
              <a:t> for clear, reliable calls and great sound for music.</a:t>
            </a:r>
          </a:p>
        </p:txBody>
      </p:sp>
      <p:pic>
        <p:nvPicPr>
          <p:cNvPr id="25" name="Picture 24">
            <a:extLst>
              <a:ext uri="{FF2B5EF4-FFF2-40B4-BE49-F238E27FC236}">
                <a16:creationId xmlns:a16="http://schemas.microsoft.com/office/drawing/2014/main" id="{1C371908-6DB4-304E-B295-B4F3CCC60F1E}"/>
              </a:ext>
            </a:extLst>
          </p:cNvPr>
          <p:cNvPicPr>
            <a:picLocks noChangeAspect="1"/>
          </p:cNvPicPr>
          <p:nvPr/>
        </p:nvPicPr>
        <p:blipFill>
          <a:blip r:embed="rId3"/>
          <a:stretch>
            <a:fillRect/>
          </a:stretch>
        </p:blipFill>
        <p:spPr>
          <a:xfrm>
            <a:off x="398833" y="5412716"/>
            <a:ext cx="762000" cy="762000"/>
          </a:xfrm>
          <a:prstGeom prst="rect">
            <a:avLst/>
          </a:prstGeom>
        </p:spPr>
      </p:pic>
      <p:pic>
        <p:nvPicPr>
          <p:cNvPr id="28" name="Picture 27">
            <a:extLst>
              <a:ext uri="{FF2B5EF4-FFF2-40B4-BE49-F238E27FC236}">
                <a16:creationId xmlns:a16="http://schemas.microsoft.com/office/drawing/2014/main" id="{C2DDA82C-0738-2D40-A2FF-DDBEA61BEC28}"/>
              </a:ext>
            </a:extLst>
          </p:cNvPr>
          <p:cNvPicPr>
            <a:picLocks noChangeAspect="1"/>
          </p:cNvPicPr>
          <p:nvPr/>
        </p:nvPicPr>
        <p:blipFill>
          <a:blip r:embed="rId4"/>
          <a:stretch>
            <a:fillRect/>
          </a:stretch>
        </p:blipFill>
        <p:spPr>
          <a:xfrm>
            <a:off x="3167707" y="5600452"/>
            <a:ext cx="762000" cy="762000"/>
          </a:xfrm>
          <a:prstGeom prst="rect">
            <a:avLst/>
          </a:prstGeom>
        </p:spPr>
      </p:pic>
      <p:pic>
        <p:nvPicPr>
          <p:cNvPr id="31" name="Picture 30">
            <a:extLst>
              <a:ext uri="{FF2B5EF4-FFF2-40B4-BE49-F238E27FC236}">
                <a16:creationId xmlns:a16="http://schemas.microsoft.com/office/drawing/2014/main" id="{CC16DE7F-AEB2-F54B-8407-EB7A749ADDDA}"/>
              </a:ext>
            </a:extLst>
          </p:cNvPr>
          <p:cNvPicPr>
            <a:picLocks noChangeAspect="1"/>
          </p:cNvPicPr>
          <p:nvPr/>
        </p:nvPicPr>
        <p:blipFill>
          <a:blip r:embed="rId5"/>
          <a:stretch>
            <a:fillRect/>
          </a:stretch>
        </p:blipFill>
        <p:spPr>
          <a:xfrm>
            <a:off x="6560341" y="5921229"/>
            <a:ext cx="444500" cy="317500"/>
          </a:xfrm>
          <a:prstGeom prst="rect">
            <a:avLst/>
          </a:prstGeom>
        </p:spPr>
      </p:pic>
      <p:pic>
        <p:nvPicPr>
          <p:cNvPr id="34" name="Picture 33">
            <a:extLst>
              <a:ext uri="{FF2B5EF4-FFF2-40B4-BE49-F238E27FC236}">
                <a16:creationId xmlns:a16="http://schemas.microsoft.com/office/drawing/2014/main" id="{F583CBE6-E28C-D547-B383-D93A4BCD0909}"/>
              </a:ext>
            </a:extLst>
          </p:cNvPr>
          <p:cNvPicPr>
            <a:picLocks noChangeAspect="1"/>
          </p:cNvPicPr>
          <p:nvPr/>
        </p:nvPicPr>
        <p:blipFill>
          <a:blip r:embed="rId6"/>
          <a:stretch>
            <a:fillRect/>
          </a:stretch>
        </p:blipFill>
        <p:spPr>
          <a:xfrm>
            <a:off x="8901248" y="5566440"/>
            <a:ext cx="703963" cy="703963"/>
          </a:xfrm>
          <a:prstGeom prst="rect">
            <a:avLst/>
          </a:prstGeom>
        </p:spPr>
      </p:pic>
      <p:pic>
        <p:nvPicPr>
          <p:cNvPr id="4" name="Picture 3">
            <a:extLst>
              <a:ext uri="{FF2B5EF4-FFF2-40B4-BE49-F238E27FC236}">
                <a16:creationId xmlns:a16="http://schemas.microsoft.com/office/drawing/2014/main" id="{5116F3CE-B7F8-2448-9091-D315AFDC0F5C}"/>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783584" y="697237"/>
            <a:ext cx="8023094" cy="4512991"/>
          </a:xfrm>
          <a:prstGeom prst="rect">
            <a:avLst/>
          </a:prstGeom>
        </p:spPr>
      </p:pic>
      <p:grpSp>
        <p:nvGrpSpPr>
          <p:cNvPr id="2" name="Group 1">
            <a:extLst>
              <a:ext uri="{FF2B5EF4-FFF2-40B4-BE49-F238E27FC236}">
                <a16:creationId xmlns:a16="http://schemas.microsoft.com/office/drawing/2014/main" id="{9C3B5D45-54B8-C249-811B-777F7BFF5FFC}"/>
              </a:ext>
            </a:extLst>
          </p:cNvPr>
          <p:cNvGrpSpPr/>
          <p:nvPr/>
        </p:nvGrpSpPr>
        <p:grpSpPr>
          <a:xfrm>
            <a:off x="585929" y="5567180"/>
            <a:ext cx="2684396" cy="762000"/>
            <a:chOff x="585929" y="5567180"/>
            <a:chExt cx="2684396" cy="762000"/>
          </a:xfrm>
        </p:grpSpPr>
        <p:sp>
          <p:nvSpPr>
            <p:cNvPr id="24" name="TextBox 23">
              <a:extLst>
                <a:ext uri="{FF2B5EF4-FFF2-40B4-BE49-F238E27FC236}">
                  <a16:creationId xmlns:a16="http://schemas.microsoft.com/office/drawing/2014/main" id="{EE74BC94-9256-764F-8B56-8CA3002F9360}"/>
                </a:ext>
              </a:extLst>
            </p:cNvPr>
            <p:cNvSpPr txBox="1"/>
            <p:nvPr/>
          </p:nvSpPr>
          <p:spPr>
            <a:xfrm>
              <a:off x="1331765" y="5655216"/>
              <a:ext cx="1938560" cy="646331"/>
            </a:xfrm>
            <a:prstGeom prst="rect">
              <a:avLst/>
            </a:prstGeom>
            <a:noFill/>
          </p:spPr>
          <p:txBody>
            <a:bodyPr wrap="square" lIns="91440" tIns="45720" rIns="91440" bIns="45720" rtlCol="0" anchor="t">
              <a:spAutoFit/>
            </a:bodyPr>
            <a:lstStyle/>
            <a:p>
              <a:pPr lvl="0">
                <a:defRPr/>
              </a:pPr>
              <a:r>
                <a:rPr lang="en-US" sz="1200">
                  <a:solidFill>
                    <a:srgbClr val="505050"/>
                  </a:solidFill>
                  <a:latin typeface="Segoe UI" panose="020B0502040204020203" pitchFamily="34" charset="0"/>
                  <a:ea typeface="+mn-lt"/>
                  <a:cs typeface="Segoe UI" panose="020B0502040204020203" pitchFamily="34" charset="0"/>
                </a:rPr>
                <a:t>Intuitive meeting controls, with mute button and status indicator</a:t>
              </a:r>
              <a:endParaRPr lang="en-US" sz="1200" baseline="30000">
                <a:solidFill>
                  <a:srgbClr val="505050"/>
                </a:solidFill>
                <a:latin typeface="Segoe UI" panose="020B0502040204020203" pitchFamily="34" charset="0"/>
                <a:ea typeface="+mn-lt"/>
                <a:cs typeface="Segoe UI" panose="020B0502040204020203" pitchFamily="34" charset="0"/>
              </a:endParaRPr>
            </a:p>
          </p:txBody>
        </p:sp>
        <p:pic>
          <p:nvPicPr>
            <p:cNvPr id="18" name="Picture 17">
              <a:extLst>
                <a:ext uri="{FF2B5EF4-FFF2-40B4-BE49-F238E27FC236}">
                  <a16:creationId xmlns:a16="http://schemas.microsoft.com/office/drawing/2014/main" id="{B42EE723-4E19-6141-B772-1C32747083DD}"/>
                </a:ext>
              </a:extLst>
            </p:cNvPr>
            <p:cNvPicPr>
              <a:picLocks noChangeAspect="1"/>
            </p:cNvPicPr>
            <p:nvPr/>
          </p:nvPicPr>
          <p:blipFill>
            <a:blip r:embed="rId8"/>
            <a:srcRect/>
            <a:stretch/>
          </p:blipFill>
          <p:spPr>
            <a:xfrm>
              <a:off x="585929" y="5567180"/>
              <a:ext cx="762000" cy="762000"/>
            </a:xfrm>
            <a:prstGeom prst="rect">
              <a:avLst/>
            </a:prstGeom>
          </p:spPr>
        </p:pic>
      </p:grpSp>
      <p:grpSp>
        <p:nvGrpSpPr>
          <p:cNvPr id="3" name="Group 2">
            <a:extLst>
              <a:ext uri="{FF2B5EF4-FFF2-40B4-BE49-F238E27FC236}">
                <a16:creationId xmlns:a16="http://schemas.microsoft.com/office/drawing/2014/main" id="{F9F92A78-61B3-C449-AD1F-5203F41CA603}"/>
              </a:ext>
            </a:extLst>
          </p:cNvPr>
          <p:cNvGrpSpPr/>
          <p:nvPr/>
        </p:nvGrpSpPr>
        <p:grpSpPr>
          <a:xfrm>
            <a:off x="3189645" y="5567180"/>
            <a:ext cx="2764084" cy="762000"/>
            <a:chOff x="3189645" y="5567180"/>
            <a:chExt cx="2764084" cy="762000"/>
          </a:xfrm>
        </p:grpSpPr>
        <p:sp>
          <p:nvSpPr>
            <p:cNvPr id="27" name="TextBox 26">
              <a:extLst>
                <a:ext uri="{FF2B5EF4-FFF2-40B4-BE49-F238E27FC236}">
                  <a16:creationId xmlns:a16="http://schemas.microsoft.com/office/drawing/2014/main" id="{3BF04D3D-C0C0-6F4F-A636-BD96EA0217B5}"/>
                </a:ext>
              </a:extLst>
            </p:cNvPr>
            <p:cNvSpPr txBox="1"/>
            <p:nvPr/>
          </p:nvSpPr>
          <p:spPr>
            <a:xfrm>
              <a:off x="4002966" y="5655216"/>
              <a:ext cx="1950763" cy="646331"/>
            </a:xfrm>
            <a:prstGeom prst="rect">
              <a:avLst/>
            </a:prstGeom>
            <a:noFill/>
          </p:spPr>
          <p:txBody>
            <a:bodyPr wrap="square" lIns="91440" tIns="45720" rIns="91440" bIns="45720" rtlCol="0" anchor="t">
              <a:spAutoFit/>
            </a:bodyPr>
            <a:lstStyle/>
            <a:p>
              <a:pPr lvl="0">
                <a:defRPr/>
              </a:pPr>
              <a:r>
                <a:rPr lang="en-US" sz="1200">
                  <a:solidFill>
                    <a:srgbClr val="505050"/>
                  </a:solidFill>
                  <a:latin typeface="Segoe UI" panose="020B0502040204020203" pitchFamily="34" charset="0"/>
                  <a:ea typeface="+mn-lt"/>
                  <a:cs typeface="Segoe UI" panose="020B0502040204020203" pitchFamily="34" charset="0"/>
                </a:rPr>
                <a:t>Omnidirectional, background noise-reducing microphone</a:t>
              </a:r>
            </a:p>
          </p:txBody>
        </p:sp>
        <p:pic>
          <p:nvPicPr>
            <p:cNvPr id="19" name="Picture 18">
              <a:extLst>
                <a:ext uri="{FF2B5EF4-FFF2-40B4-BE49-F238E27FC236}">
                  <a16:creationId xmlns:a16="http://schemas.microsoft.com/office/drawing/2014/main" id="{1DFB6023-F296-F043-89A2-97674938095B}"/>
                </a:ext>
              </a:extLst>
            </p:cNvPr>
            <p:cNvPicPr>
              <a:picLocks noChangeAspect="1"/>
            </p:cNvPicPr>
            <p:nvPr/>
          </p:nvPicPr>
          <p:blipFill>
            <a:blip r:embed="rId9"/>
            <a:srcRect/>
            <a:stretch/>
          </p:blipFill>
          <p:spPr>
            <a:xfrm>
              <a:off x="3189645" y="5567180"/>
              <a:ext cx="762000" cy="762000"/>
            </a:xfrm>
            <a:prstGeom prst="rect">
              <a:avLst/>
            </a:prstGeom>
          </p:spPr>
        </p:pic>
      </p:grpSp>
      <p:grpSp>
        <p:nvGrpSpPr>
          <p:cNvPr id="5" name="Group 4">
            <a:extLst>
              <a:ext uri="{FF2B5EF4-FFF2-40B4-BE49-F238E27FC236}">
                <a16:creationId xmlns:a16="http://schemas.microsoft.com/office/drawing/2014/main" id="{B48BC42A-2754-FB44-9506-21C859252995}"/>
              </a:ext>
            </a:extLst>
          </p:cNvPr>
          <p:cNvGrpSpPr/>
          <p:nvPr/>
        </p:nvGrpSpPr>
        <p:grpSpPr>
          <a:xfrm>
            <a:off x="6031220" y="5567180"/>
            <a:ext cx="2918634" cy="762000"/>
            <a:chOff x="6031220" y="5567180"/>
            <a:chExt cx="2918634" cy="762000"/>
          </a:xfrm>
        </p:grpSpPr>
        <p:sp>
          <p:nvSpPr>
            <p:cNvPr id="30" name="TextBox 29">
              <a:extLst>
                <a:ext uri="{FF2B5EF4-FFF2-40B4-BE49-F238E27FC236}">
                  <a16:creationId xmlns:a16="http://schemas.microsoft.com/office/drawing/2014/main" id="{52FB94DD-7A28-EB49-8B47-C9DD4BE10BD6}"/>
                </a:ext>
              </a:extLst>
            </p:cNvPr>
            <p:cNvSpPr txBox="1"/>
            <p:nvPr/>
          </p:nvSpPr>
          <p:spPr>
            <a:xfrm>
              <a:off x="6876112" y="5747548"/>
              <a:ext cx="2073742" cy="461665"/>
            </a:xfrm>
            <a:prstGeom prst="rect">
              <a:avLst/>
            </a:prstGeom>
            <a:noFill/>
          </p:spPr>
          <p:txBody>
            <a:bodyPr wrap="square" lIns="91440" tIns="45720" rIns="91440" bIns="45720" rtlCol="0" anchor="t">
              <a:spAutoFit/>
            </a:bodyPr>
            <a:lstStyle/>
            <a:p>
              <a:pPr lvl="0">
                <a:defRPr/>
              </a:pPr>
              <a:r>
                <a:rPr lang="en-US" sz="1200">
                  <a:solidFill>
                    <a:srgbClr val="505050"/>
                  </a:solidFill>
                  <a:latin typeface="Segoe UI" panose="020B0502040204020203" pitchFamily="34" charset="0"/>
                  <a:ea typeface="+mn-lt"/>
                  <a:cs typeface="Segoe UI" panose="020B0502040204020203" pitchFamily="34" charset="0"/>
                </a:rPr>
                <a:t>High-quality speaker optimized for voice</a:t>
              </a:r>
            </a:p>
          </p:txBody>
        </p:sp>
        <p:pic>
          <p:nvPicPr>
            <p:cNvPr id="23" name="Picture 22">
              <a:extLst>
                <a:ext uri="{FF2B5EF4-FFF2-40B4-BE49-F238E27FC236}">
                  <a16:creationId xmlns:a16="http://schemas.microsoft.com/office/drawing/2014/main" id="{28E76E78-BA57-F44E-B3C9-C81A0BABB06F}"/>
                </a:ext>
              </a:extLst>
            </p:cNvPr>
            <p:cNvPicPr>
              <a:picLocks noChangeAspect="1"/>
            </p:cNvPicPr>
            <p:nvPr/>
          </p:nvPicPr>
          <p:blipFill>
            <a:blip r:embed="rId10"/>
            <a:srcRect/>
            <a:stretch/>
          </p:blipFill>
          <p:spPr>
            <a:xfrm>
              <a:off x="6031220" y="5567180"/>
              <a:ext cx="762000" cy="762000"/>
            </a:xfrm>
            <a:prstGeom prst="rect">
              <a:avLst/>
            </a:prstGeom>
          </p:spPr>
        </p:pic>
      </p:grpSp>
      <p:grpSp>
        <p:nvGrpSpPr>
          <p:cNvPr id="6" name="Group 5">
            <a:extLst>
              <a:ext uri="{FF2B5EF4-FFF2-40B4-BE49-F238E27FC236}">
                <a16:creationId xmlns:a16="http://schemas.microsoft.com/office/drawing/2014/main" id="{DF71605C-8E35-C543-BC31-848866D3ED88}"/>
              </a:ext>
            </a:extLst>
          </p:cNvPr>
          <p:cNvGrpSpPr/>
          <p:nvPr/>
        </p:nvGrpSpPr>
        <p:grpSpPr>
          <a:xfrm>
            <a:off x="8851912" y="5567180"/>
            <a:ext cx="2754159" cy="762000"/>
            <a:chOff x="8851912" y="5567180"/>
            <a:chExt cx="2754159" cy="762000"/>
          </a:xfrm>
        </p:grpSpPr>
        <p:sp>
          <p:nvSpPr>
            <p:cNvPr id="33" name="TextBox 32">
              <a:extLst>
                <a:ext uri="{FF2B5EF4-FFF2-40B4-BE49-F238E27FC236}">
                  <a16:creationId xmlns:a16="http://schemas.microsoft.com/office/drawing/2014/main" id="{AA08E8D6-F5B0-344F-8837-EF751436D96F}"/>
                </a:ext>
              </a:extLst>
            </p:cNvPr>
            <p:cNvSpPr txBox="1"/>
            <p:nvPr/>
          </p:nvSpPr>
          <p:spPr>
            <a:xfrm>
              <a:off x="9642432" y="5655216"/>
              <a:ext cx="1963639" cy="646331"/>
            </a:xfrm>
            <a:prstGeom prst="rect">
              <a:avLst/>
            </a:prstGeom>
            <a:noFill/>
          </p:spPr>
          <p:txBody>
            <a:bodyPr wrap="square" lIns="91440" tIns="45720" rIns="91440" bIns="45720" rtlCol="0" anchor="t">
              <a:spAutoFit/>
            </a:bodyPr>
            <a:lstStyle/>
            <a:p>
              <a:pPr lvl="0">
                <a:defRPr/>
              </a:pPr>
              <a:r>
                <a:rPr lang="en-US" sz="1200">
                  <a:solidFill>
                    <a:srgbClr val="505050"/>
                  </a:solidFill>
                  <a:latin typeface="Segoe UI" panose="020B0502040204020203" pitchFamily="34" charset="0"/>
                  <a:ea typeface="+mn-lt"/>
                  <a:cs typeface="Segoe UI" panose="020B0502040204020203" pitchFamily="34" charset="0"/>
                </a:rPr>
                <a:t>Premium, compact</a:t>
              </a:r>
              <a:br>
                <a:rPr lang="en-US" sz="1200">
                  <a:solidFill>
                    <a:srgbClr val="505050"/>
                  </a:solidFill>
                  <a:latin typeface="Segoe UI" panose="020B0502040204020203" pitchFamily="34" charset="0"/>
                  <a:ea typeface="+mn-lt"/>
                  <a:cs typeface="Segoe UI" panose="020B0502040204020203" pitchFamily="34" charset="0"/>
                </a:rPr>
              </a:br>
              <a:r>
                <a:rPr lang="en-US" sz="1200">
                  <a:solidFill>
                    <a:srgbClr val="505050"/>
                  </a:solidFill>
                  <a:latin typeface="Segoe UI" panose="020B0502040204020203" pitchFamily="34" charset="0"/>
                  <a:ea typeface="+mn-lt"/>
                  <a:cs typeface="Segoe UI" panose="020B0502040204020203" pitchFamily="34" charset="0"/>
                </a:rPr>
                <a:t>design with cable storage and carrying case</a:t>
              </a:r>
              <a:endParaRPr kumimoji="0" lang="en-US" sz="1200" u="none" strike="noStrike" kern="1200" cap="none" spc="0" normalizeH="0" baseline="0" noProof="0">
                <a:ln>
                  <a:noFill/>
                </a:ln>
                <a:solidFill>
                  <a:srgbClr val="505050"/>
                </a:solidFill>
                <a:effectLst/>
                <a:uLnTx/>
                <a:uFillTx/>
                <a:latin typeface="Segoe UI" panose="020B0502040204020203" pitchFamily="34" charset="0"/>
                <a:ea typeface="+mn-lt"/>
                <a:cs typeface="Segoe UI" panose="020B0502040204020203" pitchFamily="34" charset="0"/>
              </a:endParaRPr>
            </a:p>
          </p:txBody>
        </p:sp>
        <p:pic>
          <p:nvPicPr>
            <p:cNvPr id="26" name="Picture 25">
              <a:extLst>
                <a:ext uri="{FF2B5EF4-FFF2-40B4-BE49-F238E27FC236}">
                  <a16:creationId xmlns:a16="http://schemas.microsoft.com/office/drawing/2014/main" id="{0DA0D62E-D5F4-1D48-8519-41CB5CDEA3C6}"/>
                </a:ext>
              </a:extLst>
            </p:cNvPr>
            <p:cNvPicPr>
              <a:picLocks noChangeAspect="1"/>
            </p:cNvPicPr>
            <p:nvPr/>
          </p:nvPicPr>
          <p:blipFill>
            <a:blip r:embed="rId11"/>
            <a:srcRect/>
            <a:stretch/>
          </p:blipFill>
          <p:spPr>
            <a:xfrm>
              <a:off x="8851912" y="5567180"/>
              <a:ext cx="762000" cy="762000"/>
            </a:xfrm>
            <a:prstGeom prst="rect">
              <a:avLst/>
            </a:prstGeom>
          </p:spPr>
        </p:pic>
      </p:grpSp>
      <p:pic>
        <p:nvPicPr>
          <p:cNvPr id="29" name="Picture 28" descr="Graphical user interface, text, application&#10;&#10;Description automatically generated">
            <a:extLst>
              <a:ext uri="{FF2B5EF4-FFF2-40B4-BE49-F238E27FC236}">
                <a16:creationId xmlns:a16="http://schemas.microsoft.com/office/drawing/2014/main" id="{913EA1F5-82D0-E447-A571-264C6D8BD051}"/>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461059" y="473755"/>
            <a:ext cx="1622314" cy="446964"/>
          </a:xfrm>
          <a:prstGeom prst="rect">
            <a:avLst/>
          </a:prstGeom>
        </p:spPr>
      </p:pic>
    </p:spTree>
    <p:extLst>
      <p:ext uri="{BB962C8B-B14F-4D97-AF65-F5344CB8AC3E}">
        <p14:creationId xmlns:p14="http://schemas.microsoft.com/office/powerpoint/2010/main" val="19765587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10" presetClass="entr" presetSubtype="0" fill="hold" grpId="0" nodeType="withEffect">
                                  <p:stCondLst>
                                    <p:cond delay="50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500"/>
                                        <p:tgtEl>
                                          <p:spTgt spid="21"/>
                                        </p:tgtEl>
                                      </p:cBhvr>
                                    </p:animEffect>
                                  </p:childTnLst>
                                </p:cTn>
                              </p:par>
                              <p:par>
                                <p:cTn id="11" presetID="10" presetClass="entr" presetSubtype="0" fill="hold" grpId="0" nodeType="withEffect">
                                  <p:stCondLst>
                                    <p:cond delay="500"/>
                                  </p:stCondLst>
                                  <p:childTnLst>
                                    <p:set>
                                      <p:cBhvr>
                                        <p:cTn id="12" dur="1" fill="hold">
                                          <p:stCondLst>
                                            <p:cond delay="0"/>
                                          </p:stCondLst>
                                        </p:cTn>
                                        <p:tgtEl>
                                          <p:spTgt spid="22"/>
                                        </p:tgtEl>
                                        <p:attrNameLst>
                                          <p:attrName>style.visibility</p:attrName>
                                        </p:attrNameLst>
                                      </p:cBhvr>
                                      <p:to>
                                        <p:strVal val="visible"/>
                                      </p:to>
                                    </p:set>
                                    <p:animEffect transition="in" filter="fade">
                                      <p:cBhvr>
                                        <p:cTn id="13" dur="500"/>
                                        <p:tgtEl>
                                          <p:spTgt spid="22"/>
                                        </p:tgtEl>
                                      </p:cBhvr>
                                    </p:animEffect>
                                  </p:childTnLst>
                                </p:cTn>
                              </p:par>
                              <p:par>
                                <p:cTn id="14" presetID="42" presetClass="entr" presetSubtype="0"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1000"/>
                                        <p:tgtEl>
                                          <p:spTgt spid="4"/>
                                        </p:tgtEl>
                                      </p:cBhvr>
                                    </p:animEffect>
                                    <p:anim calcmode="lin" valueType="num">
                                      <p:cBhvr>
                                        <p:cTn id="17" dur="1000" fill="hold"/>
                                        <p:tgtEl>
                                          <p:spTgt spid="4"/>
                                        </p:tgtEl>
                                        <p:attrNameLst>
                                          <p:attrName>ppt_x</p:attrName>
                                        </p:attrNameLst>
                                      </p:cBhvr>
                                      <p:tavLst>
                                        <p:tav tm="0">
                                          <p:val>
                                            <p:strVal val="#ppt_x"/>
                                          </p:val>
                                        </p:tav>
                                        <p:tav tm="100000">
                                          <p:val>
                                            <p:strVal val="#ppt_x"/>
                                          </p:val>
                                        </p:tav>
                                      </p:tavLst>
                                    </p:anim>
                                    <p:anim calcmode="lin" valueType="num">
                                      <p:cBhvr>
                                        <p:cTn id="18" dur="1000" fill="hold"/>
                                        <p:tgtEl>
                                          <p:spTgt spid="4"/>
                                        </p:tgtEl>
                                        <p:attrNameLst>
                                          <p:attrName>ppt_y</p:attrName>
                                        </p:attrNameLst>
                                      </p:cBhvr>
                                      <p:tavLst>
                                        <p:tav tm="0">
                                          <p:val>
                                            <p:strVal val="#ppt_y+.1"/>
                                          </p:val>
                                        </p:tav>
                                        <p:tav tm="100000">
                                          <p:val>
                                            <p:strVal val="#ppt_y"/>
                                          </p:val>
                                        </p:tav>
                                      </p:tavLst>
                                    </p:anim>
                                  </p:childTnLst>
                                </p:cTn>
                              </p:par>
                            </p:childTnLst>
                          </p:cTn>
                        </p:par>
                        <p:par>
                          <p:cTn id="19" fill="hold">
                            <p:stCondLst>
                              <p:cond delay="1000"/>
                            </p:stCondLst>
                            <p:childTnLst>
                              <p:par>
                                <p:cTn id="20" presetID="10" presetClass="entr" presetSubtype="0" fill="hold" nodeType="after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500"/>
                                        <p:tgtEl>
                                          <p:spTgt spid="2"/>
                                        </p:tgtEl>
                                      </p:cBhvr>
                                    </p:animEffect>
                                  </p:childTnLst>
                                </p:cTn>
                              </p:par>
                              <p:par>
                                <p:cTn id="23" presetID="10" presetClass="entr" presetSubtype="0" fill="hold" nodeType="withEffect">
                                  <p:stCondLst>
                                    <p:cond delay="300"/>
                                  </p:stCondLst>
                                  <p:childTnLst>
                                    <p:set>
                                      <p:cBhvr>
                                        <p:cTn id="24" dur="1" fill="hold">
                                          <p:stCondLst>
                                            <p:cond delay="0"/>
                                          </p:stCondLst>
                                        </p:cTn>
                                        <p:tgtEl>
                                          <p:spTgt spid="3"/>
                                        </p:tgtEl>
                                        <p:attrNameLst>
                                          <p:attrName>style.visibility</p:attrName>
                                        </p:attrNameLst>
                                      </p:cBhvr>
                                      <p:to>
                                        <p:strVal val="visible"/>
                                      </p:to>
                                    </p:set>
                                    <p:animEffect transition="in" filter="fade">
                                      <p:cBhvr>
                                        <p:cTn id="25" dur="500"/>
                                        <p:tgtEl>
                                          <p:spTgt spid="3"/>
                                        </p:tgtEl>
                                      </p:cBhvr>
                                    </p:animEffect>
                                  </p:childTnLst>
                                </p:cTn>
                              </p:par>
                              <p:par>
                                <p:cTn id="26" presetID="10" presetClass="entr" presetSubtype="0" fill="hold" nodeType="withEffect">
                                  <p:stCondLst>
                                    <p:cond delay="60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500"/>
                                        <p:tgtEl>
                                          <p:spTgt spid="5"/>
                                        </p:tgtEl>
                                      </p:cBhvr>
                                    </p:animEffect>
                                  </p:childTnLst>
                                </p:cTn>
                              </p:par>
                              <p:par>
                                <p:cTn id="29" presetID="10" presetClass="entr" presetSubtype="0" fill="hold" nodeType="withEffect">
                                  <p:stCondLst>
                                    <p:cond delay="90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B951EE0-FDAB-2A4D-83E2-1A4EDA5C5EE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018920" y="0"/>
            <a:ext cx="6257299" cy="6858000"/>
          </a:xfrm>
          <a:prstGeom prst="rect">
            <a:avLst/>
          </a:prstGeom>
        </p:spPr>
      </p:pic>
      <p:sp>
        <p:nvSpPr>
          <p:cNvPr id="21" name="TextBox 20">
            <a:extLst>
              <a:ext uri="{FF2B5EF4-FFF2-40B4-BE49-F238E27FC236}">
                <a16:creationId xmlns:a16="http://schemas.microsoft.com/office/drawing/2014/main" id="{548C3F29-F30E-5E42-BDCA-95C2946D7081}"/>
              </a:ext>
            </a:extLst>
          </p:cNvPr>
          <p:cNvSpPr txBox="1"/>
          <p:nvPr/>
        </p:nvSpPr>
        <p:spPr>
          <a:xfrm>
            <a:off x="487773" y="2178574"/>
            <a:ext cx="3410977" cy="646331"/>
          </a:xfrm>
          <a:prstGeom prst="rect">
            <a:avLst/>
          </a:prstGeom>
          <a:noFill/>
          <a:effectLst>
            <a:outerShdw blurRad="63500" sx="102000" sy="102000" algn="ctr" rotWithShape="0">
              <a:prstClr val="black">
                <a:alpha val="40000"/>
              </a:prstClr>
            </a:outerShdw>
          </a:effectLst>
        </p:spPr>
        <p:txBody>
          <a:bodyPr wrap="square" rtlCol="0" anchor="t">
            <a:spAutoFit/>
          </a:bodyPr>
          <a:lstStyle/>
          <a:p>
            <a:r>
              <a:rPr lang="en-US">
                <a:solidFill>
                  <a:srgbClr val="505050"/>
                </a:solidFill>
                <a:latin typeface="Segoe UI" panose="020B0502040204020203" pitchFamily="34" charset="0"/>
                <a:cs typeface="Segoe UI" panose="020B0502040204020203" pitchFamily="34" charset="0"/>
              </a:rPr>
              <a:t>High-quality videoconferencing for Microsoft Teams</a:t>
            </a:r>
          </a:p>
        </p:txBody>
      </p:sp>
      <p:sp>
        <p:nvSpPr>
          <p:cNvPr id="22" name="TextBox 21">
            <a:extLst>
              <a:ext uri="{FF2B5EF4-FFF2-40B4-BE49-F238E27FC236}">
                <a16:creationId xmlns:a16="http://schemas.microsoft.com/office/drawing/2014/main" id="{363EF12F-7D47-1444-8FEB-A73FD5BD1F45}"/>
              </a:ext>
            </a:extLst>
          </p:cNvPr>
          <p:cNvSpPr txBox="1"/>
          <p:nvPr/>
        </p:nvSpPr>
        <p:spPr>
          <a:xfrm>
            <a:off x="460461" y="2995713"/>
            <a:ext cx="3173909"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lvl="0">
              <a:defRPr/>
            </a:pPr>
            <a:r>
              <a:rPr lang="en-US" sz="1200">
                <a:solidFill>
                  <a:srgbClr val="505050"/>
                </a:solidFill>
                <a:latin typeface="Segoe UI" panose="020B0502040204020203" pitchFamily="34" charset="0"/>
                <a:ea typeface="+mn-lt"/>
                <a:cs typeface="Segoe UI" panose="020B0502040204020203" pitchFamily="34" charset="0"/>
              </a:rPr>
              <a:t>Look your best on face-to-face calls and Microsoft Teams meetings. FHD camera with versatile, easy-to-mount system adds reliable, high-quality video to your laptop workspace.</a:t>
            </a:r>
            <a:r>
              <a:rPr lang="en-US" sz="1200" baseline="30000">
                <a:solidFill>
                  <a:srgbClr val="505050"/>
                </a:solidFill>
                <a:latin typeface="Segoe UI" panose="020B0502040204020203" pitchFamily="34" charset="0"/>
                <a:ea typeface="+mn-lt"/>
                <a:cs typeface="Segoe UI" panose="020B0502040204020203" pitchFamily="34" charset="0"/>
              </a:rPr>
              <a:t>15</a:t>
            </a:r>
            <a:r>
              <a:rPr lang="en-US" sz="1200">
                <a:solidFill>
                  <a:srgbClr val="505050"/>
                </a:solidFill>
                <a:latin typeface="Segoe UI" panose="020B0502040204020203" pitchFamily="34" charset="0"/>
                <a:ea typeface="+mn-lt"/>
                <a:cs typeface="Segoe UI" panose="020B0502040204020203" pitchFamily="34" charset="0"/>
              </a:rPr>
              <a:t> Featuring high-quality video with HDR and True Look.</a:t>
            </a:r>
          </a:p>
        </p:txBody>
      </p:sp>
      <p:pic>
        <p:nvPicPr>
          <p:cNvPr id="7" name="Picture 6">
            <a:extLst>
              <a:ext uri="{FF2B5EF4-FFF2-40B4-BE49-F238E27FC236}">
                <a16:creationId xmlns:a16="http://schemas.microsoft.com/office/drawing/2014/main" id="{4272E671-A6C2-B148-8D2D-6B031203AD3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731928" y="-345537"/>
            <a:ext cx="5415474" cy="5415474"/>
          </a:xfrm>
          <a:prstGeom prst="rect">
            <a:avLst/>
          </a:prstGeom>
        </p:spPr>
      </p:pic>
      <p:grpSp>
        <p:nvGrpSpPr>
          <p:cNvPr id="2" name="Group 1">
            <a:extLst>
              <a:ext uri="{FF2B5EF4-FFF2-40B4-BE49-F238E27FC236}">
                <a16:creationId xmlns:a16="http://schemas.microsoft.com/office/drawing/2014/main" id="{74F1B4F5-380F-BC4E-A07D-D34A64E70878}"/>
              </a:ext>
            </a:extLst>
          </p:cNvPr>
          <p:cNvGrpSpPr/>
          <p:nvPr/>
        </p:nvGrpSpPr>
        <p:grpSpPr>
          <a:xfrm>
            <a:off x="603476" y="5567180"/>
            <a:ext cx="2059152" cy="768130"/>
            <a:chOff x="603476" y="5567180"/>
            <a:chExt cx="2059152" cy="768130"/>
          </a:xfrm>
        </p:grpSpPr>
        <p:sp>
          <p:nvSpPr>
            <p:cNvPr id="24" name="TextBox 23">
              <a:extLst>
                <a:ext uri="{FF2B5EF4-FFF2-40B4-BE49-F238E27FC236}">
                  <a16:creationId xmlns:a16="http://schemas.microsoft.com/office/drawing/2014/main" id="{EE74BC94-9256-764F-8B56-8CA3002F9360}"/>
                </a:ext>
              </a:extLst>
            </p:cNvPr>
            <p:cNvSpPr txBox="1"/>
            <p:nvPr/>
          </p:nvSpPr>
          <p:spPr>
            <a:xfrm>
              <a:off x="1335944" y="5688979"/>
              <a:ext cx="1326684" cy="646331"/>
            </a:xfrm>
            <a:prstGeom prst="rect">
              <a:avLst/>
            </a:prstGeom>
            <a:noFill/>
          </p:spPr>
          <p:txBody>
            <a:bodyPr wrap="square" lIns="91440" tIns="45720" rIns="91440" bIns="45720" rtlCol="0" anchor="t">
              <a:spAutoFit/>
            </a:bodyPr>
            <a:lstStyle/>
            <a:p>
              <a:pPr lvl="0">
                <a:defRPr/>
              </a:pPr>
              <a:r>
                <a:rPr lang="en-US" sz="1200">
                  <a:solidFill>
                    <a:srgbClr val="393B39"/>
                  </a:solidFill>
                  <a:latin typeface="Segoe UI" panose="020B0502040204020203" pitchFamily="34" charset="0"/>
                  <a:ea typeface="+mn-lt"/>
                  <a:cs typeface="Segoe UI" panose="020B0502040204020203" pitchFamily="34" charset="0"/>
                </a:rPr>
                <a:t>Facial retouch and auto light adjustment</a:t>
              </a:r>
              <a:endParaRPr lang="en-US" sz="1200" baseline="30000">
                <a:solidFill>
                  <a:srgbClr val="393B39"/>
                </a:solidFill>
                <a:latin typeface="Segoe UI" panose="020B0502040204020203" pitchFamily="34" charset="0"/>
                <a:ea typeface="+mn-lt"/>
                <a:cs typeface="Segoe UI" panose="020B0502040204020203" pitchFamily="34" charset="0"/>
              </a:endParaRPr>
            </a:p>
          </p:txBody>
        </p:sp>
        <p:pic>
          <p:nvPicPr>
            <p:cNvPr id="36" name="Picture 35">
              <a:extLst>
                <a:ext uri="{FF2B5EF4-FFF2-40B4-BE49-F238E27FC236}">
                  <a16:creationId xmlns:a16="http://schemas.microsoft.com/office/drawing/2014/main" id="{ECB46997-15AB-6D4D-B1B7-ADB0F29A438C}"/>
                </a:ext>
              </a:extLst>
            </p:cNvPr>
            <p:cNvPicPr>
              <a:picLocks noChangeAspect="1"/>
            </p:cNvPicPr>
            <p:nvPr/>
          </p:nvPicPr>
          <p:blipFill>
            <a:blip r:embed="rId5"/>
            <a:srcRect/>
            <a:stretch/>
          </p:blipFill>
          <p:spPr>
            <a:xfrm>
              <a:off x="603476" y="5567180"/>
              <a:ext cx="762000" cy="762000"/>
            </a:xfrm>
            <a:prstGeom prst="rect">
              <a:avLst/>
            </a:prstGeom>
          </p:spPr>
        </p:pic>
      </p:grpSp>
      <p:grpSp>
        <p:nvGrpSpPr>
          <p:cNvPr id="3" name="Group 2">
            <a:extLst>
              <a:ext uri="{FF2B5EF4-FFF2-40B4-BE49-F238E27FC236}">
                <a16:creationId xmlns:a16="http://schemas.microsoft.com/office/drawing/2014/main" id="{936B827E-68F6-0F46-B8CD-6218F678D35F}"/>
              </a:ext>
            </a:extLst>
          </p:cNvPr>
          <p:cNvGrpSpPr/>
          <p:nvPr/>
        </p:nvGrpSpPr>
        <p:grpSpPr>
          <a:xfrm>
            <a:off x="3065210" y="5567180"/>
            <a:ext cx="2507923" cy="768130"/>
            <a:chOff x="3065210" y="5567180"/>
            <a:chExt cx="2507923" cy="768130"/>
          </a:xfrm>
        </p:grpSpPr>
        <p:sp>
          <p:nvSpPr>
            <p:cNvPr id="27" name="TextBox 26">
              <a:extLst>
                <a:ext uri="{FF2B5EF4-FFF2-40B4-BE49-F238E27FC236}">
                  <a16:creationId xmlns:a16="http://schemas.microsoft.com/office/drawing/2014/main" id="{3BF04D3D-C0C0-6F4F-A636-BD96EA0217B5}"/>
                </a:ext>
              </a:extLst>
            </p:cNvPr>
            <p:cNvSpPr txBox="1"/>
            <p:nvPr/>
          </p:nvSpPr>
          <p:spPr>
            <a:xfrm>
              <a:off x="3816882" y="5688979"/>
              <a:ext cx="1756251" cy="646331"/>
            </a:xfrm>
            <a:prstGeom prst="rect">
              <a:avLst/>
            </a:prstGeom>
            <a:noFill/>
          </p:spPr>
          <p:txBody>
            <a:bodyPr wrap="square" lIns="91440" tIns="45720" rIns="91440" bIns="45720" rtlCol="0" anchor="t">
              <a:spAutoFit/>
            </a:bodyPr>
            <a:lstStyle/>
            <a:p>
              <a:pPr lvl="0">
                <a:defRPr/>
              </a:pPr>
              <a:r>
                <a:rPr lang="en-US" sz="1200">
                  <a:solidFill>
                    <a:srgbClr val="393B39"/>
                  </a:solidFill>
                  <a:latin typeface="Segoe UI" panose="020B0502040204020203" pitchFamily="34" charset="0"/>
                  <a:ea typeface="+mn-lt"/>
                  <a:cs typeface="Segoe UI" panose="020B0502040204020203" pitchFamily="34" charset="0"/>
                </a:rPr>
                <a:t>Integrated privacy shutter and LED usage indicator</a:t>
              </a:r>
            </a:p>
          </p:txBody>
        </p:sp>
        <p:pic>
          <p:nvPicPr>
            <p:cNvPr id="37" name="Picture 36">
              <a:extLst>
                <a:ext uri="{FF2B5EF4-FFF2-40B4-BE49-F238E27FC236}">
                  <a16:creationId xmlns:a16="http://schemas.microsoft.com/office/drawing/2014/main" id="{16548A79-B718-2A4E-ACA6-65C21B9818B4}"/>
                </a:ext>
              </a:extLst>
            </p:cNvPr>
            <p:cNvPicPr>
              <a:picLocks noChangeAspect="1"/>
            </p:cNvPicPr>
            <p:nvPr/>
          </p:nvPicPr>
          <p:blipFill>
            <a:blip r:embed="rId6"/>
            <a:srcRect/>
            <a:stretch/>
          </p:blipFill>
          <p:spPr>
            <a:xfrm>
              <a:off x="3065210" y="5567180"/>
              <a:ext cx="762000" cy="762000"/>
            </a:xfrm>
            <a:prstGeom prst="rect">
              <a:avLst/>
            </a:prstGeom>
          </p:spPr>
        </p:pic>
      </p:grpSp>
      <p:grpSp>
        <p:nvGrpSpPr>
          <p:cNvPr id="4" name="Group 3">
            <a:extLst>
              <a:ext uri="{FF2B5EF4-FFF2-40B4-BE49-F238E27FC236}">
                <a16:creationId xmlns:a16="http://schemas.microsoft.com/office/drawing/2014/main" id="{ACF1CF69-7AEF-1242-94A6-5C2A05B65D4B}"/>
              </a:ext>
            </a:extLst>
          </p:cNvPr>
          <p:cNvGrpSpPr/>
          <p:nvPr/>
        </p:nvGrpSpPr>
        <p:grpSpPr>
          <a:xfrm>
            <a:off x="6118176" y="5567180"/>
            <a:ext cx="2215830" cy="768130"/>
            <a:chOff x="6118176" y="5567180"/>
            <a:chExt cx="2215830" cy="768130"/>
          </a:xfrm>
        </p:grpSpPr>
        <p:sp>
          <p:nvSpPr>
            <p:cNvPr id="30" name="TextBox 29">
              <a:extLst>
                <a:ext uri="{FF2B5EF4-FFF2-40B4-BE49-F238E27FC236}">
                  <a16:creationId xmlns:a16="http://schemas.microsoft.com/office/drawing/2014/main" id="{52FB94DD-7A28-EB49-8B47-C9DD4BE10BD6}"/>
                </a:ext>
              </a:extLst>
            </p:cNvPr>
            <p:cNvSpPr txBox="1"/>
            <p:nvPr/>
          </p:nvSpPr>
          <p:spPr>
            <a:xfrm>
              <a:off x="7000011" y="5688979"/>
              <a:ext cx="1333995" cy="646331"/>
            </a:xfrm>
            <a:prstGeom prst="rect">
              <a:avLst/>
            </a:prstGeom>
            <a:noFill/>
          </p:spPr>
          <p:txBody>
            <a:bodyPr wrap="square" lIns="91440" tIns="45720" rIns="91440" bIns="45720" rtlCol="0" anchor="t">
              <a:spAutoFit/>
            </a:bodyPr>
            <a:lstStyle/>
            <a:p>
              <a:pPr lvl="0">
                <a:defRPr/>
              </a:pPr>
              <a:r>
                <a:rPr lang="en-US" sz="1200">
                  <a:solidFill>
                    <a:srgbClr val="393B39"/>
                  </a:solidFill>
                  <a:latin typeface="Segoe UI" panose="020B0502040204020203" pitchFamily="34" charset="0"/>
                  <a:ea typeface="+mn-lt"/>
                  <a:cs typeface="Segoe UI" panose="020B0502040204020203" pitchFamily="34" charset="0"/>
                </a:rPr>
                <a:t>Versatile mounting system</a:t>
              </a:r>
            </a:p>
          </p:txBody>
        </p:sp>
        <p:pic>
          <p:nvPicPr>
            <p:cNvPr id="38" name="Picture 37">
              <a:extLst>
                <a:ext uri="{FF2B5EF4-FFF2-40B4-BE49-F238E27FC236}">
                  <a16:creationId xmlns:a16="http://schemas.microsoft.com/office/drawing/2014/main" id="{0D347F5D-C48B-7D4E-A113-0081FFE1EA1D}"/>
                </a:ext>
              </a:extLst>
            </p:cNvPr>
            <p:cNvPicPr>
              <a:picLocks noChangeAspect="1"/>
            </p:cNvPicPr>
            <p:nvPr/>
          </p:nvPicPr>
          <p:blipFill>
            <a:blip r:embed="rId7"/>
            <a:srcRect/>
            <a:stretch/>
          </p:blipFill>
          <p:spPr>
            <a:xfrm>
              <a:off x="6118176" y="5567180"/>
              <a:ext cx="762000" cy="762000"/>
            </a:xfrm>
            <a:prstGeom prst="rect">
              <a:avLst/>
            </a:prstGeom>
          </p:spPr>
        </p:pic>
      </p:grpSp>
      <p:grpSp>
        <p:nvGrpSpPr>
          <p:cNvPr id="6" name="Group 5">
            <a:extLst>
              <a:ext uri="{FF2B5EF4-FFF2-40B4-BE49-F238E27FC236}">
                <a16:creationId xmlns:a16="http://schemas.microsoft.com/office/drawing/2014/main" id="{0DD282EC-9A1D-D54A-8043-F70E46917CAA}"/>
              </a:ext>
            </a:extLst>
          </p:cNvPr>
          <p:cNvGrpSpPr/>
          <p:nvPr/>
        </p:nvGrpSpPr>
        <p:grpSpPr>
          <a:xfrm>
            <a:off x="8438078" y="5567180"/>
            <a:ext cx="2419539" cy="768130"/>
            <a:chOff x="8438078" y="5567180"/>
            <a:chExt cx="2419539" cy="768130"/>
          </a:xfrm>
        </p:grpSpPr>
        <p:sp>
          <p:nvSpPr>
            <p:cNvPr id="33" name="TextBox 32">
              <a:extLst>
                <a:ext uri="{FF2B5EF4-FFF2-40B4-BE49-F238E27FC236}">
                  <a16:creationId xmlns:a16="http://schemas.microsoft.com/office/drawing/2014/main" id="{AA08E8D6-F5B0-344F-8837-EF751436D96F}"/>
                </a:ext>
              </a:extLst>
            </p:cNvPr>
            <p:cNvSpPr txBox="1"/>
            <p:nvPr/>
          </p:nvSpPr>
          <p:spPr>
            <a:xfrm>
              <a:off x="9336889" y="5688979"/>
              <a:ext cx="1520728" cy="646331"/>
            </a:xfrm>
            <a:prstGeom prst="rect">
              <a:avLst/>
            </a:prstGeom>
            <a:noFill/>
          </p:spPr>
          <p:txBody>
            <a:bodyPr wrap="square" lIns="91440" tIns="45720" rIns="91440" bIns="45720" rtlCol="0" anchor="t">
              <a:spAutoFit/>
            </a:bodyPr>
            <a:lstStyle/>
            <a:p>
              <a:pPr lvl="0">
                <a:defRPr/>
              </a:pPr>
              <a:r>
                <a:rPr lang="en-US" sz="1200">
                  <a:solidFill>
                    <a:srgbClr val="393B39"/>
                  </a:solidFill>
                  <a:latin typeface="Segoe UI" panose="020B0502040204020203" pitchFamily="34" charset="0"/>
                  <a:ea typeface="+mn-lt"/>
                  <a:cs typeface="Segoe UI" panose="020B0502040204020203" pitchFamily="34" charset="0"/>
                </a:rPr>
                <a:t>Up to 1080p video and expansive 78° field of view</a:t>
              </a:r>
              <a:endParaRPr kumimoji="0" lang="en-US" sz="1200" u="none" strike="noStrike" kern="1200" cap="none" spc="0" normalizeH="0" baseline="0" noProof="0">
                <a:ln>
                  <a:noFill/>
                </a:ln>
                <a:solidFill>
                  <a:srgbClr val="393B39"/>
                </a:solidFill>
                <a:effectLst/>
                <a:uLnTx/>
                <a:uFillTx/>
                <a:latin typeface="Segoe UI" panose="020B0502040204020203" pitchFamily="34" charset="0"/>
                <a:ea typeface="+mn-lt"/>
                <a:cs typeface="Segoe UI" panose="020B0502040204020203" pitchFamily="34" charset="0"/>
              </a:endParaRPr>
            </a:p>
          </p:txBody>
        </p:sp>
        <p:pic>
          <p:nvPicPr>
            <p:cNvPr id="41" name="Picture 40">
              <a:extLst>
                <a:ext uri="{FF2B5EF4-FFF2-40B4-BE49-F238E27FC236}">
                  <a16:creationId xmlns:a16="http://schemas.microsoft.com/office/drawing/2014/main" id="{5DDEF6D8-1F10-874A-B974-FF99B81C02EF}"/>
                </a:ext>
              </a:extLst>
            </p:cNvPr>
            <p:cNvPicPr>
              <a:picLocks noChangeAspect="1"/>
            </p:cNvPicPr>
            <p:nvPr/>
          </p:nvPicPr>
          <p:blipFill>
            <a:blip r:embed="rId8"/>
            <a:srcRect/>
            <a:stretch/>
          </p:blipFill>
          <p:spPr>
            <a:xfrm>
              <a:off x="8438078" y="5567180"/>
              <a:ext cx="762000" cy="762000"/>
            </a:xfrm>
            <a:prstGeom prst="rect">
              <a:avLst/>
            </a:prstGeom>
          </p:spPr>
        </p:pic>
      </p:grpSp>
      <p:pic>
        <p:nvPicPr>
          <p:cNvPr id="25" name="Picture 24" descr="Graphical user interface, text, application&#10;&#10;Description automatically generated">
            <a:extLst>
              <a:ext uri="{FF2B5EF4-FFF2-40B4-BE49-F238E27FC236}">
                <a16:creationId xmlns:a16="http://schemas.microsoft.com/office/drawing/2014/main" id="{A4E88781-FBF0-3B43-B926-35EA089FAE70}"/>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461059" y="473755"/>
            <a:ext cx="1622314" cy="446964"/>
          </a:xfrm>
          <a:prstGeom prst="rect">
            <a:avLst/>
          </a:prstGeom>
        </p:spPr>
      </p:pic>
      <p:sp>
        <p:nvSpPr>
          <p:cNvPr id="26" name="TextBox 25">
            <a:extLst>
              <a:ext uri="{FF2B5EF4-FFF2-40B4-BE49-F238E27FC236}">
                <a16:creationId xmlns:a16="http://schemas.microsoft.com/office/drawing/2014/main" id="{B2A209C9-17CE-474C-804F-3B1309ED541B}"/>
              </a:ext>
            </a:extLst>
          </p:cNvPr>
          <p:cNvSpPr txBox="1"/>
          <p:nvPr/>
        </p:nvSpPr>
        <p:spPr>
          <a:xfrm>
            <a:off x="471220" y="1226438"/>
            <a:ext cx="3174506" cy="830997"/>
          </a:xfrm>
          <a:prstGeom prst="rect">
            <a:avLst/>
          </a:prstGeom>
          <a:noFill/>
          <a:effectLst>
            <a:outerShdw blurRad="63500" sx="102000" sy="102000" algn="ctr" rotWithShape="0">
              <a:prstClr val="black">
                <a:alpha val="40000"/>
              </a:prstClr>
            </a:outerShdw>
          </a:effectLst>
        </p:spPr>
        <p:txBody>
          <a:bodyPr wrap="square" lIns="91440" tIns="45720" rIns="91440" bIns="45720" rtlCol="0" anchor="t">
            <a:spAutoFit/>
          </a:bodyPr>
          <a:lstStyle/>
          <a:p>
            <a:pPr lvl="0">
              <a:defRPr/>
            </a:pPr>
            <a:r>
              <a:rPr lang="en-US" sz="2400" b="1">
                <a:solidFill>
                  <a:srgbClr val="505050"/>
                </a:solidFill>
                <a:latin typeface="Segoe UI Semibold"/>
                <a:cs typeface="Segoe UI Semibold"/>
              </a:rPr>
              <a:t>Microsoft Modern Webcam</a:t>
            </a:r>
          </a:p>
        </p:txBody>
      </p:sp>
    </p:spTree>
    <p:extLst>
      <p:ext uri="{BB962C8B-B14F-4D97-AF65-F5344CB8AC3E}">
        <p14:creationId xmlns:p14="http://schemas.microsoft.com/office/powerpoint/2010/main" val="42099540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500"/>
                                        <p:tgtEl>
                                          <p:spTgt spid="21"/>
                                        </p:tgtEl>
                                      </p:cBhvr>
                                    </p:animEffect>
                                  </p:childTnLst>
                                </p:cTn>
                              </p:par>
                              <p:par>
                                <p:cTn id="11" presetID="10" presetClass="entr" presetSubtype="0" fill="hold" grpId="0" nodeType="withEffect">
                                  <p:stCondLst>
                                    <p:cond delay="500"/>
                                  </p:stCondLst>
                                  <p:childTnLst>
                                    <p:set>
                                      <p:cBhvr>
                                        <p:cTn id="12" dur="1" fill="hold">
                                          <p:stCondLst>
                                            <p:cond delay="0"/>
                                          </p:stCondLst>
                                        </p:cTn>
                                        <p:tgtEl>
                                          <p:spTgt spid="22"/>
                                        </p:tgtEl>
                                        <p:attrNameLst>
                                          <p:attrName>style.visibility</p:attrName>
                                        </p:attrNameLst>
                                      </p:cBhvr>
                                      <p:to>
                                        <p:strVal val="visible"/>
                                      </p:to>
                                    </p:set>
                                    <p:animEffect transition="in" filter="fade">
                                      <p:cBhvr>
                                        <p:cTn id="13" dur="500"/>
                                        <p:tgtEl>
                                          <p:spTgt spid="22"/>
                                        </p:tgtEl>
                                      </p:cBhvr>
                                    </p:animEffect>
                                  </p:childTnLst>
                                </p:cTn>
                              </p:par>
                              <p:par>
                                <p:cTn id="14" presetID="42" presetClass="entr" presetSubtype="0"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1000"/>
                                        <p:tgtEl>
                                          <p:spTgt spid="5"/>
                                        </p:tgtEl>
                                      </p:cBhvr>
                                    </p:animEffect>
                                    <p:anim calcmode="lin" valueType="num">
                                      <p:cBhvr>
                                        <p:cTn id="17" dur="1000" fill="hold"/>
                                        <p:tgtEl>
                                          <p:spTgt spid="5"/>
                                        </p:tgtEl>
                                        <p:attrNameLst>
                                          <p:attrName>ppt_x</p:attrName>
                                        </p:attrNameLst>
                                      </p:cBhvr>
                                      <p:tavLst>
                                        <p:tav tm="0">
                                          <p:val>
                                            <p:strVal val="#ppt_x"/>
                                          </p:val>
                                        </p:tav>
                                        <p:tav tm="100000">
                                          <p:val>
                                            <p:strVal val="#ppt_x"/>
                                          </p:val>
                                        </p:tav>
                                      </p:tavLst>
                                    </p:anim>
                                    <p:anim calcmode="lin" valueType="num">
                                      <p:cBhvr>
                                        <p:cTn id="18" dur="1000" fill="hold"/>
                                        <p:tgtEl>
                                          <p:spTgt spid="5"/>
                                        </p:tgtEl>
                                        <p:attrNameLst>
                                          <p:attrName>ppt_y</p:attrName>
                                        </p:attrNameLst>
                                      </p:cBhvr>
                                      <p:tavLst>
                                        <p:tav tm="0">
                                          <p:val>
                                            <p:strVal val="#ppt_y+.1"/>
                                          </p:val>
                                        </p:tav>
                                        <p:tav tm="100000">
                                          <p:val>
                                            <p:strVal val="#ppt_y"/>
                                          </p:val>
                                        </p:tav>
                                      </p:tavLst>
                                    </p:anim>
                                  </p:childTnLst>
                                </p:cTn>
                              </p:par>
                              <p:par>
                                <p:cTn id="19" presetID="47" presetClass="entr" presetSubtype="0" fill="hold"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par>
                          <p:cTn id="24" fill="hold">
                            <p:stCondLst>
                              <p:cond delay="1000"/>
                            </p:stCondLst>
                            <p:childTnLst>
                              <p:par>
                                <p:cTn id="25" presetID="10" presetClass="entr" presetSubtype="0" fill="hold" nodeType="after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500"/>
                                        <p:tgtEl>
                                          <p:spTgt spid="2"/>
                                        </p:tgtEl>
                                      </p:cBhvr>
                                    </p:animEffect>
                                  </p:childTnLst>
                                </p:cTn>
                              </p:par>
                              <p:par>
                                <p:cTn id="28" presetID="10" presetClass="entr" presetSubtype="0" fill="hold" nodeType="withEffect">
                                  <p:stCondLst>
                                    <p:cond delay="300"/>
                                  </p:stCondLst>
                                  <p:childTnLst>
                                    <p:set>
                                      <p:cBhvr>
                                        <p:cTn id="29" dur="1" fill="hold">
                                          <p:stCondLst>
                                            <p:cond delay="0"/>
                                          </p:stCondLst>
                                        </p:cTn>
                                        <p:tgtEl>
                                          <p:spTgt spid="3"/>
                                        </p:tgtEl>
                                        <p:attrNameLst>
                                          <p:attrName>style.visibility</p:attrName>
                                        </p:attrNameLst>
                                      </p:cBhvr>
                                      <p:to>
                                        <p:strVal val="visible"/>
                                      </p:to>
                                    </p:set>
                                    <p:animEffect transition="in" filter="fade">
                                      <p:cBhvr>
                                        <p:cTn id="30" dur="500"/>
                                        <p:tgtEl>
                                          <p:spTgt spid="3"/>
                                        </p:tgtEl>
                                      </p:cBhvr>
                                    </p:animEffect>
                                  </p:childTnLst>
                                </p:cTn>
                              </p:par>
                              <p:par>
                                <p:cTn id="31" presetID="10" presetClass="entr" presetSubtype="0" fill="hold" nodeType="withEffect">
                                  <p:stCondLst>
                                    <p:cond delay="600"/>
                                  </p:stCondLst>
                                  <p:childTnLst>
                                    <p:set>
                                      <p:cBhvr>
                                        <p:cTn id="32" dur="1" fill="hold">
                                          <p:stCondLst>
                                            <p:cond delay="0"/>
                                          </p:stCondLst>
                                        </p:cTn>
                                        <p:tgtEl>
                                          <p:spTgt spid="4"/>
                                        </p:tgtEl>
                                        <p:attrNameLst>
                                          <p:attrName>style.visibility</p:attrName>
                                        </p:attrNameLst>
                                      </p:cBhvr>
                                      <p:to>
                                        <p:strVal val="visible"/>
                                      </p:to>
                                    </p:set>
                                    <p:animEffect transition="in" filter="fade">
                                      <p:cBhvr>
                                        <p:cTn id="33" dur="500"/>
                                        <p:tgtEl>
                                          <p:spTgt spid="4"/>
                                        </p:tgtEl>
                                      </p:cBhvr>
                                    </p:animEffect>
                                  </p:childTnLst>
                                </p:cTn>
                              </p:par>
                              <p:par>
                                <p:cTn id="34" presetID="10" presetClass="entr" presetSubtype="0" fill="hold" nodeType="withEffect">
                                  <p:stCondLst>
                                    <p:cond delay="900"/>
                                  </p:stCondLst>
                                  <p:childTnLst>
                                    <p:set>
                                      <p:cBhvr>
                                        <p:cTn id="35" dur="1" fill="hold">
                                          <p:stCondLst>
                                            <p:cond delay="0"/>
                                          </p:stCondLst>
                                        </p:cTn>
                                        <p:tgtEl>
                                          <p:spTgt spid="6"/>
                                        </p:tgtEl>
                                        <p:attrNameLst>
                                          <p:attrName>style.visibility</p:attrName>
                                        </p:attrNameLst>
                                      </p:cBhvr>
                                      <p:to>
                                        <p:strVal val="visible"/>
                                      </p:to>
                                    </p:set>
                                    <p:animEffect transition="in" filter="fade">
                                      <p:cBhvr>
                                        <p:cTn id="3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2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CBDC2B8-8CC4-4E6C-880F-CD51C6D1B45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024168" y="3716713"/>
            <a:ext cx="6167832" cy="3141287"/>
          </a:xfrm>
          <a:prstGeom prst="rect">
            <a:avLst/>
          </a:prstGeom>
        </p:spPr>
      </p:pic>
      <p:graphicFrame>
        <p:nvGraphicFramePr>
          <p:cNvPr id="25" name="Table 24">
            <a:extLst>
              <a:ext uri="{FF2B5EF4-FFF2-40B4-BE49-F238E27FC236}">
                <a16:creationId xmlns:a16="http://schemas.microsoft.com/office/drawing/2014/main" id="{80C0D4A0-D716-8049-AF35-81DADA145D5D}"/>
              </a:ext>
            </a:extLst>
          </p:cNvPr>
          <p:cNvGraphicFramePr>
            <a:graphicFrameLocks noGrp="1"/>
          </p:cNvGraphicFramePr>
          <p:nvPr>
            <p:extLst>
              <p:ext uri="{D42A27DB-BD31-4B8C-83A1-F6EECF244321}">
                <p14:modId xmlns:p14="http://schemas.microsoft.com/office/powerpoint/2010/main" val="813451973"/>
              </p:ext>
            </p:extLst>
          </p:nvPr>
        </p:nvGraphicFramePr>
        <p:xfrm>
          <a:off x="498348" y="1015513"/>
          <a:ext cx="4307190" cy="4953600"/>
        </p:xfrm>
        <a:graphic>
          <a:graphicData uri="http://schemas.openxmlformats.org/drawingml/2006/table">
            <a:tbl>
              <a:tblPr firstRow="1" bandRow="1">
                <a:tableStyleId>{2D5ABB26-0587-4C30-8999-92F81FD0307C}</a:tableStyleId>
              </a:tblPr>
              <a:tblGrid>
                <a:gridCol w="1292511">
                  <a:extLst>
                    <a:ext uri="{9D8B030D-6E8A-4147-A177-3AD203B41FA5}">
                      <a16:colId xmlns:a16="http://schemas.microsoft.com/office/drawing/2014/main" val="2229595494"/>
                    </a:ext>
                  </a:extLst>
                </a:gridCol>
                <a:gridCol w="3014679">
                  <a:extLst>
                    <a:ext uri="{9D8B030D-6E8A-4147-A177-3AD203B41FA5}">
                      <a16:colId xmlns:a16="http://schemas.microsoft.com/office/drawing/2014/main" val="447780406"/>
                    </a:ext>
                  </a:extLst>
                </a:gridCol>
              </a:tblGrid>
              <a:tr h="0">
                <a:tc>
                  <a:txBody>
                    <a:bodyPr/>
                    <a:lstStyle/>
                    <a:p>
                      <a:r>
                        <a:rPr lang="en-US" sz="1000" b="1" i="0">
                          <a:solidFill>
                            <a:srgbClr val="0078D7"/>
                          </a:solidFill>
                          <a:latin typeface="Segoe UI Semibold"/>
                          <a:cs typeface="Segoe UI Semibold"/>
                        </a:rPr>
                        <a:t>Dimensions</a:t>
                      </a:r>
                    </a:p>
                  </a:txBody>
                  <a:tcPr marL="72000" marR="72000" marT="72000" marB="72000">
                    <a:lnL>
                      <a:noFill/>
                    </a:lnL>
                    <a:lnR w="12700" cap="flat" cmpd="sng" algn="ctr">
                      <a:noFill/>
                      <a:prstDash val="solid"/>
                      <a:round/>
                      <a:headEnd type="none" w="med" len="med"/>
                      <a:tailEnd type="none" w="med" len="med"/>
                    </a:lnR>
                    <a:lnT>
                      <a:noFill/>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lvl="0" algn="l">
                        <a:lnSpc>
                          <a:spcPct val="100000"/>
                        </a:lnSpc>
                        <a:spcBef>
                          <a:spcPts val="0"/>
                        </a:spcBef>
                        <a:spcAft>
                          <a:spcPts val="0"/>
                        </a:spcAft>
                        <a:buNone/>
                      </a:pPr>
                      <a:r>
                        <a:rPr lang="en-US" sz="1000" b="0" i="0" u="none" strike="noStrike" noProof="0" dirty="0">
                          <a:solidFill>
                            <a:schemeClr val="tx1">
                              <a:lumMod val="75000"/>
                              <a:lumOff val="25000"/>
                            </a:schemeClr>
                          </a:solidFill>
                          <a:latin typeface="Segoe UI"/>
                        </a:rPr>
                        <a:t>Width: 167.6 mm</a:t>
                      </a:r>
                    </a:p>
                    <a:p>
                      <a:pPr lvl="0" algn="l">
                        <a:lnSpc>
                          <a:spcPct val="100000"/>
                        </a:lnSpc>
                        <a:spcBef>
                          <a:spcPts val="0"/>
                        </a:spcBef>
                        <a:spcAft>
                          <a:spcPts val="0"/>
                        </a:spcAft>
                        <a:buNone/>
                      </a:pPr>
                      <a:r>
                        <a:rPr lang="en-US" sz="1000" b="0" i="0" u="none" strike="noStrike" noProof="0" dirty="0">
                          <a:solidFill>
                            <a:schemeClr val="tx1">
                              <a:lumMod val="75000"/>
                              <a:lumOff val="25000"/>
                            </a:schemeClr>
                          </a:solidFill>
                          <a:latin typeface="Segoe UI"/>
                        </a:rPr>
                        <a:t>Depth: 80.2 mm</a:t>
                      </a:r>
                    </a:p>
                    <a:p>
                      <a:pPr lvl="0" algn="l">
                        <a:lnSpc>
                          <a:spcPct val="100000"/>
                        </a:lnSpc>
                        <a:spcBef>
                          <a:spcPts val="0"/>
                        </a:spcBef>
                        <a:spcAft>
                          <a:spcPts val="0"/>
                        </a:spcAft>
                        <a:buNone/>
                      </a:pPr>
                      <a:r>
                        <a:rPr lang="en-US" sz="1000" b="0" i="0" u="none" strike="noStrike" noProof="0" dirty="0">
                          <a:solidFill>
                            <a:schemeClr val="tx1">
                              <a:lumMod val="75000"/>
                              <a:lumOff val="25000"/>
                            </a:schemeClr>
                          </a:solidFill>
                          <a:latin typeface="Segoe UI"/>
                        </a:rPr>
                        <a:t>Height: 81 mm </a:t>
                      </a:r>
                    </a:p>
                    <a:p>
                      <a:pPr lvl="0" algn="l">
                        <a:lnSpc>
                          <a:spcPct val="100000"/>
                        </a:lnSpc>
                        <a:spcBef>
                          <a:spcPts val="0"/>
                        </a:spcBef>
                        <a:spcAft>
                          <a:spcPts val="0"/>
                        </a:spcAft>
                        <a:buNone/>
                      </a:pPr>
                      <a:r>
                        <a:rPr lang="en-US" sz="1000" b="0" i="0" u="none" strike="noStrike" noProof="0" dirty="0">
                          <a:solidFill>
                            <a:schemeClr val="tx1">
                              <a:lumMod val="75000"/>
                              <a:lumOff val="25000"/>
                            </a:schemeClr>
                          </a:solidFill>
                          <a:latin typeface="Segoe UI"/>
                        </a:rPr>
                        <a:t>(6.6 x 3.16 x 3.19 in)</a:t>
                      </a:r>
                    </a:p>
                  </a:txBody>
                  <a:tcPr marL="72000" marR="72000" marT="72000" marB="72000">
                    <a:lnL w="12700" cap="flat" cmpd="sng" algn="ctr">
                      <a:noFill/>
                      <a:prstDash val="solid"/>
                      <a:round/>
                      <a:headEnd type="none" w="med" len="med"/>
                      <a:tailEnd type="none" w="med" len="med"/>
                    </a:lnL>
                    <a:lnR>
                      <a:noFill/>
                    </a:lnR>
                    <a:lnT>
                      <a:noFill/>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38683389"/>
                  </a:ext>
                </a:extLst>
              </a:tr>
              <a:tr h="0">
                <a:tc>
                  <a:txBody>
                    <a:bodyPr/>
                    <a:lstStyle/>
                    <a:p>
                      <a:r>
                        <a:rPr lang="en-US" sz="1000" b="1" i="0" kern="1200">
                          <a:solidFill>
                            <a:srgbClr val="0078D7"/>
                          </a:solidFill>
                          <a:latin typeface="Segoe UI Semibold"/>
                          <a:ea typeface="+mn-ea"/>
                          <a:cs typeface="Segoe UI Semibold"/>
                        </a:rPr>
                        <a:t>Weight</a:t>
                      </a:r>
                    </a:p>
                  </a:txBody>
                  <a:tcPr marL="72000" marR="72000" marT="72000" marB="72000">
                    <a:lnL>
                      <a:noFill/>
                    </a:lnL>
                    <a:lnR w="12700" cap="flat" cmpd="sng" algn="ctr">
                      <a:no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algn="l">
                        <a:lnSpc>
                          <a:spcPct val="107000"/>
                        </a:lnSpc>
                        <a:spcBef>
                          <a:spcPts val="0"/>
                        </a:spcBef>
                        <a:spcAft>
                          <a:spcPts val="0"/>
                        </a:spcAft>
                        <a:buNone/>
                      </a:pPr>
                      <a:r>
                        <a:rPr lang="en-US" sz="1000" b="0" i="0" u="none" strike="noStrike" kern="1200" noProof="0" dirty="0">
                          <a:solidFill>
                            <a:schemeClr val="tx1">
                              <a:lumMod val="75000"/>
                              <a:lumOff val="25000"/>
                            </a:schemeClr>
                          </a:solidFill>
                          <a:latin typeface="Segoe UI"/>
                        </a:rPr>
                        <a:t>650 g (22.9 oz.) (Package not included)</a:t>
                      </a:r>
                      <a:endParaRPr lang="en-US" sz="1000" b="0" i="0" u="none" strike="noStrike" kern="1200" noProof="0" dirty="0">
                        <a:solidFill>
                          <a:schemeClr val="tx1">
                            <a:lumMod val="75000"/>
                            <a:lumOff val="25000"/>
                          </a:schemeClr>
                        </a:solidFill>
                        <a:latin typeface="Segoe UI"/>
                        <a:ea typeface="+mn-ea"/>
                        <a:cs typeface="Segoe UI"/>
                      </a:endParaRPr>
                    </a:p>
                  </a:txBody>
                  <a:tcPr marL="72000" marR="72000" marT="72000" marB="72000">
                    <a:lnL w="12700" cap="flat" cmpd="sng" algn="ctr">
                      <a:noFill/>
                      <a:prstDash val="solid"/>
                      <a:round/>
                      <a:headEnd type="none" w="med" len="med"/>
                      <a:tailEnd type="none" w="med" len="med"/>
                    </a:lnL>
                    <a:lnR>
                      <a:noFill/>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639061017"/>
                  </a:ext>
                </a:extLst>
              </a:tr>
              <a:tr h="0">
                <a:tc>
                  <a:txBody>
                    <a:bodyPr/>
                    <a:lstStyle/>
                    <a:p>
                      <a:r>
                        <a:rPr lang="en-US" sz="1000" b="1" i="0" dirty="0">
                          <a:solidFill>
                            <a:srgbClr val="0078D7"/>
                          </a:solidFill>
                          <a:latin typeface="Segoe UI Semibold"/>
                          <a:cs typeface="Segoe UI Semibold"/>
                        </a:rPr>
                        <a:t>Connection to PC </a:t>
                      </a:r>
                    </a:p>
                  </a:txBody>
                  <a:tcPr marL="72000" marR="72000" marT="72000" marB="72000">
                    <a:lnL>
                      <a:noFill/>
                    </a:lnL>
                    <a:lnR w="12700" cap="flat" cmpd="sng" algn="ctr">
                      <a:no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000" b="0" i="0" dirty="0">
                          <a:solidFill>
                            <a:schemeClr val="tx1">
                              <a:lumMod val="75000"/>
                              <a:lumOff val="25000"/>
                            </a:schemeClr>
                          </a:solidFill>
                          <a:latin typeface="Segoe UI"/>
                          <a:cs typeface="Segoe UI"/>
                        </a:rPr>
                        <a:t>USB-C</a:t>
                      </a:r>
                      <a:endParaRPr lang="en-US" sz="1000" b="0" i="0" baseline="30000" dirty="0">
                        <a:solidFill>
                          <a:schemeClr val="tx1">
                            <a:lumMod val="75000"/>
                            <a:lumOff val="25000"/>
                          </a:schemeClr>
                        </a:solidFill>
                        <a:latin typeface="Segoe UI"/>
                        <a:cs typeface="Segoe UI" panose="020B0502040204020203" pitchFamily="34" charset="0"/>
                      </a:endParaRPr>
                    </a:p>
                  </a:txBody>
                  <a:tcPr marL="72000" marR="72000" marT="72000" marB="72000">
                    <a:lnL w="12700" cap="flat" cmpd="sng" algn="ctr">
                      <a:noFill/>
                      <a:prstDash val="solid"/>
                      <a:round/>
                      <a:headEnd type="none" w="med" len="med"/>
                      <a:tailEnd type="none" w="med" len="med"/>
                    </a:lnL>
                    <a:lnR>
                      <a:noFill/>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59891385"/>
                  </a:ext>
                </a:extLst>
              </a:tr>
              <a:tr h="0">
                <a:tc>
                  <a:txBody>
                    <a:bodyPr/>
                    <a:lstStyle/>
                    <a:p>
                      <a:r>
                        <a:rPr lang="en-US" sz="1000" b="1" i="0" dirty="0">
                          <a:solidFill>
                            <a:srgbClr val="0078D5"/>
                          </a:solidFill>
                          <a:latin typeface="Segoe UI Semibold"/>
                          <a:cs typeface="Segoe UI Semibold"/>
                        </a:rPr>
                        <a:t>USB cord length </a:t>
                      </a:r>
                    </a:p>
                  </a:txBody>
                  <a:tcPr marL="72000" marR="72000" marT="72000" marB="72000">
                    <a:lnL>
                      <a:noFill/>
                    </a:lnL>
                    <a:lnR w="12700" cap="flat" cmpd="sng" algn="ctr">
                      <a:no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lvl="0">
                        <a:buNone/>
                      </a:pPr>
                      <a:r>
                        <a:rPr lang="en-US" sz="1000" b="0" i="0" u="none" strike="noStrike" noProof="0" dirty="0">
                          <a:solidFill>
                            <a:schemeClr val="tx1">
                              <a:lumMod val="75000"/>
                              <a:lumOff val="25000"/>
                            </a:schemeClr>
                          </a:solidFill>
                          <a:latin typeface="Segoe UI"/>
                        </a:rPr>
                        <a:t>1 meter (39.4 in.)</a:t>
                      </a:r>
                    </a:p>
                  </a:txBody>
                  <a:tcPr marL="72000" marR="72000" marT="72000" marB="72000">
                    <a:lnL w="12700" cap="flat" cmpd="sng" algn="ctr">
                      <a:noFill/>
                      <a:prstDash val="solid"/>
                      <a:round/>
                      <a:headEnd type="none" w="med" len="med"/>
                      <a:tailEnd type="none" w="med" len="med"/>
                    </a:lnL>
                    <a:lnR>
                      <a:noFill/>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04987661"/>
                  </a:ext>
                </a:extLst>
              </a:tr>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1" i="0" dirty="0">
                          <a:solidFill>
                            <a:srgbClr val="0078D5"/>
                          </a:solidFill>
                          <a:latin typeface="Segoe UI Semibold"/>
                          <a:cs typeface="Segoe UI Semibold"/>
                        </a:rPr>
                        <a:t>Dock connections</a:t>
                      </a:r>
                    </a:p>
                  </a:txBody>
                  <a:tcPr marL="72000" marR="72000" marT="72000" marB="72000">
                    <a:lnL>
                      <a:noFill/>
                    </a:lnL>
                    <a:lnR w="12700" cap="flat" cmpd="sng" algn="ctr">
                      <a:no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lvl="0" algn="l">
                        <a:lnSpc>
                          <a:spcPct val="100000"/>
                        </a:lnSpc>
                        <a:spcBef>
                          <a:spcPts val="0"/>
                        </a:spcBef>
                        <a:spcAft>
                          <a:spcPts val="0"/>
                        </a:spcAft>
                        <a:buNone/>
                      </a:pPr>
                      <a:r>
                        <a:rPr lang="en-US" sz="1000" b="0" i="0" u="none" strike="noStrike" noProof="0" dirty="0">
                          <a:solidFill>
                            <a:schemeClr val="tx1">
                              <a:lumMod val="75000"/>
                              <a:lumOff val="25000"/>
                            </a:schemeClr>
                          </a:solidFill>
                          <a:latin typeface="Segoe UI"/>
                        </a:rPr>
                        <a:t>1 USB-C</a:t>
                      </a:r>
                      <a:r>
                        <a:rPr lang="en-US" sz="1000" b="0" i="0" u="none" strike="noStrike" baseline="30000" noProof="0" dirty="0">
                          <a:solidFill>
                            <a:schemeClr val="tx1">
                              <a:lumMod val="75000"/>
                              <a:lumOff val="25000"/>
                            </a:schemeClr>
                          </a:solidFill>
                          <a:latin typeface="Segoe UI"/>
                        </a:rPr>
                        <a:t>®</a:t>
                      </a:r>
                      <a:r>
                        <a:rPr lang="en-US" sz="1000" b="0" i="0" u="none" strike="noStrike" noProof="0" dirty="0">
                          <a:solidFill>
                            <a:schemeClr val="tx1">
                              <a:lumMod val="75000"/>
                              <a:lumOff val="25000"/>
                            </a:schemeClr>
                          </a:solidFill>
                          <a:latin typeface="Segoe UI"/>
                        </a:rPr>
                        <a:t> (USB3.1 Gen 2, power up to 7.5 W) - support DP alt mode, up to Dual Display</a:t>
                      </a:r>
                      <a:r>
                        <a:rPr lang="en-US" sz="1000" b="0" i="0" u="none" strike="noStrike" baseline="30000" noProof="0" dirty="0">
                          <a:solidFill>
                            <a:schemeClr val="tx1">
                              <a:lumMod val="75000"/>
                              <a:lumOff val="25000"/>
                            </a:schemeClr>
                          </a:solidFill>
                          <a:latin typeface="Segoe UI"/>
                        </a:rPr>
                        <a:t>16</a:t>
                      </a:r>
                      <a:endParaRPr lang="en-US" sz="1000" b="0" i="0" u="none" strike="noStrike" noProof="0" dirty="0">
                        <a:solidFill>
                          <a:schemeClr val="tx1">
                            <a:lumMod val="75000"/>
                            <a:lumOff val="25000"/>
                          </a:schemeClr>
                        </a:solidFill>
                        <a:latin typeface="Segoe UI"/>
                      </a:endParaRPr>
                    </a:p>
                    <a:p>
                      <a:pPr lvl="0" algn="l">
                        <a:lnSpc>
                          <a:spcPct val="100000"/>
                        </a:lnSpc>
                        <a:spcBef>
                          <a:spcPts val="0"/>
                        </a:spcBef>
                        <a:spcAft>
                          <a:spcPts val="0"/>
                        </a:spcAft>
                        <a:buNone/>
                      </a:pPr>
                      <a:r>
                        <a:rPr lang="en-US" sz="1000" b="0" i="0" u="none" strike="noStrike" noProof="0" dirty="0">
                          <a:solidFill>
                            <a:schemeClr val="tx1">
                              <a:lumMod val="75000"/>
                              <a:lumOff val="25000"/>
                            </a:schemeClr>
                          </a:solidFill>
                          <a:latin typeface="Segoe UI"/>
                        </a:rPr>
                        <a:t>1 USB-C</a:t>
                      </a:r>
                      <a:r>
                        <a:rPr lang="en-US" sz="1000" b="0" i="0" u="none" strike="noStrike" baseline="30000" noProof="0" dirty="0">
                          <a:solidFill>
                            <a:schemeClr val="tx1">
                              <a:lumMod val="75000"/>
                              <a:lumOff val="25000"/>
                            </a:schemeClr>
                          </a:solidFill>
                          <a:latin typeface="Segoe UI"/>
                        </a:rPr>
                        <a:t>®</a:t>
                      </a:r>
                      <a:r>
                        <a:rPr lang="en-US" sz="1000" b="0" i="0" u="none" strike="noStrike" noProof="0" dirty="0">
                          <a:solidFill>
                            <a:schemeClr val="tx1">
                              <a:lumMod val="75000"/>
                              <a:lumOff val="25000"/>
                            </a:schemeClr>
                          </a:solidFill>
                          <a:latin typeface="Segoe UI"/>
                        </a:rPr>
                        <a:t> (USB3.1 Gen 2 data only, power up to 7.5 W)</a:t>
                      </a:r>
                    </a:p>
                    <a:p>
                      <a:pPr lvl="0" algn="l">
                        <a:lnSpc>
                          <a:spcPct val="100000"/>
                        </a:lnSpc>
                        <a:spcBef>
                          <a:spcPts val="0"/>
                        </a:spcBef>
                        <a:spcAft>
                          <a:spcPts val="0"/>
                        </a:spcAft>
                        <a:buNone/>
                      </a:pPr>
                      <a:r>
                        <a:rPr lang="en-US" sz="1000" b="0" i="0" u="none" strike="noStrike" noProof="0" dirty="0">
                          <a:solidFill>
                            <a:schemeClr val="tx1">
                              <a:lumMod val="75000"/>
                              <a:lumOff val="25000"/>
                            </a:schemeClr>
                          </a:solidFill>
                          <a:latin typeface="Segoe UI"/>
                        </a:rPr>
                        <a:t>1 USB-A 3.2 (USB3.1 Gen2)</a:t>
                      </a:r>
                    </a:p>
                    <a:p>
                      <a:pPr lvl="0" algn="l">
                        <a:lnSpc>
                          <a:spcPct val="100000"/>
                        </a:lnSpc>
                        <a:spcBef>
                          <a:spcPts val="0"/>
                        </a:spcBef>
                        <a:spcAft>
                          <a:spcPts val="0"/>
                        </a:spcAft>
                        <a:buNone/>
                      </a:pPr>
                      <a:r>
                        <a:rPr lang="en-US" sz="1000" b="0" i="0" u="none" strike="noStrike" noProof="0" dirty="0">
                          <a:solidFill>
                            <a:schemeClr val="tx1">
                              <a:lumMod val="75000"/>
                              <a:lumOff val="25000"/>
                            </a:schemeClr>
                          </a:solidFill>
                          <a:latin typeface="Segoe UI"/>
                        </a:rPr>
                        <a:t>1 HDMI 2.0 port with 4K@60Hz</a:t>
                      </a:r>
                    </a:p>
                    <a:p>
                      <a:pPr lvl="0" algn="l">
                        <a:lnSpc>
                          <a:spcPct val="100000"/>
                        </a:lnSpc>
                        <a:spcBef>
                          <a:spcPts val="0"/>
                        </a:spcBef>
                        <a:spcAft>
                          <a:spcPts val="0"/>
                        </a:spcAft>
                        <a:buNone/>
                      </a:pPr>
                      <a:r>
                        <a:rPr lang="en-US" sz="1000" b="0" i="0" u="none" strike="noStrike" noProof="0" dirty="0">
                          <a:solidFill>
                            <a:schemeClr val="tx1">
                              <a:lumMod val="75000"/>
                              <a:lumOff val="25000"/>
                            </a:schemeClr>
                          </a:solidFill>
                          <a:latin typeface="Segoe UI"/>
                        </a:rPr>
                        <a:t>Support MST in USBC and HDMI port</a:t>
                      </a:r>
                    </a:p>
                    <a:p>
                      <a:pPr lvl="0" algn="l">
                        <a:lnSpc>
                          <a:spcPct val="100000"/>
                        </a:lnSpc>
                        <a:spcBef>
                          <a:spcPts val="0"/>
                        </a:spcBef>
                        <a:spcAft>
                          <a:spcPts val="0"/>
                        </a:spcAft>
                        <a:buNone/>
                      </a:pPr>
                      <a:r>
                        <a:rPr lang="en-US" sz="1000" b="0" i="0" u="none" strike="noStrike" noProof="0" dirty="0">
                          <a:solidFill>
                            <a:schemeClr val="tx1">
                              <a:lumMod val="75000"/>
                              <a:lumOff val="25000"/>
                            </a:schemeClr>
                          </a:solidFill>
                          <a:latin typeface="Segoe UI"/>
                        </a:rPr>
                        <a:t>Support USBC PD charging (up to 60 W)</a:t>
                      </a:r>
                    </a:p>
                  </a:txBody>
                  <a:tcPr marL="72000" marR="72000" marT="72000" marB="72000">
                    <a:lnL w="12700" cap="flat" cmpd="sng" algn="ctr">
                      <a:noFill/>
                      <a:prstDash val="solid"/>
                      <a:round/>
                      <a:headEnd type="none" w="med" len="med"/>
                      <a:tailEnd type="none" w="med" len="med"/>
                    </a:lnL>
                    <a:lnR>
                      <a:noFill/>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70241706"/>
                  </a:ext>
                </a:extLst>
              </a:tr>
              <a:tr h="0">
                <a:tc>
                  <a:txBody>
                    <a:bodyPr/>
                    <a:lstStyle/>
                    <a:p>
                      <a:r>
                        <a:rPr lang="en-US" sz="1000" b="1" i="0" dirty="0">
                          <a:solidFill>
                            <a:srgbClr val="0078D5"/>
                          </a:solidFill>
                          <a:latin typeface="Segoe UI Semibold"/>
                          <a:cs typeface="Segoe UI Semibold"/>
                        </a:rPr>
                        <a:t>Colors</a:t>
                      </a:r>
                    </a:p>
                  </a:txBody>
                  <a:tcPr marL="72000" marR="72000" marT="72000" marB="72000">
                    <a:lnL>
                      <a:noFill/>
                    </a:lnL>
                    <a:lnR w="12700" cap="flat" cmpd="sng" algn="ctr">
                      <a:no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000" b="0" i="0" dirty="0">
                          <a:solidFill>
                            <a:schemeClr val="tx1">
                              <a:lumMod val="75000"/>
                              <a:lumOff val="25000"/>
                            </a:schemeClr>
                          </a:solidFill>
                          <a:latin typeface="Segoe UI"/>
                          <a:cs typeface="Segoe UI"/>
                        </a:rPr>
                        <a:t>Matte Black</a:t>
                      </a:r>
                    </a:p>
                  </a:txBody>
                  <a:tcPr marL="72000" marR="72000" marT="72000" marB="72000">
                    <a:lnL w="12700" cap="flat" cmpd="sng" algn="ctr">
                      <a:noFill/>
                      <a:prstDash val="solid"/>
                      <a:round/>
                      <a:headEnd type="none" w="med" len="med"/>
                      <a:tailEnd type="none" w="med" len="med"/>
                    </a:lnL>
                    <a:lnR>
                      <a:noFill/>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14529274"/>
                  </a:ext>
                </a:extLst>
              </a:tr>
              <a:tr h="0">
                <a:tc>
                  <a:txBody>
                    <a:bodyPr/>
                    <a:lstStyle/>
                    <a:p>
                      <a:r>
                        <a:rPr lang="en-US" sz="1000" b="1" i="0">
                          <a:solidFill>
                            <a:srgbClr val="0078D5"/>
                          </a:solidFill>
                          <a:latin typeface="Segoe UI Semibold"/>
                          <a:cs typeface="Segoe UI Semibold"/>
                        </a:rPr>
                        <a:t>Compatibility </a:t>
                      </a:r>
                    </a:p>
                  </a:txBody>
                  <a:tcPr marL="72000" marR="72000" marT="72000" marB="72000">
                    <a:lnL>
                      <a:noFill/>
                    </a:lnL>
                    <a:lnR w="12700" cap="flat" cmpd="sng" algn="ctr">
                      <a:no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lvl="0" algn="l">
                        <a:lnSpc>
                          <a:spcPct val="100000"/>
                        </a:lnSpc>
                        <a:spcBef>
                          <a:spcPts val="0"/>
                        </a:spcBef>
                        <a:spcAft>
                          <a:spcPts val="0"/>
                        </a:spcAft>
                        <a:buNone/>
                      </a:pPr>
                      <a:r>
                        <a:rPr lang="en-US" sz="1000" b="0" i="0" u="none" strike="noStrike" noProof="0" dirty="0">
                          <a:solidFill>
                            <a:schemeClr val="tx1">
                              <a:lumMod val="75000"/>
                              <a:lumOff val="25000"/>
                            </a:schemeClr>
                          </a:solidFill>
                          <a:latin typeface="Segoe UI"/>
                        </a:rPr>
                        <a:t>Operating System:</a:t>
                      </a:r>
                    </a:p>
                    <a:p>
                      <a:pPr lvl="0" algn="l">
                        <a:lnSpc>
                          <a:spcPct val="100000"/>
                        </a:lnSpc>
                        <a:spcBef>
                          <a:spcPts val="0"/>
                        </a:spcBef>
                        <a:spcAft>
                          <a:spcPts val="0"/>
                        </a:spcAft>
                        <a:buNone/>
                      </a:pPr>
                      <a:r>
                        <a:rPr lang="en-US" sz="1000" b="0" i="0" u="none" strike="noStrike" noProof="0" dirty="0">
                          <a:solidFill>
                            <a:schemeClr val="tx1">
                              <a:lumMod val="75000"/>
                              <a:lumOff val="25000"/>
                            </a:schemeClr>
                          </a:solidFill>
                          <a:latin typeface="Segoe UI"/>
                        </a:rPr>
                        <a:t>Windows 11 Home/Pro, Windows 10, MacOS</a:t>
                      </a:r>
                    </a:p>
                    <a:p>
                      <a:pPr lvl="0" algn="l">
                        <a:lnSpc>
                          <a:spcPct val="100000"/>
                        </a:lnSpc>
                        <a:spcBef>
                          <a:spcPts val="0"/>
                        </a:spcBef>
                        <a:spcAft>
                          <a:spcPts val="0"/>
                        </a:spcAft>
                        <a:buNone/>
                      </a:pPr>
                      <a:endParaRPr lang="en-US" sz="1000" b="0" i="0" u="none" strike="noStrike" noProof="0" dirty="0">
                        <a:solidFill>
                          <a:schemeClr val="tx1">
                            <a:lumMod val="75000"/>
                            <a:lumOff val="25000"/>
                          </a:schemeClr>
                        </a:solidFill>
                        <a:latin typeface="Segoe UI"/>
                      </a:endParaRPr>
                    </a:p>
                    <a:p>
                      <a:pPr lvl="0" algn="l">
                        <a:lnSpc>
                          <a:spcPct val="100000"/>
                        </a:lnSpc>
                        <a:spcBef>
                          <a:spcPts val="0"/>
                        </a:spcBef>
                        <a:spcAft>
                          <a:spcPts val="0"/>
                        </a:spcAft>
                        <a:buNone/>
                      </a:pPr>
                      <a:r>
                        <a:rPr lang="en-US" sz="1000" b="0" i="0" u="none" strike="noStrike" noProof="0" dirty="0">
                          <a:solidFill>
                            <a:schemeClr val="tx1">
                              <a:lumMod val="75000"/>
                              <a:lumOff val="25000"/>
                            </a:schemeClr>
                          </a:solidFill>
                          <a:latin typeface="Segoe UI"/>
                        </a:rPr>
                        <a:t>Conference Software:</a:t>
                      </a:r>
                    </a:p>
                    <a:p>
                      <a:pPr lvl="0" algn="l">
                        <a:lnSpc>
                          <a:spcPct val="100000"/>
                        </a:lnSpc>
                        <a:spcBef>
                          <a:spcPts val="0"/>
                        </a:spcBef>
                        <a:spcAft>
                          <a:spcPts val="0"/>
                        </a:spcAft>
                        <a:buNone/>
                      </a:pPr>
                      <a:r>
                        <a:rPr lang="en-US" sz="1000" b="0" i="0" u="none" strike="noStrike" noProof="0" dirty="0">
                          <a:solidFill>
                            <a:schemeClr val="tx1">
                              <a:lumMod val="75000"/>
                              <a:lumOff val="25000"/>
                            </a:schemeClr>
                          </a:solidFill>
                          <a:latin typeface="Segoe UI"/>
                        </a:rPr>
                        <a:t>Microsoft Teams, Zoom, Google Meet</a:t>
                      </a:r>
                    </a:p>
                  </a:txBody>
                  <a:tcPr marL="72000" marR="72000" marT="72000" marB="72000">
                    <a:lnL w="12700" cap="flat" cmpd="sng" algn="ctr">
                      <a:noFill/>
                      <a:prstDash val="solid"/>
                      <a:round/>
                      <a:headEnd type="none" w="med" len="med"/>
                      <a:tailEnd type="none" w="med" len="med"/>
                    </a:lnL>
                    <a:lnR>
                      <a:noFill/>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045067335"/>
                  </a:ext>
                </a:extLst>
              </a:tr>
              <a:tr h="0">
                <a:tc>
                  <a:txBody>
                    <a:bodyPr/>
                    <a:lstStyle/>
                    <a:p>
                      <a:r>
                        <a:rPr lang="en-US" sz="1000" b="1" i="0">
                          <a:solidFill>
                            <a:srgbClr val="0078D5"/>
                          </a:solidFill>
                          <a:latin typeface="Segoe UI Semibold"/>
                          <a:cs typeface="Segoe UI Semibold"/>
                        </a:rPr>
                        <a:t>Microphone</a:t>
                      </a:r>
                    </a:p>
                  </a:txBody>
                  <a:tcPr marL="72000" marR="72000" marT="72000" marB="72000">
                    <a:lnL>
                      <a:noFill/>
                    </a:lnL>
                    <a:lnR w="12700" cap="flat" cmpd="sng" algn="ctr">
                      <a:no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lvl="0">
                        <a:buNone/>
                      </a:pPr>
                      <a:r>
                        <a:rPr lang="en-US" sz="1000" b="0" i="0" u="none" strike="noStrike" noProof="0">
                          <a:solidFill>
                            <a:schemeClr val="tx1">
                              <a:lumMod val="75000"/>
                              <a:lumOff val="25000"/>
                            </a:schemeClr>
                          </a:solidFill>
                          <a:latin typeface="Segoe UI"/>
                        </a:rPr>
                        <a:t>Two omni-directional microphone arrays</a:t>
                      </a:r>
                    </a:p>
                  </a:txBody>
                  <a:tcPr marL="72000" marR="72000" marT="72000" marB="72000">
                    <a:lnL w="12700" cap="flat" cmpd="sng" algn="ctr">
                      <a:noFill/>
                      <a:prstDash val="solid"/>
                      <a:round/>
                      <a:headEnd type="none" w="med" len="med"/>
                      <a:tailEnd type="none" w="med" len="med"/>
                    </a:lnL>
                    <a:lnR>
                      <a:noFill/>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351673534"/>
                  </a:ext>
                </a:extLst>
              </a:tr>
              <a:tr h="0">
                <a:tc>
                  <a:txBody>
                    <a:bodyPr/>
                    <a:lstStyle/>
                    <a:p>
                      <a:r>
                        <a:rPr lang="en-US" sz="1000" b="1" i="0">
                          <a:solidFill>
                            <a:srgbClr val="0078D5"/>
                          </a:solidFill>
                          <a:latin typeface="Segoe UI Semibold"/>
                          <a:cs typeface="Segoe UI Semibold"/>
                        </a:rPr>
                        <a:t>Speakers (qty)</a:t>
                      </a:r>
                    </a:p>
                  </a:txBody>
                  <a:tcPr marL="72000" marR="72000" marT="72000" marB="72000">
                    <a:lnL>
                      <a:noFill/>
                    </a:lnL>
                    <a:lnR w="12700" cap="flat" cmpd="sng" algn="ctr">
                      <a:no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lvl="0" algn="l">
                        <a:lnSpc>
                          <a:spcPct val="100000"/>
                        </a:lnSpc>
                        <a:spcBef>
                          <a:spcPts val="0"/>
                        </a:spcBef>
                        <a:spcAft>
                          <a:spcPts val="0"/>
                        </a:spcAft>
                        <a:buNone/>
                      </a:pPr>
                      <a:r>
                        <a:rPr lang="en-US" sz="1000" b="0" i="0" u="none" strike="noStrike" noProof="0" dirty="0">
                          <a:solidFill>
                            <a:schemeClr val="tx1">
                              <a:lumMod val="75000"/>
                              <a:lumOff val="25000"/>
                            </a:schemeClr>
                          </a:solidFill>
                          <a:latin typeface="Segoe UI"/>
                        </a:rPr>
                        <a:t>Tweeter: OD25.9 x H11.6mm</a:t>
                      </a:r>
                    </a:p>
                    <a:p>
                      <a:pPr lvl="0" algn="l">
                        <a:lnSpc>
                          <a:spcPct val="100000"/>
                        </a:lnSpc>
                        <a:spcBef>
                          <a:spcPts val="0"/>
                        </a:spcBef>
                        <a:spcAft>
                          <a:spcPts val="0"/>
                        </a:spcAft>
                        <a:buNone/>
                      </a:pPr>
                      <a:r>
                        <a:rPr lang="en-US" sz="1000" b="0" i="0" u="none" strike="noStrike" noProof="0" dirty="0">
                          <a:solidFill>
                            <a:schemeClr val="tx1">
                              <a:lumMod val="75000"/>
                              <a:lumOff val="25000"/>
                            </a:schemeClr>
                          </a:solidFill>
                          <a:latin typeface="Segoe UI"/>
                        </a:rPr>
                        <a:t>Woofer: L54 x W48.8 x H41.5mm</a:t>
                      </a:r>
                    </a:p>
                  </a:txBody>
                  <a:tcPr marL="72000" marR="72000" marT="72000" marB="72000">
                    <a:lnL w="12700" cap="flat" cmpd="sng" algn="ctr">
                      <a:noFill/>
                      <a:prstDash val="solid"/>
                      <a:round/>
                      <a:headEnd type="none" w="med" len="med"/>
                      <a:tailEnd type="none" w="med" len="med"/>
                    </a:lnL>
                    <a:lnR>
                      <a:noFill/>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961520"/>
                  </a:ext>
                </a:extLst>
              </a:tr>
            </a:tbl>
          </a:graphicData>
        </a:graphic>
      </p:graphicFrame>
      <p:graphicFrame>
        <p:nvGraphicFramePr>
          <p:cNvPr id="26" name="Table 25">
            <a:extLst>
              <a:ext uri="{FF2B5EF4-FFF2-40B4-BE49-F238E27FC236}">
                <a16:creationId xmlns:a16="http://schemas.microsoft.com/office/drawing/2014/main" id="{BC33B1CE-B41D-0148-B9B3-4B5EAEA27DEF}"/>
              </a:ext>
            </a:extLst>
          </p:cNvPr>
          <p:cNvGraphicFramePr>
            <a:graphicFrameLocks noGrp="1"/>
          </p:cNvGraphicFramePr>
          <p:nvPr>
            <p:extLst>
              <p:ext uri="{D42A27DB-BD31-4B8C-83A1-F6EECF244321}">
                <p14:modId xmlns:p14="http://schemas.microsoft.com/office/powerpoint/2010/main" val="4182796858"/>
              </p:ext>
            </p:extLst>
          </p:nvPr>
        </p:nvGraphicFramePr>
        <p:xfrm>
          <a:off x="5207315" y="1023913"/>
          <a:ext cx="4687695" cy="3446400"/>
        </p:xfrm>
        <a:graphic>
          <a:graphicData uri="http://schemas.openxmlformats.org/drawingml/2006/table">
            <a:tbl>
              <a:tblPr firstRow="1" bandRow="1">
                <a:tableStyleId>{2D5ABB26-0587-4C30-8999-92F81FD0307C}</a:tableStyleId>
              </a:tblPr>
              <a:tblGrid>
                <a:gridCol w="1411095">
                  <a:extLst>
                    <a:ext uri="{9D8B030D-6E8A-4147-A177-3AD203B41FA5}">
                      <a16:colId xmlns:a16="http://schemas.microsoft.com/office/drawing/2014/main" val="2229595494"/>
                    </a:ext>
                  </a:extLst>
                </a:gridCol>
                <a:gridCol w="3276600">
                  <a:extLst>
                    <a:ext uri="{9D8B030D-6E8A-4147-A177-3AD203B41FA5}">
                      <a16:colId xmlns:a16="http://schemas.microsoft.com/office/drawing/2014/main" val="447780406"/>
                    </a:ext>
                  </a:extLst>
                </a:gridCol>
              </a:tblGrid>
              <a:tr h="0">
                <a:tc>
                  <a:txBody>
                    <a:bodyPr/>
                    <a:lstStyle/>
                    <a:p>
                      <a:r>
                        <a:rPr lang="en-US" sz="1000" b="1" i="0">
                          <a:solidFill>
                            <a:srgbClr val="0078D5"/>
                          </a:solidFill>
                          <a:latin typeface="Segoe UI Semibold"/>
                          <a:cs typeface="Segoe UI Semibold"/>
                        </a:rPr>
                        <a:t>Sound pressure level output </a:t>
                      </a:r>
                    </a:p>
                  </a:txBody>
                  <a:tcPr marL="72000" marR="72000" marT="72000" marB="72000">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algn="l">
                        <a:lnSpc>
                          <a:spcPct val="107000"/>
                        </a:lnSpc>
                        <a:spcBef>
                          <a:spcPts val="0"/>
                        </a:spcBef>
                        <a:spcAft>
                          <a:spcPts val="0"/>
                        </a:spcAft>
                        <a:buNone/>
                      </a:pPr>
                      <a:r>
                        <a:rPr lang="en-US" sz="1000" b="0" i="0" u="none" strike="noStrike" kern="1200" noProof="0" dirty="0">
                          <a:solidFill>
                            <a:schemeClr val="tx1">
                              <a:lumMod val="75000"/>
                              <a:lumOff val="25000"/>
                            </a:schemeClr>
                          </a:solidFill>
                          <a:latin typeface="Segoe UI"/>
                        </a:rPr>
                        <a:t>Up to 90dB SPL </a:t>
                      </a:r>
                      <a:r>
                        <a:rPr lang="en-US" sz="1000" kern="1200" dirty="0">
                          <a:solidFill>
                            <a:schemeClr val="tx1">
                              <a:lumMod val="75000"/>
                              <a:lumOff val="25000"/>
                            </a:schemeClr>
                          </a:solidFill>
                          <a:latin typeface="Segoe UI"/>
                          <a:ea typeface="+mn-ea"/>
                          <a:cs typeface="Segoe UI"/>
                        </a:rPr>
                        <a:t> </a:t>
                      </a:r>
                    </a:p>
                  </a:txBody>
                  <a:tcPr marL="72000" marR="72000" marT="72000" marB="72000">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91678461"/>
                  </a:ext>
                </a:extLst>
              </a:tr>
              <a:tr h="0">
                <a:tc>
                  <a:txBody>
                    <a:bodyPr/>
                    <a:lstStyle/>
                    <a:p>
                      <a:pPr algn="l"/>
                      <a:r>
                        <a:rPr lang="en-US" sz="1000" b="1" i="0" dirty="0">
                          <a:solidFill>
                            <a:srgbClr val="0078D5"/>
                          </a:solidFill>
                          <a:latin typeface="Segoe UI Semibold"/>
                          <a:cs typeface="Segoe UI Semibold"/>
                        </a:rPr>
                        <a:t>Audio codec </a:t>
                      </a:r>
                    </a:p>
                  </a:txBody>
                  <a:tcPr marL="72000" marR="72000" marT="72000" marB="72000">
                    <a:lnL>
                      <a:noFill/>
                    </a:lnL>
                    <a:lnR w="12700" cap="flat" cmpd="sng" algn="ctr">
                      <a:no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lvl="0" algn="l">
                        <a:lnSpc>
                          <a:spcPct val="100000"/>
                        </a:lnSpc>
                        <a:spcBef>
                          <a:spcPts val="0"/>
                        </a:spcBef>
                        <a:spcAft>
                          <a:spcPts val="0"/>
                        </a:spcAft>
                        <a:buNone/>
                      </a:pPr>
                      <a:r>
                        <a:rPr lang="en-US" sz="1000" b="0" i="0" u="none" strike="noStrike" noProof="0" dirty="0">
                          <a:solidFill>
                            <a:schemeClr val="tx1">
                              <a:lumMod val="75000"/>
                              <a:lumOff val="25000"/>
                            </a:schemeClr>
                          </a:solidFill>
                          <a:latin typeface="Segoe UI"/>
                        </a:rPr>
                        <a:t>Codec RK2108</a:t>
                      </a:r>
                    </a:p>
                    <a:p>
                      <a:pPr lvl="0" algn="l">
                        <a:lnSpc>
                          <a:spcPct val="100000"/>
                        </a:lnSpc>
                        <a:spcBef>
                          <a:spcPts val="0"/>
                        </a:spcBef>
                        <a:spcAft>
                          <a:spcPts val="0"/>
                        </a:spcAft>
                        <a:buNone/>
                      </a:pPr>
                      <a:r>
                        <a:rPr lang="en-US" sz="1000" b="0" i="0" u="none" strike="noStrike" noProof="0" dirty="0">
                          <a:solidFill>
                            <a:schemeClr val="tx1">
                              <a:lumMod val="75000"/>
                              <a:lumOff val="25000"/>
                            </a:schemeClr>
                          </a:solidFill>
                          <a:latin typeface="Segoe UI"/>
                        </a:rPr>
                        <a:t>Amp TAS5805</a:t>
                      </a:r>
                    </a:p>
                  </a:txBody>
                  <a:tcPr marL="72000" marR="72000" marT="72000" marB="72000">
                    <a:lnL w="12700" cap="flat" cmpd="sng" algn="ctr">
                      <a:noFill/>
                      <a:prstDash val="solid"/>
                      <a:round/>
                      <a:headEnd type="none" w="med" len="med"/>
                      <a:tailEnd type="none" w="med" len="med"/>
                    </a:lnL>
                    <a:lnR>
                      <a:noFill/>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45122759"/>
                  </a:ext>
                </a:extLst>
              </a:tr>
              <a:tr h="0">
                <a:tc>
                  <a:txBody>
                    <a:bodyPr/>
                    <a:lstStyle/>
                    <a:p>
                      <a:pPr algn="l"/>
                      <a:r>
                        <a:rPr lang="en-US" sz="1000" b="1" i="0" dirty="0">
                          <a:solidFill>
                            <a:srgbClr val="0078D5"/>
                          </a:solidFill>
                          <a:latin typeface="Segoe UI Semibold"/>
                          <a:cs typeface="Segoe UI Semibold"/>
                        </a:rPr>
                        <a:t>Frequency response </a:t>
                      </a:r>
                    </a:p>
                  </a:txBody>
                  <a:tcPr marL="72000" marR="72000" marT="72000" marB="72000">
                    <a:lnL>
                      <a:noFill/>
                    </a:lnL>
                    <a:lnR w="12700" cap="flat" cmpd="sng" algn="ctr">
                      <a:no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lvl="0" algn="l">
                        <a:lnSpc>
                          <a:spcPct val="100000"/>
                        </a:lnSpc>
                        <a:spcBef>
                          <a:spcPts val="0"/>
                        </a:spcBef>
                        <a:spcAft>
                          <a:spcPts val="0"/>
                        </a:spcAft>
                        <a:buNone/>
                      </a:pPr>
                      <a:r>
                        <a:rPr lang="en-US" sz="1000" b="0" i="0" u="none" strike="noStrike" noProof="0" dirty="0">
                          <a:solidFill>
                            <a:schemeClr val="tx1">
                              <a:lumMod val="75000"/>
                              <a:lumOff val="25000"/>
                            </a:schemeClr>
                          </a:solidFill>
                          <a:latin typeface="Segoe UI"/>
                        </a:rPr>
                        <a:t>70Hz~20kHz for music playback</a:t>
                      </a:r>
                    </a:p>
                    <a:p>
                      <a:pPr lvl="0" algn="l">
                        <a:lnSpc>
                          <a:spcPct val="100000"/>
                        </a:lnSpc>
                        <a:spcBef>
                          <a:spcPts val="0"/>
                        </a:spcBef>
                        <a:spcAft>
                          <a:spcPts val="0"/>
                        </a:spcAft>
                        <a:buNone/>
                      </a:pPr>
                      <a:r>
                        <a:rPr lang="en-US" sz="1000" b="0" i="0" u="none" strike="noStrike" noProof="0" dirty="0">
                          <a:solidFill>
                            <a:schemeClr val="tx1">
                              <a:lumMod val="75000"/>
                              <a:lumOff val="25000"/>
                            </a:schemeClr>
                          </a:solidFill>
                          <a:latin typeface="Segoe UI"/>
                        </a:rPr>
                        <a:t>200Hz~8kHz for conference</a:t>
                      </a:r>
                    </a:p>
                  </a:txBody>
                  <a:tcPr marL="72000" marR="72000" marT="72000" marB="72000">
                    <a:lnL w="12700" cap="flat" cmpd="sng" algn="ctr">
                      <a:noFill/>
                      <a:prstDash val="solid"/>
                      <a:round/>
                      <a:headEnd type="none" w="med" len="med"/>
                      <a:tailEnd type="none" w="med" len="med"/>
                    </a:lnL>
                    <a:lnR>
                      <a:noFill/>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3840491"/>
                  </a:ext>
                </a:extLst>
              </a:tr>
              <a:tr h="0">
                <a:tc>
                  <a:txBody>
                    <a:bodyPr/>
                    <a:lstStyle/>
                    <a:p>
                      <a:pPr algn="l"/>
                      <a:r>
                        <a:rPr lang="en-US" sz="1000" b="1" i="0" dirty="0">
                          <a:solidFill>
                            <a:srgbClr val="0078D5"/>
                          </a:solidFill>
                          <a:latin typeface="Segoe UI Semibold"/>
                          <a:cs typeface="Segoe UI Semibold"/>
                        </a:rPr>
                        <a:t>Button and controls </a:t>
                      </a:r>
                    </a:p>
                  </a:txBody>
                  <a:tcPr marL="72000" marR="72000" marT="72000" marB="72000">
                    <a:lnL>
                      <a:noFill/>
                    </a:lnL>
                    <a:lnR w="12700" cap="flat" cmpd="sng" algn="ctr">
                      <a:no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lvl="0" algn="l">
                        <a:buNone/>
                      </a:pPr>
                      <a:r>
                        <a:rPr lang="en-US" sz="1000" b="0" i="0" u="none" strike="noStrike" noProof="0" dirty="0">
                          <a:solidFill>
                            <a:schemeClr val="tx1">
                              <a:lumMod val="75000"/>
                              <a:lumOff val="25000"/>
                            </a:schemeClr>
                          </a:solidFill>
                          <a:latin typeface="Segoe UI"/>
                        </a:rPr>
                        <a:t>Microsoft Teams button</a:t>
                      </a:r>
                    </a:p>
                    <a:p>
                      <a:pPr lvl="0" algn="l">
                        <a:buNone/>
                      </a:pPr>
                      <a:r>
                        <a:rPr lang="en-US" sz="1000" b="0" i="0" u="none" strike="noStrike" noProof="0" dirty="0">
                          <a:solidFill>
                            <a:schemeClr val="tx1">
                              <a:lumMod val="75000"/>
                              <a:lumOff val="25000"/>
                            </a:schemeClr>
                          </a:solidFill>
                          <a:latin typeface="Segoe UI"/>
                        </a:rPr>
                        <a:t>Mute button</a:t>
                      </a:r>
                    </a:p>
                    <a:p>
                      <a:pPr lvl="0" algn="l">
                        <a:buNone/>
                      </a:pPr>
                      <a:r>
                        <a:rPr lang="en-US" sz="1000" b="0" i="0" u="none" strike="noStrike" noProof="0" dirty="0">
                          <a:solidFill>
                            <a:schemeClr val="tx1">
                              <a:lumMod val="75000"/>
                              <a:lumOff val="25000"/>
                            </a:schemeClr>
                          </a:solidFill>
                          <a:latin typeface="Segoe UI"/>
                        </a:rPr>
                        <a:t>Volume up button</a:t>
                      </a:r>
                    </a:p>
                  </a:txBody>
                  <a:tcPr marL="72000" marR="72000" marT="72000" marB="72000">
                    <a:lnL w="12700" cap="flat" cmpd="sng" algn="ctr">
                      <a:noFill/>
                      <a:prstDash val="solid"/>
                      <a:round/>
                      <a:headEnd type="none" w="med" len="med"/>
                      <a:tailEnd type="none" w="med" len="med"/>
                    </a:lnL>
                    <a:lnR>
                      <a:noFill/>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091034601"/>
                  </a:ext>
                </a:extLst>
              </a:tr>
              <a:tr h="0">
                <a:tc>
                  <a:txBody>
                    <a:bodyPr/>
                    <a:lstStyle/>
                    <a:p>
                      <a:pPr algn="l"/>
                      <a:r>
                        <a:rPr lang="en-US" sz="1000" b="1" i="0">
                          <a:solidFill>
                            <a:srgbClr val="0078D5"/>
                          </a:solidFill>
                          <a:latin typeface="Segoe UI Semibold"/>
                          <a:cs typeface="Segoe UI Semibold"/>
                        </a:rPr>
                        <a:t>Microsoft Accessory Center </a:t>
                      </a:r>
                    </a:p>
                  </a:txBody>
                  <a:tcPr marL="72000" marR="72000" marT="72000" marB="72000">
                    <a:lnL>
                      <a:noFill/>
                    </a:lnL>
                    <a:lnR w="12700" cap="flat" cmpd="sng" algn="ctr">
                      <a:no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lvl="0" algn="l">
                        <a:buNone/>
                      </a:pPr>
                      <a:r>
                        <a:rPr lang="en-US" sz="1000" b="0" i="0" u="none" strike="noStrike" noProof="0">
                          <a:solidFill>
                            <a:schemeClr val="tx1">
                              <a:lumMod val="75000"/>
                              <a:lumOff val="25000"/>
                            </a:schemeClr>
                          </a:solidFill>
                          <a:latin typeface="Segoe UI"/>
                        </a:rPr>
                        <a:t>Speaker performance customization and microphone settings (Available only on Windows)</a:t>
                      </a:r>
                    </a:p>
                  </a:txBody>
                  <a:tcPr marL="72000" marR="72000" marT="72000" marB="72000">
                    <a:lnL w="12700" cap="flat" cmpd="sng" algn="ctr">
                      <a:noFill/>
                      <a:prstDash val="solid"/>
                      <a:round/>
                      <a:headEnd type="none" w="med" len="med"/>
                      <a:tailEnd type="none" w="med" len="med"/>
                    </a:lnL>
                    <a:lnR>
                      <a:noFill/>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04987661"/>
                  </a:ext>
                </a:extLst>
              </a:tr>
              <a:tr h="0">
                <a:tc>
                  <a:txBody>
                    <a:bodyPr/>
                    <a:lstStyle/>
                    <a:p>
                      <a:pPr algn="l"/>
                      <a:r>
                        <a:rPr lang="en-US" sz="1000" b="1" i="0" dirty="0">
                          <a:solidFill>
                            <a:srgbClr val="0078D5"/>
                          </a:solidFill>
                          <a:latin typeface="Segoe UI Semibold"/>
                          <a:cs typeface="Segoe UI Semibold"/>
                        </a:rPr>
                        <a:t>What’s in the box </a:t>
                      </a:r>
                    </a:p>
                  </a:txBody>
                  <a:tcPr marL="72000" marR="72000" marT="72000" marB="72000">
                    <a:lnL>
                      <a:noFill/>
                    </a:lnL>
                    <a:lnR w="12700" cap="flat" cmpd="sng" algn="ctr">
                      <a:no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lvl="0" algn="l">
                        <a:buNone/>
                      </a:pPr>
                      <a:r>
                        <a:rPr lang="en-US" sz="1000" b="0" i="0" u="none" strike="noStrike" noProof="0" dirty="0">
                          <a:solidFill>
                            <a:schemeClr val="tx1">
                              <a:lumMod val="75000"/>
                              <a:lumOff val="25000"/>
                            </a:schemeClr>
                          </a:solidFill>
                          <a:latin typeface="Segoe UI"/>
                        </a:rPr>
                        <a:t>Microsoft Audio Dock (</a:t>
                      </a:r>
                      <a:r>
                        <a:rPr lang="en-US" sz="1000" b="0" i="0" u="none" strike="noStrike" noProof="0" dirty="0" err="1">
                          <a:solidFill>
                            <a:schemeClr val="tx1">
                              <a:lumMod val="75000"/>
                              <a:lumOff val="25000"/>
                            </a:schemeClr>
                          </a:solidFill>
                          <a:latin typeface="Segoe UI"/>
                        </a:rPr>
                        <a:t>Ramba</a:t>
                      </a:r>
                      <a:r>
                        <a:rPr lang="en-US" sz="1000" b="0" i="0" u="none" strike="noStrike" noProof="0" dirty="0">
                          <a:solidFill>
                            <a:schemeClr val="tx1">
                              <a:lumMod val="75000"/>
                              <a:lumOff val="25000"/>
                            </a:schemeClr>
                          </a:solidFill>
                          <a:latin typeface="Segoe UI"/>
                        </a:rPr>
                        <a:t>)</a:t>
                      </a:r>
                    </a:p>
                    <a:p>
                      <a:pPr lvl="0" algn="l">
                        <a:buNone/>
                      </a:pPr>
                      <a:r>
                        <a:rPr lang="en-US" sz="1000" b="0" i="0" u="none" strike="noStrike" noProof="0" dirty="0">
                          <a:solidFill>
                            <a:schemeClr val="tx1">
                              <a:lumMod val="75000"/>
                              <a:lumOff val="25000"/>
                            </a:schemeClr>
                          </a:solidFill>
                          <a:latin typeface="Segoe UI"/>
                        </a:rPr>
                        <a:t>Power Supply Unit and AC cord</a:t>
                      </a:r>
                    </a:p>
                    <a:p>
                      <a:pPr lvl="0" algn="l">
                        <a:buNone/>
                      </a:pPr>
                      <a:r>
                        <a:rPr lang="en-US" sz="1000" b="0" i="0" u="none" strike="noStrike" noProof="0" dirty="0">
                          <a:solidFill>
                            <a:schemeClr val="tx1">
                              <a:lumMod val="75000"/>
                              <a:lumOff val="25000"/>
                            </a:schemeClr>
                          </a:solidFill>
                          <a:latin typeface="Segoe UI"/>
                        </a:rPr>
                        <a:t>Quick Start Guide</a:t>
                      </a:r>
                    </a:p>
                    <a:p>
                      <a:pPr lvl="0" algn="l">
                        <a:buNone/>
                      </a:pPr>
                      <a:r>
                        <a:rPr lang="en-US" sz="1000" b="0" i="0" u="none" strike="noStrike" noProof="0" dirty="0">
                          <a:solidFill>
                            <a:schemeClr val="tx1">
                              <a:lumMod val="75000"/>
                              <a:lumOff val="25000"/>
                            </a:schemeClr>
                          </a:solidFill>
                          <a:latin typeface="Segoe UI"/>
                        </a:rPr>
                        <a:t>Safety and warranty documents</a:t>
                      </a:r>
                    </a:p>
                  </a:txBody>
                  <a:tcPr marL="72000" marR="72000" marT="72000" marB="72000">
                    <a:lnL w="12700" cap="flat" cmpd="sng" algn="ctr">
                      <a:noFill/>
                      <a:prstDash val="solid"/>
                      <a:round/>
                      <a:headEnd type="none" w="med" len="med"/>
                      <a:tailEnd type="none" w="med" len="med"/>
                    </a:lnL>
                    <a:lnR>
                      <a:noFill/>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097830137"/>
                  </a:ext>
                </a:extLst>
              </a:tr>
              <a:tr h="0">
                <a:tc>
                  <a:txBody>
                    <a:bodyPr/>
                    <a:lstStyle/>
                    <a:p>
                      <a:pPr algn="l"/>
                      <a:r>
                        <a:rPr lang="en-US" sz="1000" b="1" i="0" dirty="0">
                          <a:solidFill>
                            <a:srgbClr val="0078D5"/>
                          </a:solidFill>
                          <a:latin typeface="Segoe UI Semibold"/>
                          <a:cs typeface="Segoe UI Semibold"/>
                        </a:rPr>
                        <a:t>Warranty</a:t>
                      </a:r>
                      <a:r>
                        <a:rPr lang="en-US" sz="1000" b="1" i="0" baseline="30000" dirty="0">
                          <a:solidFill>
                            <a:srgbClr val="0078D5"/>
                          </a:solidFill>
                          <a:latin typeface="Segoe UI Semibold"/>
                          <a:cs typeface="Segoe UI Semibold"/>
                        </a:rPr>
                        <a:t>17</a:t>
                      </a:r>
                    </a:p>
                  </a:txBody>
                  <a:tcPr marL="72000" marR="72000" marT="72000" marB="72000">
                    <a:lnL>
                      <a:noFill/>
                    </a:lnL>
                    <a:lnR w="12700" cap="flat" cmpd="sng" algn="ctr">
                      <a:no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lvl="0" algn="l">
                        <a:buNone/>
                      </a:pPr>
                      <a:r>
                        <a:rPr lang="en-US" sz="1000" b="0" i="0" dirty="0">
                          <a:solidFill>
                            <a:schemeClr val="tx1">
                              <a:lumMod val="75000"/>
                              <a:lumOff val="25000"/>
                            </a:schemeClr>
                          </a:solidFill>
                          <a:latin typeface="Segoe UI"/>
                          <a:cs typeface="Segoe UI"/>
                        </a:rPr>
                        <a:t>1-year limited warranty</a:t>
                      </a:r>
                    </a:p>
                  </a:txBody>
                  <a:tcPr marL="72000" marR="72000" marT="72000" marB="72000">
                    <a:lnL w="12700" cap="flat" cmpd="sng" algn="ctr">
                      <a:noFill/>
                      <a:prstDash val="solid"/>
                      <a:round/>
                      <a:headEnd type="none" w="med" len="med"/>
                      <a:tailEnd type="none" w="med" len="med"/>
                    </a:lnL>
                    <a:lnR>
                      <a:noFill/>
                    </a:lnR>
                    <a:lnT w="9525" cap="flat" cmpd="sng" algn="ctr">
                      <a:solidFill>
                        <a:schemeClr val="bg1">
                          <a:lumMod val="7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70241706"/>
                  </a:ext>
                </a:extLst>
              </a:tr>
            </a:tbl>
          </a:graphicData>
        </a:graphic>
      </p:graphicFrame>
      <p:sp>
        <p:nvSpPr>
          <p:cNvPr id="2" name="Text Placeholder 1">
            <a:extLst>
              <a:ext uri="{FF2B5EF4-FFF2-40B4-BE49-F238E27FC236}">
                <a16:creationId xmlns:a16="http://schemas.microsoft.com/office/drawing/2014/main" id="{45EB28C1-A54C-694A-850D-C832BB7B30C6}"/>
              </a:ext>
            </a:extLst>
          </p:cNvPr>
          <p:cNvSpPr>
            <a:spLocks noGrp="1"/>
          </p:cNvSpPr>
          <p:nvPr>
            <p:ph type="body" sz="quarter" idx="11"/>
          </p:nvPr>
        </p:nvSpPr>
        <p:spPr/>
        <p:txBody>
          <a:bodyPr/>
          <a:lstStyle/>
          <a:p>
            <a:r>
              <a:rPr lang="en-US" dirty="0"/>
              <a:t>Microsoft Audio Dock</a:t>
            </a:r>
          </a:p>
        </p:txBody>
      </p:sp>
    </p:spTree>
    <p:extLst>
      <p:ext uri="{BB962C8B-B14F-4D97-AF65-F5344CB8AC3E}">
        <p14:creationId xmlns:p14="http://schemas.microsoft.com/office/powerpoint/2010/main" val="3130559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30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par>
                                <p:cTn id="8" presetID="10" presetClass="entr" presetSubtype="0" fill="hold" nodeType="withEffect">
                                  <p:stCondLst>
                                    <p:cond delay="60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F2100097-670F-4CAA-BC67-99F2C018104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9135035" y="1978429"/>
            <a:ext cx="3056965" cy="4879571"/>
          </a:xfrm>
          <a:prstGeom prst="rect">
            <a:avLst/>
          </a:prstGeom>
        </p:spPr>
      </p:pic>
      <p:sp>
        <p:nvSpPr>
          <p:cNvPr id="3" name="Text Placeholder 2">
            <a:extLst>
              <a:ext uri="{FF2B5EF4-FFF2-40B4-BE49-F238E27FC236}">
                <a16:creationId xmlns:a16="http://schemas.microsoft.com/office/drawing/2014/main" id="{54496E3C-B8FC-3A4E-9153-37ABB8846196}"/>
              </a:ext>
            </a:extLst>
          </p:cNvPr>
          <p:cNvSpPr>
            <a:spLocks noGrp="1"/>
          </p:cNvSpPr>
          <p:nvPr>
            <p:ph type="body" sz="quarter" idx="11"/>
          </p:nvPr>
        </p:nvSpPr>
        <p:spPr/>
        <p:txBody>
          <a:bodyPr/>
          <a:lstStyle/>
          <a:p>
            <a:r>
              <a:rPr lang="en-US" dirty="0"/>
              <a:t>Microsoft Presenter+</a:t>
            </a:r>
          </a:p>
          <a:p>
            <a:endParaRPr lang="en-US" dirty="0"/>
          </a:p>
        </p:txBody>
      </p:sp>
      <p:graphicFrame>
        <p:nvGraphicFramePr>
          <p:cNvPr id="8" name="Table 7">
            <a:extLst>
              <a:ext uri="{FF2B5EF4-FFF2-40B4-BE49-F238E27FC236}">
                <a16:creationId xmlns:a16="http://schemas.microsoft.com/office/drawing/2014/main" id="{7C13BAD0-5F27-4BD0-B2C3-12ED77C475D3}"/>
              </a:ext>
            </a:extLst>
          </p:cNvPr>
          <p:cNvGraphicFramePr>
            <a:graphicFrameLocks noGrp="1"/>
          </p:cNvGraphicFramePr>
          <p:nvPr>
            <p:extLst>
              <p:ext uri="{D42A27DB-BD31-4B8C-83A1-F6EECF244321}">
                <p14:modId xmlns:p14="http://schemas.microsoft.com/office/powerpoint/2010/main" val="1811263071"/>
              </p:ext>
            </p:extLst>
          </p:nvPr>
        </p:nvGraphicFramePr>
        <p:xfrm>
          <a:off x="602742" y="1162812"/>
          <a:ext cx="4307190" cy="4649735"/>
        </p:xfrm>
        <a:graphic>
          <a:graphicData uri="http://schemas.openxmlformats.org/drawingml/2006/table">
            <a:tbl>
              <a:tblPr firstRow="1" bandRow="1">
                <a:tableStyleId>{2D5ABB26-0587-4C30-8999-92F81FD0307C}</a:tableStyleId>
              </a:tblPr>
              <a:tblGrid>
                <a:gridCol w="1292511">
                  <a:extLst>
                    <a:ext uri="{9D8B030D-6E8A-4147-A177-3AD203B41FA5}">
                      <a16:colId xmlns:a16="http://schemas.microsoft.com/office/drawing/2014/main" val="2229595494"/>
                    </a:ext>
                  </a:extLst>
                </a:gridCol>
                <a:gridCol w="3014679">
                  <a:extLst>
                    <a:ext uri="{9D8B030D-6E8A-4147-A177-3AD203B41FA5}">
                      <a16:colId xmlns:a16="http://schemas.microsoft.com/office/drawing/2014/main" val="447780406"/>
                    </a:ext>
                  </a:extLst>
                </a:gridCol>
              </a:tblGrid>
              <a:tr h="0">
                <a:tc>
                  <a:txBody>
                    <a:bodyPr/>
                    <a:lstStyle/>
                    <a:p>
                      <a:r>
                        <a:rPr lang="en-US" sz="1000" b="1" i="0">
                          <a:solidFill>
                            <a:srgbClr val="0078D7"/>
                          </a:solidFill>
                          <a:latin typeface="Segoe UI Semibold"/>
                          <a:cs typeface="Segoe UI Semibold"/>
                        </a:rPr>
                        <a:t>Dimensions</a:t>
                      </a:r>
                    </a:p>
                  </a:txBody>
                  <a:tcPr marL="72000" marR="72000" marT="72000" marB="72000">
                    <a:lnL>
                      <a:noFill/>
                    </a:lnL>
                    <a:lnR w="12700" cap="flat" cmpd="sng" algn="ctr">
                      <a:noFill/>
                      <a:prstDash val="solid"/>
                      <a:round/>
                      <a:headEnd type="none" w="med" len="med"/>
                      <a:tailEnd type="none" w="med" len="med"/>
                    </a:lnR>
                    <a:lnT>
                      <a:noFill/>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000" b="0" i="0" dirty="0">
                          <a:solidFill>
                            <a:schemeClr val="tx1">
                              <a:lumMod val="75000"/>
                              <a:lumOff val="25000"/>
                            </a:schemeClr>
                          </a:solidFill>
                          <a:latin typeface="Segoe UI"/>
                          <a:cs typeface="Segoe UI"/>
                        </a:rPr>
                        <a:t>93.86 x 29.5 x 9.4 mm (3.7 x 1.16 x .35 in) </a:t>
                      </a:r>
                      <a:endParaRPr lang="en-US" sz="1000" b="0" i="0" dirty="0">
                        <a:solidFill>
                          <a:schemeClr val="tx1">
                            <a:lumMod val="75000"/>
                            <a:lumOff val="25000"/>
                          </a:schemeClr>
                        </a:solidFill>
                        <a:highlight>
                          <a:srgbClr val="FFFF00"/>
                        </a:highlight>
                        <a:latin typeface="Segoe UI" panose="020B0502040204020203" pitchFamily="34" charset="0"/>
                        <a:cs typeface="Segoe UI"/>
                      </a:endParaRPr>
                    </a:p>
                  </a:txBody>
                  <a:tcPr marL="72000" marR="72000" marT="72000" marB="72000">
                    <a:lnL w="12700" cap="flat" cmpd="sng" algn="ctr">
                      <a:noFill/>
                      <a:prstDash val="solid"/>
                      <a:round/>
                      <a:headEnd type="none" w="med" len="med"/>
                      <a:tailEnd type="none" w="med" len="med"/>
                    </a:lnL>
                    <a:lnR>
                      <a:noFill/>
                    </a:lnR>
                    <a:lnT>
                      <a:noFill/>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38683389"/>
                  </a:ext>
                </a:extLst>
              </a:tr>
              <a:tr h="0">
                <a:tc>
                  <a:txBody>
                    <a:bodyPr/>
                    <a:lstStyle/>
                    <a:p>
                      <a:r>
                        <a:rPr lang="en-US" sz="1000" b="1" i="0" kern="1200">
                          <a:solidFill>
                            <a:srgbClr val="0078D7"/>
                          </a:solidFill>
                          <a:latin typeface="Segoe UI Semibold"/>
                          <a:ea typeface="+mn-ea"/>
                          <a:cs typeface="Segoe UI Semibold"/>
                        </a:rPr>
                        <a:t>Weight</a:t>
                      </a:r>
                    </a:p>
                  </a:txBody>
                  <a:tcPr marL="72000" marR="72000" marT="72000" marB="72000">
                    <a:lnL>
                      <a:noFill/>
                    </a:lnL>
                    <a:lnR w="12700" cap="flat" cmpd="sng" algn="ctr">
                      <a:no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algn="l" rtl="0" eaLnBrk="1" latinLnBrk="0" hangingPunct="1">
                        <a:lnSpc>
                          <a:spcPct val="107000"/>
                        </a:lnSpc>
                        <a:spcBef>
                          <a:spcPts val="0"/>
                        </a:spcBef>
                        <a:spcAft>
                          <a:spcPts val="0"/>
                        </a:spcAft>
                      </a:pPr>
                      <a:r>
                        <a:rPr lang="en-US" sz="1000" kern="1200" dirty="0">
                          <a:solidFill>
                            <a:schemeClr val="tx1">
                              <a:lumMod val="75000"/>
                              <a:lumOff val="25000"/>
                            </a:schemeClr>
                          </a:solidFill>
                          <a:latin typeface="Segoe UI"/>
                          <a:ea typeface="+mn-ea"/>
                          <a:cs typeface="Segoe UI"/>
                        </a:rPr>
                        <a:t>25.6g (.90 oz) (including batteries) (Package not included)</a:t>
                      </a:r>
                    </a:p>
                  </a:txBody>
                  <a:tcPr marL="72000" marR="72000" marT="72000" marB="72000">
                    <a:lnL w="12700" cap="flat" cmpd="sng" algn="ctr">
                      <a:noFill/>
                      <a:prstDash val="solid"/>
                      <a:round/>
                      <a:headEnd type="none" w="med" len="med"/>
                      <a:tailEnd type="none" w="med" len="med"/>
                    </a:lnL>
                    <a:lnR>
                      <a:noFill/>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639061017"/>
                  </a:ext>
                </a:extLst>
              </a:tr>
              <a:tr h="0">
                <a:tc>
                  <a:txBody>
                    <a:bodyPr/>
                    <a:lstStyle/>
                    <a:p>
                      <a:r>
                        <a:rPr lang="en-US" sz="1000" b="1" i="0" dirty="0">
                          <a:solidFill>
                            <a:srgbClr val="0078D7"/>
                          </a:solidFill>
                          <a:latin typeface="Segoe UI Semibold"/>
                          <a:cs typeface="Segoe UI Semibold"/>
                        </a:rPr>
                        <a:t>Rechargeable battery </a:t>
                      </a:r>
                    </a:p>
                  </a:txBody>
                  <a:tcPr marL="72000" marR="72000" marT="72000" marB="72000">
                    <a:lnL>
                      <a:noFill/>
                    </a:lnL>
                    <a:lnR w="12700" cap="flat" cmpd="sng" algn="ctr">
                      <a:no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lvl="0">
                        <a:buNone/>
                      </a:pPr>
                      <a:r>
                        <a:rPr lang="en-US" sz="1000" b="0" i="0" u="none" strike="noStrike" noProof="0" dirty="0">
                          <a:solidFill>
                            <a:schemeClr val="tx1">
                              <a:lumMod val="75000"/>
                              <a:lumOff val="25000"/>
                            </a:schemeClr>
                          </a:solidFill>
                          <a:latin typeface="Segoe UI"/>
                        </a:rPr>
                        <a:t>Max 4.45V 195mAh Li-ion Battery</a:t>
                      </a:r>
                    </a:p>
                  </a:txBody>
                  <a:tcPr marL="72000" marR="72000" marT="72000" marB="72000">
                    <a:lnL w="12700" cap="flat" cmpd="sng" algn="ctr">
                      <a:noFill/>
                      <a:prstDash val="solid"/>
                      <a:round/>
                      <a:headEnd type="none" w="med" len="med"/>
                      <a:tailEnd type="none" w="med" len="med"/>
                    </a:lnL>
                    <a:lnR>
                      <a:noFill/>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59891385"/>
                  </a:ext>
                </a:extLst>
              </a:tr>
              <a:tr h="0">
                <a:tc>
                  <a:txBody>
                    <a:bodyPr/>
                    <a:lstStyle/>
                    <a:p>
                      <a:r>
                        <a:rPr lang="en-US" sz="1000" b="1" i="0">
                          <a:solidFill>
                            <a:srgbClr val="0078D5"/>
                          </a:solidFill>
                          <a:latin typeface="Segoe UI Semibold"/>
                          <a:cs typeface="Segoe UI Semibold"/>
                        </a:rPr>
                        <a:t>Colors </a:t>
                      </a:r>
                    </a:p>
                  </a:txBody>
                  <a:tcPr marL="72000" marR="72000" marT="72000" marB="72000">
                    <a:lnL>
                      <a:noFill/>
                    </a:lnL>
                    <a:lnR w="12700" cap="flat" cmpd="sng" algn="ctr">
                      <a:no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000" b="0" i="0" dirty="0">
                          <a:solidFill>
                            <a:schemeClr val="tx1">
                              <a:lumMod val="75000"/>
                              <a:lumOff val="25000"/>
                            </a:schemeClr>
                          </a:solidFill>
                          <a:latin typeface="Segoe UI"/>
                          <a:cs typeface="Segoe UI"/>
                        </a:rPr>
                        <a:t>Matte Black </a:t>
                      </a:r>
                      <a:endParaRPr lang="en-US" sz="1000" b="0" i="0" dirty="0">
                        <a:solidFill>
                          <a:schemeClr val="tx1">
                            <a:lumMod val="75000"/>
                            <a:lumOff val="25000"/>
                          </a:schemeClr>
                        </a:solidFill>
                        <a:latin typeface="Segoe UI" panose="020B0502040204020203" pitchFamily="34" charset="0"/>
                        <a:cs typeface="Segoe UI" panose="020B0502040204020203" pitchFamily="34" charset="0"/>
                      </a:endParaRPr>
                    </a:p>
                  </a:txBody>
                  <a:tcPr marL="72000" marR="72000" marT="72000" marB="72000">
                    <a:lnL w="12700" cap="flat" cmpd="sng" algn="ctr">
                      <a:noFill/>
                      <a:prstDash val="solid"/>
                      <a:round/>
                      <a:headEnd type="none" w="med" len="med"/>
                      <a:tailEnd type="none" w="med" len="med"/>
                    </a:lnL>
                    <a:lnR>
                      <a:noFill/>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04987661"/>
                  </a:ext>
                </a:extLst>
              </a:tr>
              <a:tr h="0">
                <a:tc>
                  <a:txBody>
                    <a:bodyPr/>
                    <a:lstStyle/>
                    <a:p>
                      <a:pPr marL="0" marR="0" lvl="0" indent="0" algn="l" rtl="0" eaLnBrk="1" fontAlgn="auto" latinLnBrk="0" hangingPunct="1">
                        <a:lnSpc>
                          <a:spcPct val="100000"/>
                        </a:lnSpc>
                        <a:spcBef>
                          <a:spcPts val="0"/>
                        </a:spcBef>
                        <a:spcAft>
                          <a:spcPts val="0"/>
                        </a:spcAft>
                        <a:buClrTx/>
                        <a:buSzTx/>
                        <a:buFontTx/>
                        <a:buNone/>
                      </a:pPr>
                      <a:r>
                        <a:rPr lang="en-US" sz="1000" b="1" i="0">
                          <a:solidFill>
                            <a:srgbClr val="0078D5"/>
                          </a:solidFill>
                          <a:latin typeface="Segoe UI Semibold"/>
                          <a:cs typeface="Segoe UI Semibold"/>
                        </a:rPr>
                        <a:t>Connections </a:t>
                      </a:r>
                    </a:p>
                  </a:txBody>
                  <a:tcPr marL="72000" marR="72000" marT="72000" marB="72000">
                    <a:lnL>
                      <a:noFill/>
                    </a:lnL>
                    <a:lnR w="12700" cap="flat" cmpd="sng" algn="ctr">
                      <a:no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lvl="0">
                        <a:buNone/>
                      </a:pPr>
                      <a:r>
                        <a:rPr lang="en-US" sz="1000" b="0" i="0">
                          <a:solidFill>
                            <a:schemeClr val="tx1">
                              <a:lumMod val="75000"/>
                              <a:lumOff val="25000"/>
                            </a:schemeClr>
                          </a:solidFill>
                          <a:latin typeface="Segoe UI"/>
                          <a:cs typeface="Segoe UI"/>
                        </a:rPr>
                        <a:t>Wireless </a:t>
                      </a:r>
                      <a:endParaRPr lang="en-US" sz="1000" b="0" i="0">
                        <a:solidFill>
                          <a:schemeClr val="tx1">
                            <a:lumMod val="75000"/>
                            <a:lumOff val="25000"/>
                          </a:schemeClr>
                        </a:solidFill>
                        <a:latin typeface="Segoe UI" panose="020B0502040204020203" pitchFamily="34" charset="0"/>
                        <a:cs typeface="Segoe UI"/>
                      </a:endParaRPr>
                    </a:p>
                  </a:txBody>
                  <a:tcPr marL="72000" marR="72000" marT="72000" marB="72000">
                    <a:lnL w="12700" cap="flat" cmpd="sng" algn="ctr">
                      <a:noFill/>
                      <a:prstDash val="solid"/>
                      <a:round/>
                      <a:headEnd type="none" w="med" len="med"/>
                      <a:tailEnd type="none" w="med" len="med"/>
                    </a:lnL>
                    <a:lnR>
                      <a:noFill/>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70241706"/>
                  </a:ext>
                </a:extLst>
              </a:tr>
              <a:tr h="0">
                <a:tc>
                  <a:txBody>
                    <a:bodyPr/>
                    <a:lstStyle/>
                    <a:p>
                      <a:r>
                        <a:rPr lang="en-US" sz="1000" b="1" i="0">
                          <a:solidFill>
                            <a:srgbClr val="0078D5"/>
                          </a:solidFill>
                          <a:latin typeface="Segoe UI Semibold"/>
                          <a:cs typeface="Segoe UI Semibold"/>
                        </a:rPr>
                        <a:t>Color</a:t>
                      </a:r>
                    </a:p>
                  </a:txBody>
                  <a:tcPr marL="72000" marR="72000" marT="72000" marB="72000">
                    <a:lnL>
                      <a:noFill/>
                    </a:lnL>
                    <a:lnR w="12700" cap="flat" cmpd="sng" algn="ctr">
                      <a:no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000" b="0" i="0">
                          <a:solidFill>
                            <a:schemeClr val="tx1">
                              <a:lumMod val="75000"/>
                              <a:lumOff val="25000"/>
                            </a:schemeClr>
                          </a:solidFill>
                          <a:latin typeface="Segoe UI"/>
                          <a:cs typeface="Segoe UI"/>
                        </a:rPr>
                        <a:t>Matte Black</a:t>
                      </a:r>
                    </a:p>
                  </a:txBody>
                  <a:tcPr marL="72000" marR="72000" marT="72000" marB="72000">
                    <a:lnL w="12700" cap="flat" cmpd="sng" algn="ctr">
                      <a:noFill/>
                      <a:prstDash val="solid"/>
                      <a:round/>
                      <a:headEnd type="none" w="med" len="med"/>
                      <a:tailEnd type="none" w="med" len="med"/>
                    </a:lnL>
                    <a:lnR>
                      <a:noFill/>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14529274"/>
                  </a:ext>
                </a:extLst>
              </a:tr>
              <a:tr h="0">
                <a:tc>
                  <a:txBody>
                    <a:bodyPr/>
                    <a:lstStyle/>
                    <a:p>
                      <a:r>
                        <a:rPr lang="en-US" sz="1000" b="1" i="0">
                          <a:solidFill>
                            <a:srgbClr val="0078D5"/>
                          </a:solidFill>
                          <a:latin typeface="Segoe UI Semibold"/>
                          <a:cs typeface="Segoe UI Semibold"/>
                        </a:rPr>
                        <a:t>Interface </a:t>
                      </a:r>
                    </a:p>
                  </a:txBody>
                  <a:tcPr marL="72000" marR="72000" marT="72000" marB="72000">
                    <a:lnL>
                      <a:noFill/>
                    </a:lnL>
                    <a:lnR w="12700" cap="flat" cmpd="sng" algn="ctr">
                      <a:no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000" b="0" i="0">
                          <a:solidFill>
                            <a:schemeClr val="tx1">
                              <a:lumMod val="75000"/>
                              <a:lumOff val="25000"/>
                            </a:schemeClr>
                          </a:solidFill>
                          <a:latin typeface="Segoe UI"/>
                          <a:cs typeface="Segoe UI"/>
                        </a:rPr>
                        <a:t>Bluetooth</a:t>
                      </a:r>
                      <a:r>
                        <a:rPr lang="en-US" sz="1000" b="0" i="0" baseline="30000">
                          <a:solidFill>
                            <a:schemeClr val="tx1">
                              <a:lumMod val="75000"/>
                              <a:lumOff val="25000"/>
                            </a:schemeClr>
                          </a:solidFill>
                          <a:latin typeface="Segoe UI"/>
                          <a:cs typeface="Segoe UI"/>
                        </a:rPr>
                        <a:t>®</a:t>
                      </a:r>
                      <a:r>
                        <a:rPr lang="en-US" sz="1000" b="0" i="0">
                          <a:solidFill>
                            <a:schemeClr val="tx1">
                              <a:lumMod val="75000"/>
                              <a:lumOff val="25000"/>
                            </a:schemeClr>
                          </a:solidFill>
                          <a:latin typeface="Segoe UI"/>
                          <a:cs typeface="Segoe UI"/>
                        </a:rPr>
                        <a:t> Low Energy 5.1 </a:t>
                      </a:r>
                      <a:endParaRPr lang="en-US" sz="1000" b="0" i="0">
                        <a:solidFill>
                          <a:schemeClr val="tx1">
                            <a:lumMod val="75000"/>
                            <a:lumOff val="25000"/>
                          </a:schemeClr>
                        </a:solidFill>
                        <a:latin typeface="Segoe UI" panose="020B0502040204020203" pitchFamily="34" charset="0"/>
                        <a:cs typeface="Segoe UI"/>
                      </a:endParaRPr>
                    </a:p>
                  </a:txBody>
                  <a:tcPr marL="72000" marR="72000" marT="72000" marB="72000">
                    <a:lnL w="12700" cap="flat" cmpd="sng" algn="ctr">
                      <a:noFill/>
                      <a:prstDash val="solid"/>
                      <a:round/>
                      <a:headEnd type="none" w="med" len="med"/>
                      <a:tailEnd type="none" w="med" len="med"/>
                    </a:lnL>
                    <a:lnR>
                      <a:noFill/>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045067335"/>
                  </a:ext>
                </a:extLst>
              </a:tr>
              <a:tr h="0">
                <a:tc>
                  <a:txBody>
                    <a:bodyPr/>
                    <a:lstStyle/>
                    <a:p>
                      <a:r>
                        <a:rPr lang="en-US" sz="1000" b="1" i="0" dirty="0">
                          <a:solidFill>
                            <a:srgbClr val="0078D5"/>
                          </a:solidFill>
                          <a:latin typeface="Segoe UI Semibold"/>
                          <a:cs typeface="Segoe UI Semibold"/>
                        </a:rPr>
                        <a:t>Wireless frequency </a:t>
                      </a:r>
                    </a:p>
                  </a:txBody>
                  <a:tcPr marL="72000" marR="72000" marT="72000" marB="72000">
                    <a:lnL>
                      <a:noFill/>
                    </a:lnL>
                    <a:lnR w="12700" cap="flat" cmpd="sng" algn="ctr">
                      <a:no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000" b="0" i="0">
                          <a:solidFill>
                            <a:schemeClr val="tx1">
                              <a:lumMod val="75000"/>
                              <a:lumOff val="25000"/>
                            </a:schemeClr>
                          </a:solidFill>
                          <a:latin typeface="Segoe UI"/>
                          <a:cs typeface="Segoe UI"/>
                        </a:rPr>
                        <a:t>2.4GHz frequency range </a:t>
                      </a:r>
                      <a:endParaRPr lang="en-US" sz="1000" b="0" i="0" baseline="30000">
                        <a:solidFill>
                          <a:schemeClr val="tx1">
                            <a:lumMod val="75000"/>
                            <a:lumOff val="25000"/>
                          </a:schemeClr>
                        </a:solidFill>
                        <a:latin typeface="Segoe UI" panose="020B0502040204020203" pitchFamily="34" charset="0"/>
                        <a:cs typeface="Segoe UI" panose="020B0502040204020203" pitchFamily="34" charset="0"/>
                      </a:endParaRPr>
                    </a:p>
                  </a:txBody>
                  <a:tcPr marL="72000" marR="72000" marT="72000" marB="72000">
                    <a:lnL w="12700" cap="flat" cmpd="sng" algn="ctr">
                      <a:noFill/>
                      <a:prstDash val="solid"/>
                      <a:round/>
                      <a:headEnd type="none" w="med" len="med"/>
                      <a:tailEnd type="none" w="med" len="med"/>
                    </a:lnL>
                    <a:lnR>
                      <a:noFill/>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351673534"/>
                  </a:ext>
                </a:extLst>
              </a:tr>
              <a:tr h="0">
                <a:tc>
                  <a:txBody>
                    <a:bodyPr/>
                    <a:lstStyle/>
                    <a:p>
                      <a:r>
                        <a:rPr lang="en-US" sz="1000" b="1" i="0" dirty="0">
                          <a:solidFill>
                            <a:srgbClr val="0078D5"/>
                          </a:solidFill>
                          <a:latin typeface="Segoe UI Semibold"/>
                          <a:cs typeface="Segoe UI Semibold"/>
                        </a:rPr>
                        <a:t>Wireless range </a:t>
                      </a:r>
                    </a:p>
                  </a:txBody>
                  <a:tcPr marL="72000" marR="72000" marT="72000" marB="72000">
                    <a:lnL>
                      <a:noFill/>
                    </a:lnL>
                    <a:lnR w="12700" cap="flat" cmpd="sng" algn="ctr">
                      <a:no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eaLnBrk="1" fontAlgn="auto" latinLnBrk="0" hangingPunct="1">
                        <a:lnSpc>
                          <a:spcPct val="100000"/>
                        </a:lnSpc>
                        <a:spcBef>
                          <a:spcPts val="0"/>
                        </a:spcBef>
                        <a:spcAft>
                          <a:spcPts val="0"/>
                        </a:spcAft>
                        <a:buClrTx/>
                        <a:buSzTx/>
                        <a:buFontTx/>
                        <a:buNone/>
                      </a:pPr>
                      <a:r>
                        <a:rPr lang="en-US" sz="1000" b="0" i="0" dirty="0">
                          <a:solidFill>
                            <a:schemeClr val="tx1">
                              <a:lumMod val="75000"/>
                              <a:lumOff val="25000"/>
                            </a:schemeClr>
                          </a:solidFill>
                          <a:latin typeface="Segoe UI"/>
                          <a:cs typeface="Segoe UI"/>
                        </a:rPr>
                        <a:t>10m (32.8ft) in open area; up to 5m (16ft) in typical office environment </a:t>
                      </a:r>
                      <a:endParaRPr lang="en-US" sz="1000" b="0" i="0" kern="1200" dirty="0">
                        <a:solidFill>
                          <a:schemeClr val="tx1">
                            <a:lumMod val="75000"/>
                            <a:lumOff val="25000"/>
                          </a:schemeClr>
                        </a:solidFill>
                        <a:latin typeface="Segoe UI" panose="020B0502040204020203" pitchFamily="34" charset="0"/>
                        <a:ea typeface="+mn-ea"/>
                        <a:cs typeface="Segoe UI"/>
                      </a:endParaRPr>
                    </a:p>
                  </a:txBody>
                  <a:tcPr marL="72000" marR="72000" marT="72000" marB="72000">
                    <a:lnL w="12700" cap="flat" cmpd="sng" algn="ctr">
                      <a:noFill/>
                      <a:prstDash val="solid"/>
                      <a:round/>
                      <a:headEnd type="none" w="med" len="med"/>
                      <a:tailEnd type="none" w="med" len="med"/>
                    </a:lnL>
                    <a:lnR>
                      <a:noFill/>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961520"/>
                  </a:ext>
                </a:extLst>
              </a:tr>
              <a:tr h="0">
                <a:tc>
                  <a:txBody>
                    <a:bodyPr/>
                    <a:lstStyle/>
                    <a:p>
                      <a:r>
                        <a:rPr lang="en-US" sz="1000" b="1" i="0">
                          <a:solidFill>
                            <a:srgbClr val="0078D5"/>
                          </a:solidFill>
                          <a:latin typeface="Segoe UI Semibold"/>
                          <a:cs typeface="Segoe UI Semibold"/>
                        </a:rPr>
                        <a:t>Compatibility </a:t>
                      </a:r>
                    </a:p>
                  </a:txBody>
                  <a:tcPr marL="72000" marR="72000" marT="72000" marB="72000">
                    <a:lnL>
                      <a:noFill/>
                    </a:lnL>
                    <a:lnR w="12700" cap="flat" cmpd="sng" algn="ctr">
                      <a:no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lvl="0" algn="l">
                        <a:lnSpc>
                          <a:spcPct val="100000"/>
                        </a:lnSpc>
                        <a:spcBef>
                          <a:spcPts val="0"/>
                        </a:spcBef>
                        <a:spcAft>
                          <a:spcPts val="0"/>
                        </a:spcAft>
                        <a:buNone/>
                      </a:pPr>
                      <a:r>
                        <a:rPr lang="en-US" sz="1000" b="0" i="0" u="none" strike="noStrike" kern="1200" noProof="0" dirty="0">
                          <a:solidFill>
                            <a:schemeClr val="tx1">
                              <a:lumMod val="75000"/>
                              <a:lumOff val="25000"/>
                            </a:schemeClr>
                          </a:solidFill>
                          <a:latin typeface="Segoe UI"/>
                        </a:rPr>
                        <a:t>Operating System:</a:t>
                      </a:r>
                    </a:p>
                    <a:p>
                      <a:pPr lvl="0" algn="l">
                        <a:lnSpc>
                          <a:spcPct val="100000"/>
                        </a:lnSpc>
                        <a:spcBef>
                          <a:spcPts val="0"/>
                        </a:spcBef>
                        <a:spcAft>
                          <a:spcPts val="0"/>
                        </a:spcAft>
                        <a:buNone/>
                      </a:pPr>
                      <a:r>
                        <a:rPr lang="en-US" sz="1000" b="0" i="0" u="none" strike="noStrike" kern="1200" noProof="0" dirty="0">
                          <a:solidFill>
                            <a:schemeClr val="tx1">
                              <a:lumMod val="75000"/>
                              <a:lumOff val="25000"/>
                            </a:schemeClr>
                          </a:solidFill>
                          <a:latin typeface="Segoe UI"/>
                        </a:rPr>
                        <a:t>Windows 11, Windows 10, MacOS 12</a:t>
                      </a:r>
                    </a:p>
                    <a:p>
                      <a:pPr lvl="0" algn="l">
                        <a:lnSpc>
                          <a:spcPct val="100000"/>
                        </a:lnSpc>
                        <a:spcBef>
                          <a:spcPts val="0"/>
                        </a:spcBef>
                        <a:spcAft>
                          <a:spcPts val="0"/>
                        </a:spcAft>
                        <a:buNone/>
                      </a:pPr>
                      <a:r>
                        <a:rPr lang="en-US" sz="1000" b="0" i="0" u="none" strike="noStrike" kern="1200" noProof="0" dirty="0">
                          <a:solidFill>
                            <a:schemeClr val="tx1">
                              <a:lumMod val="75000"/>
                              <a:lumOff val="25000"/>
                            </a:schemeClr>
                          </a:solidFill>
                          <a:latin typeface="Segoe UI"/>
                        </a:rPr>
                        <a:t>Device must support Bluetooth</a:t>
                      </a:r>
                      <a:r>
                        <a:rPr lang="en-US" sz="1000" b="0" i="0" u="none" strike="noStrike" kern="1200" baseline="30000" noProof="0" dirty="0">
                          <a:solidFill>
                            <a:schemeClr val="tx1">
                              <a:lumMod val="75000"/>
                              <a:lumOff val="25000"/>
                            </a:schemeClr>
                          </a:solidFill>
                          <a:latin typeface="Segoe UI"/>
                        </a:rPr>
                        <a:t>®</a:t>
                      </a:r>
                      <a:r>
                        <a:rPr lang="en-US" sz="1000" b="0" i="0" u="none" strike="noStrike" kern="1200" noProof="0" dirty="0">
                          <a:solidFill>
                            <a:schemeClr val="tx1">
                              <a:lumMod val="75000"/>
                              <a:lumOff val="25000"/>
                            </a:schemeClr>
                          </a:solidFill>
                          <a:latin typeface="Segoe UI"/>
                        </a:rPr>
                        <a:t> 4.0 or Higher</a:t>
                      </a:r>
                    </a:p>
                    <a:p>
                      <a:pPr lvl="0" algn="l">
                        <a:lnSpc>
                          <a:spcPct val="100000"/>
                        </a:lnSpc>
                        <a:spcBef>
                          <a:spcPts val="0"/>
                        </a:spcBef>
                        <a:spcAft>
                          <a:spcPts val="0"/>
                        </a:spcAft>
                        <a:buNone/>
                      </a:pPr>
                      <a:endParaRPr lang="en-US" sz="1000" b="0" i="0" u="none" strike="noStrike" kern="1200" noProof="0" dirty="0">
                        <a:solidFill>
                          <a:schemeClr val="tx1">
                            <a:lumMod val="75000"/>
                            <a:lumOff val="25000"/>
                          </a:schemeClr>
                        </a:solidFill>
                        <a:latin typeface="Segoe UI"/>
                      </a:endParaRPr>
                    </a:p>
                    <a:p>
                      <a:pPr lvl="0" algn="l">
                        <a:lnSpc>
                          <a:spcPct val="100000"/>
                        </a:lnSpc>
                        <a:spcBef>
                          <a:spcPts val="0"/>
                        </a:spcBef>
                        <a:spcAft>
                          <a:spcPts val="0"/>
                        </a:spcAft>
                        <a:buNone/>
                      </a:pPr>
                      <a:r>
                        <a:rPr lang="en-US" sz="1000" b="0" i="0" u="none" strike="noStrike" kern="1200" noProof="0" dirty="0">
                          <a:solidFill>
                            <a:schemeClr val="tx1">
                              <a:lumMod val="75000"/>
                              <a:lumOff val="25000"/>
                            </a:schemeClr>
                          </a:solidFill>
                          <a:latin typeface="Segoe UI"/>
                        </a:rPr>
                        <a:t>Conference Software:</a:t>
                      </a:r>
                    </a:p>
                    <a:p>
                      <a:pPr lvl="0" algn="l">
                        <a:lnSpc>
                          <a:spcPct val="100000"/>
                        </a:lnSpc>
                        <a:spcBef>
                          <a:spcPts val="0"/>
                        </a:spcBef>
                        <a:spcAft>
                          <a:spcPts val="0"/>
                        </a:spcAft>
                        <a:buNone/>
                      </a:pPr>
                      <a:r>
                        <a:rPr lang="en-US" sz="1000" b="0" i="0" u="none" strike="noStrike" kern="1200" noProof="0" dirty="0">
                          <a:solidFill>
                            <a:schemeClr val="tx1">
                              <a:lumMod val="75000"/>
                              <a:lumOff val="25000"/>
                            </a:schemeClr>
                          </a:solidFill>
                          <a:latin typeface="Segoe UI"/>
                        </a:rPr>
                        <a:t>Microsoft Teams</a:t>
                      </a:r>
                    </a:p>
                    <a:p>
                      <a:pPr lvl="0" algn="l">
                        <a:lnSpc>
                          <a:spcPct val="100000"/>
                        </a:lnSpc>
                        <a:spcBef>
                          <a:spcPts val="0"/>
                        </a:spcBef>
                        <a:spcAft>
                          <a:spcPts val="0"/>
                        </a:spcAft>
                        <a:buNone/>
                      </a:pPr>
                      <a:endParaRPr lang="en-US" sz="1000" b="0" i="0" u="none" strike="noStrike" kern="1200" noProof="0" dirty="0">
                        <a:solidFill>
                          <a:schemeClr val="tx1">
                            <a:lumMod val="75000"/>
                            <a:lumOff val="25000"/>
                          </a:schemeClr>
                        </a:solidFill>
                        <a:latin typeface="Segoe UI"/>
                      </a:endParaRPr>
                    </a:p>
                    <a:p>
                      <a:pPr lvl="0" algn="l">
                        <a:lnSpc>
                          <a:spcPct val="100000"/>
                        </a:lnSpc>
                        <a:spcBef>
                          <a:spcPts val="0"/>
                        </a:spcBef>
                        <a:spcAft>
                          <a:spcPts val="0"/>
                        </a:spcAft>
                        <a:buNone/>
                      </a:pPr>
                      <a:r>
                        <a:rPr lang="en-US" sz="1000" b="0" i="0" u="none" strike="noStrike" kern="1200" noProof="0" dirty="0">
                          <a:solidFill>
                            <a:schemeClr val="tx1">
                              <a:lumMod val="75000"/>
                              <a:lumOff val="25000"/>
                            </a:schemeClr>
                          </a:solidFill>
                          <a:latin typeface="Segoe UI"/>
                        </a:rPr>
                        <a:t>Presentation Software:</a:t>
                      </a:r>
                    </a:p>
                    <a:p>
                      <a:pPr lvl="0" algn="l">
                        <a:lnSpc>
                          <a:spcPct val="100000"/>
                        </a:lnSpc>
                        <a:spcBef>
                          <a:spcPts val="0"/>
                        </a:spcBef>
                        <a:spcAft>
                          <a:spcPts val="0"/>
                        </a:spcAft>
                        <a:buNone/>
                      </a:pPr>
                      <a:r>
                        <a:rPr lang="en-US" sz="1000" b="0" i="0" u="none" strike="noStrike" kern="1200" noProof="0" dirty="0">
                          <a:solidFill>
                            <a:schemeClr val="tx1">
                              <a:lumMod val="75000"/>
                              <a:lumOff val="25000"/>
                            </a:schemeClr>
                          </a:solidFill>
                          <a:latin typeface="Segoe UI"/>
                        </a:rPr>
                        <a:t>Microsoft PowerPoint, Prezi, Keynote, etc.</a:t>
                      </a:r>
                    </a:p>
                  </a:txBody>
                  <a:tcPr marL="72000" marR="72000" marT="72000" marB="72000">
                    <a:lnL w="12700" cap="flat" cmpd="sng" algn="ctr">
                      <a:noFill/>
                      <a:prstDash val="solid"/>
                      <a:round/>
                      <a:headEnd type="none" w="med" len="med"/>
                      <a:tailEnd type="none" w="med" len="med"/>
                    </a:lnL>
                    <a:lnR>
                      <a:noFill/>
                    </a:lnR>
                    <a:lnT w="9525" cap="flat" cmpd="sng" algn="ctr">
                      <a:solidFill>
                        <a:schemeClr val="bg1">
                          <a:lumMod val="75000"/>
                        </a:schemeClr>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205993463"/>
                  </a:ext>
                </a:extLst>
              </a:tr>
            </a:tbl>
          </a:graphicData>
        </a:graphic>
      </p:graphicFrame>
      <p:graphicFrame>
        <p:nvGraphicFramePr>
          <p:cNvPr id="9" name="Table 8">
            <a:extLst>
              <a:ext uri="{FF2B5EF4-FFF2-40B4-BE49-F238E27FC236}">
                <a16:creationId xmlns:a16="http://schemas.microsoft.com/office/drawing/2014/main" id="{7B6B6457-ADF7-47F1-80EE-44DF1263AA7F}"/>
              </a:ext>
            </a:extLst>
          </p:cNvPr>
          <p:cNvGraphicFramePr>
            <a:graphicFrameLocks noGrp="1"/>
          </p:cNvGraphicFramePr>
          <p:nvPr>
            <p:extLst>
              <p:ext uri="{D42A27DB-BD31-4B8C-83A1-F6EECF244321}">
                <p14:modId xmlns:p14="http://schemas.microsoft.com/office/powerpoint/2010/main" val="3458767462"/>
              </p:ext>
            </p:extLst>
          </p:nvPr>
        </p:nvGraphicFramePr>
        <p:xfrm>
          <a:off x="5280467" y="1162812"/>
          <a:ext cx="4687695" cy="4809600"/>
        </p:xfrm>
        <a:graphic>
          <a:graphicData uri="http://schemas.openxmlformats.org/drawingml/2006/table">
            <a:tbl>
              <a:tblPr firstRow="1" bandRow="1">
                <a:tableStyleId>{2D5ABB26-0587-4C30-8999-92F81FD0307C}</a:tableStyleId>
              </a:tblPr>
              <a:tblGrid>
                <a:gridCol w="1411095">
                  <a:extLst>
                    <a:ext uri="{9D8B030D-6E8A-4147-A177-3AD203B41FA5}">
                      <a16:colId xmlns:a16="http://schemas.microsoft.com/office/drawing/2014/main" val="2229595494"/>
                    </a:ext>
                  </a:extLst>
                </a:gridCol>
                <a:gridCol w="3276600">
                  <a:extLst>
                    <a:ext uri="{9D8B030D-6E8A-4147-A177-3AD203B41FA5}">
                      <a16:colId xmlns:a16="http://schemas.microsoft.com/office/drawing/2014/main" val="447780406"/>
                    </a:ext>
                  </a:extLst>
                </a:gridCol>
              </a:tblGrid>
              <a:tr h="0">
                <a:tc>
                  <a:txBody>
                    <a:bodyPr/>
                    <a:lstStyle/>
                    <a:p>
                      <a:pPr algn="l"/>
                      <a:r>
                        <a:rPr lang="en-US" sz="1000" b="1" i="0" dirty="0">
                          <a:solidFill>
                            <a:srgbClr val="0078D5"/>
                          </a:solidFill>
                          <a:latin typeface="Segoe UI Semibold"/>
                          <a:cs typeface="Segoe UI Semibold"/>
                        </a:rPr>
                        <a:t>Battery life</a:t>
                      </a:r>
                      <a:r>
                        <a:rPr lang="en-US" sz="1000" b="1" i="0" baseline="30000" dirty="0">
                          <a:solidFill>
                            <a:srgbClr val="0078D5"/>
                          </a:solidFill>
                          <a:latin typeface="Segoe UI Semibold"/>
                          <a:cs typeface="Segoe UI Semibold"/>
                        </a:rPr>
                        <a:t>18</a:t>
                      </a:r>
                    </a:p>
                  </a:txBody>
                  <a:tcPr marL="72000" marR="72000" marT="72000" marB="72000">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US" sz="1000" b="0" i="0" dirty="0">
                          <a:solidFill>
                            <a:schemeClr val="tx1">
                              <a:lumMod val="75000"/>
                              <a:lumOff val="25000"/>
                            </a:schemeClr>
                          </a:solidFill>
                          <a:latin typeface="Segoe UI"/>
                          <a:cs typeface="Segoe UI"/>
                        </a:rPr>
                        <a:t>Up to 6 days </a:t>
                      </a:r>
                      <a:endParaRPr lang="en-US" sz="1000" b="0" i="0" baseline="30000" dirty="0">
                        <a:solidFill>
                          <a:schemeClr val="tx1">
                            <a:lumMod val="75000"/>
                            <a:lumOff val="25000"/>
                          </a:schemeClr>
                        </a:solidFill>
                        <a:latin typeface="Segoe UI" panose="020B0502040204020203" pitchFamily="34" charset="0"/>
                        <a:cs typeface="Segoe UI" panose="020B0502040204020203" pitchFamily="34" charset="0"/>
                      </a:endParaRPr>
                    </a:p>
                  </a:txBody>
                  <a:tcPr marL="72000" marR="72000" marT="72000" marB="72000">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45122759"/>
                  </a:ext>
                </a:extLst>
              </a:tr>
              <a:tr h="0">
                <a:tc>
                  <a:txBody>
                    <a:bodyPr/>
                    <a:lstStyle/>
                    <a:p>
                      <a:pPr algn="l"/>
                      <a:r>
                        <a:rPr lang="en-US" sz="1000" b="1" i="0" dirty="0">
                          <a:solidFill>
                            <a:srgbClr val="0078D5"/>
                          </a:solidFill>
                          <a:latin typeface="Segoe UI Semibold"/>
                          <a:cs typeface="Segoe UI Semibold"/>
                        </a:rPr>
                        <a:t>Charge time</a:t>
                      </a:r>
                    </a:p>
                  </a:txBody>
                  <a:tcPr marL="72000" marR="72000" marT="72000" marB="72000">
                    <a:lnL>
                      <a:noFill/>
                    </a:lnL>
                    <a:lnR w="12700" cap="flat" cmpd="sng" algn="ctr">
                      <a:no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US" sz="1000" b="0" i="0" dirty="0">
                          <a:solidFill>
                            <a:schemeClr val="tx1">
                              <a:lumMod val="75000"/>
                              <a:lumOff val="25000"/>
                            </a:schemeClr>
                          </a:solidFill>
                          <a:latin typeface="Segoe UI"/>
                          <a:cs typeface="Segoe UI"/>
                        </a:rPr>
                        <a:t>2hrs</a:t>
                      </a:r>
                      <a:endParaRPr lang="en-US" sz="1000" b="0" i="0" baseline="30000" dirty="0">
                        <a:solidFill>
                          <a:schemeClr val="tx1">
                            <a:lumMod val="75000"/>
                            <a:lumOff val="25000"/>
                          </a:schemeClr>
                        </a:solidFill>
                        <a:latin typeface="Segoe UI"/>
                        <a:cs typeface="Segoe UI"/>
                      </a:endParaRPr>
                    </a:p>
                  </a:txBody>
                  <a:tcPr marL="72000" marR="72000" marT="72000" marB="72000">
                    <a:lnL w="12700" cap="flat" cmpd="sng" algn="ctr">
                      <a:noFill/>
                      <a:prstDash val="solid"/>
                      <a:round/>
                      <a:headEnd type="none" w="med" len="med"/>
                      <a:tailEnd type="none" w="med" len="med"/>
                    </a:lnL>
                    <a:lnR>
                      <a:noFill/>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3840491"/>
                  </a:ext>
                </a:extLst>
              </a:tr>
              <a:tr h="0">
                <a:tc>
                  <a:txBody>
                    <a:bodyPr/>
                    <a:lstStyle/>
                    <a:p>
                      <a:pPr algn="l"/>
                      <a:r>
                        <a:rPr lang="en-US" sz="1000" b="1" i="0" dirty="0">
                          <a:solidFill>
                            <a:srgbClr val="0078D5"/>
                          </a:solidFill>
                          <a:latin typeface="Segoe UI Semibold"/>
                          <a:cs typeface="Segoe UI Semibold"/>
                        </a:rPr>
                        <a:t>Battery charging </a:t>
                      </a:r>
                    </a:p>
                  </a:txBody>
                  <a:tcPr marL="72000" marR="72000" marT="72000" marB="72000">
                    <a:lnL>
                      <a:noFill/>
                    </a:lnL>
                    <a:lnR w="12700" cap="flat" cmpd="sng" algn="ctr">
                      <a:no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US" sz="1000" b="0" i="0" kern="1200" dirty="0">
                          <a:solidFill>
                            <a:schemeClr val="tx1">
                              <a:lumMod val="75000"/>
                              <a:lumOff val="25000"/>
                            </a:schemeClr>
                          </a:solidFill>
                          <a:effectLst/>
                          <a:latin typeface="Segoe UI" panose="020B0502040204020203" pitchFamily="34" charset="0"/>
                          <a:ea typeface="+mn-ea"/>
                          <a:cs typeface="Segoe UI" panose="020B0502040204020203" pitchFamily="34" charset="0"/>
                        </a:rPr>
                        <a:t>USB-A charging dock (included in box)</a:t>
                      </a:r>
                    </a:p>
                    <a:p>
                      <a:pPr algn="l"/>
                      <a:r>
                        <a:rPr lang="en-US" sz="1000" b="0" i="0" kern="1200" dirty="0">
                          <a:solidFill>
                            <a:schemeClr val="tx1">
                              <a:lumMod val="75000"/>
                              <a:lumOff val="25000"/>
                            </a:schemeClr>
                          </a:solidFill>
                          <a:effectLst/>
                          <a:latin typeface="Segoe UI" panose="020B0502040204020203" pitchFamily="34" charset="0"/>
                          <a:ea typeface="+mn-ea"/>
                          <a:cs typeface="Segoe UI" panose="020B0502040204020203" pitchFamily="34" charset="0"/>
                        </a:rPr>
                        <a:t>Supports direct USB-C input to charge (cable not included) </a:t>
                      </a:r>
                      <a:endParaRPr lang="en-US" sz="1000" b="0" i="0" baseline="30000" dirty="0">
                        <a:solidFill>
                          <a:schemeClr val="tx1">
                            <a:lumMod val="75000"/>
                            <a:lumOff val="25000"/>
                          </a:schemeClr>
                        </a:solidFill>
                        <a:latin typeface="Segoe UI" panose="020B0502040204020203" pitchFamily="34" charset="0"/>
                        <a:cs typeface="Segoe UI" panose="020B0502040204020203" pitchFamily="34" charset="0"/>
                      </a:endParaRPr>
                    </a:p>
                  </a:txBody>
                  <a:tcPr marL="72000" marR="72000" marT="72000" marB="72000">
                    <a:lnL w="12700" cap="flat" cmpd="sng" algn="ctr">
                      <a:noFill/>
                      <a:prstDash val="solid"/>
                      <a:round/>
                      <a:headEnd type="none" w="med" len="med"/>
                      <a:tailEnd type="none" w="med" len="med"/>
                    </a:lnL>
                    <a:lnR>
                      <a:noFill/>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535178089"/>
                  </a:ext>
                </a:extLst>
              </a:tr>
              <a:tr h="0">
                <a:tc>
                  <a:txBody>
                    <a:bodyPr/>
                    <a:lstStyle/>
                    <a:p>
                      <a:pPr algn="l"/>
                      <a:r>
                        <a:rPr lang="en-US" sz="1000" b="1" i="0" dirty="0">
                          <a:solidFill>
                            <a:srgbClr val="0078D5"/>
                          </a:solidFill>
                          <a:latin typeface="Segoe UI Semibold"/>
                          <a:cs typeface="Segoe UI Semibold"/>
                        </a:rPr>
                        <a:t>Battery life indicator </a:t>
                      </a:r>
                    </a:p>
                  </a:txBody>
                  <a:tcPr marL="72000" marR="72000" marT="72000" marB="72000">
                    <a:lnL>
                      <a:noFill/>
                    </a:lnL>
                    <a:lnR w="12700" cap="flat" cmpd="sng" algn="ctr">
                      <a:no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US" sz="1000" b="0" i="0" dirty="0">
                          <a:solidFill>
                            <a:schemeClr val="tx1">
                              <a:lumMod val="75000"/>
                              <a:lumOff val="25000"/>
                            </a:schemeClr>
                          </a:solidFill>
                          <a:latin typeface="Segoe UI"/>
                          <a:cs typeface="Segoe UI"/>
                        </a:rPr>
                        <a:t>Red LED to show the low battery mode</a:t>
                      </a:r>
                    </a:p>
                    <a:p>
                      <a:pPr algn="l"/>
                      <a:r>
                        <a:rPr lang="en-US" sz="1000" b="0" i="0" dirty="0">
                          <a:solidFill>
                            <a:schemeClr val="tx1">
                              <a:lumMod val="75000"/>
                              <a:lumOff val="25000"/>
                            </a:schemeClr>
                          </a:solidFill>
                          <a:latin typeface="Segoe UI"/>
                          <a:cs typeface="Segoe UI"/>
                        </a:rPr>
                        <a:t>White LED to show battery is in charging or full charge</a:t>
                      </a:r>
                    </a:p>
                  </a:txBody>
                  <a:tcPr marL="72000" marR="72000" marT="72000" marB="72000">
                    <a:lnL w="12700" cap="flat" cmpd="sng" algn="ctr">
                      <a:noFill/>
                      <a:prstDash val="solid"/>
                      <a:round/>
                      <a:headEnd type="none" w="med" len="med"/>
                      <a:tailEnd type="none" w="med" len="med"/>
                    </a:lnL>
                    <a:lnR>
                      <a:noFill/>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091034601"/>
                  </a:ext>
                </a:extLst>
              </a:tr>
              <a:tr h="0">
                <a:tc>
                  <a:txBody>
                    <a:bodyPr/>
                    <a:lstStyle/>
                    <a:p>
                      <a:pPr algn="l"/>
                      <a:r>
                        <a:rPr lang="en-US" sz="1000" b="1" i="0" dirty="0">
                          <a:solidFill>
                            <a:srgbClr val="0078D5"/>
                          </a:solidFill>
                          <a:latin typeface="Segoe UI Semibold"/>
                          <a:cs typeface="Segoe UI Semibold"/>
                        </a:rPr>
                        <a:t>Button and controls </a:t>
                      </a:r>
                    </a:p>
                  </a:txBody>
                  <a:tcPr marL="72000" marR="72000" marT="72000" marB="72000">
                    <a:lnL>
                      <a:noFill/>
                    </a:lnL>
                    <a:lnR w="12700" cap="flat" cmpd="sng" algn="ctr">
                      <a:no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lvl="0" algn="l">
                        <a:lnSpc>
                          <a:spcPct val="100000"/>
                        </a:lnSpc>
                        <a:spcBef>
                          <a:spcPts val="0"/>
                        </a:spcBef>
                        <a:spcAft>
                          <a:spcPts val="0"/>
                        </a:spcAft>
                        <a:buNone/>
                      </a:pPr>
                      <a:r>
                        <a:rPr lang="en-US" sz="1000" b="0" i="0" u="none" strike="noStrike" noProof="0" dirty="0">
                          <a:solidFill>
                            <a:schemeClr val="tx1">
                              <a:lumMod val="75000"/>
                              <a:lumOff val="25000"/>
                            </a:schemeClr>
                          </a:solidFill>
                          <a:latin typeface="Segoe UI"/>
                        </a:rPr>
                        <a:t>Microsoft Teams button</a:t>
                      </a:r>
                    </a:p>
                    <a:p>
                      <a:pPr lvl="0" algn="l">
                        <a:lnSpc>
                          <a:spcPct val="100000"/>
                        </a:lnSpc>
                        <a:spcBef>
                          <a:spcPts val="0"/>
                        </a:spcBef>
                        <a:spcAft>
                          <a:spcPts val="0"/>
                        </a:spcAft>
                        <a:buNone/>
                      </a:pPr>
                      <a:r>
                        <a:rPr lang="en-US" sz="1000" b="0" i="0" u="none" strike="noStrike" noProof="0" dirty="0">
                          <a:solidFill>
                            <a:schemeClr val="tx1">
                              <a:lumMod val="75000"/>
                              <a:lumOff val="25000"/>
                            </a:schemeClr>
                          </a:solidFill>
                          <a:latin typeface="Segoe UI"/>
                        </a:rPr>
                        <a:t>Mute button</a:t>
                      </a:r>
                    </a:p>
                    <a:p>
                      <a:pPr lvl="0" algn="l">
                        <a:lnSpc>
                          <a:spcPct val="100000"/>
                        </a:lnSpc>
                        <a:spcBef>
                          <a:spcPts val="0"/>
                        </a:spcBef>
                        <a:spcAft>
                          <a:spcPts val="0"/>
                        </a:spcAft>
                        <a:buNone/>
                      </a:pPr>
                      <a:r>
                        <a:rPr lang="en-US" sz="1000" b="0" i="0" u="none" strike="noStrike" noProof="0" dirty="0">
                          <a:solidFill>
                            <a:schemeClr val="tx1">
                              <a:lumMod val="75000"/>
                              <a:lumOff val="25000"/>
                            </a:schemeClr>
                          </a:solidFill>
                          <a:latin typeface="Segoe UI"/>
                        </a:rPr>
                        <a:t>Left navigation button</a:t>
                      </a:r>
                    </a:p>
                    <a:p>
                      <a:pPr lvl="0" algn="l">
                        <a:lnSpc>
                          <a:spcPct val="100000"/>
                        </a:lnSpc>
                        <a:spcBef>
                          <a:spcPts val="0"/>
                        </a:spcBef>
                        <a:spcAft>
                          <a:spcPts val="0"/>
                        </a:spcAft>
                        <a:buNone/>
                      </a:pPr>
                      <a:r>
                        <a:rPr lang="en-US" sz="1000" b="0" i="0" u="none" strike="noStrike" noProof="0" dirty="0">
                          <a:solidFill>
                            <a:schemeClr val="tx1">
                              <a:lumMod val="75000"/>
                              <a:lumOff val="25000"/>
                            </a:schemeClr>
                          </a:solidFill>
                          <a:latin typeface="Segoe UI"/>
                        </a:rPr>
                        <a:t>Right navigation button</a:t>
                      </a:r>
                    </a:p>
                    <a:p>
                      <a:pPr lvl="0" algn="l">
                        <a:lnSpc>
                          <a:spcPct val="100000"/>
                        </a:lnSpc>
                        <a:spcBef>
                          <a:spcPts val="0"/>
                        </a:spcBef>
                        <a:spcAft>
                          <a:spcPts val="0"/>
                        </a:spcAft>
                        <a:buNone/>
                      </a:pPr>
                      <a:r>
                        <a:rPr lang="en-US" sz="1000" b="0" i="0" u="none" strike="noStrike" noProof="0" dirty="0">
                          <a:solidFill>
                            <a:schemeClr val="tx1">
                              <a:lumMod val="75000"/>
                              <a:lumOff val="25000"/>
                            </a:schemeClr>
                          </a:solidFill>
                          <a:latin typeface="Segoe UI"/>
                        </a:rPr>
                        <a:t>Pointer button</a:t>
                      </a:r>
                    </a:p>
                    <a:p>
                      <a:pPr lvl="0" algn="l">
                        <a:lnSpc>
                          <a:spcPct val="100000"/>
                        </a:lnSpc>
                        <a:spcBef>
                          <a:spcPts val="0"/>
                        </a:spcBef>
                        <a:spcAft>
                          <a:spcPts val="0"/>
                        </a:spcAft>
                        <a:buNone/>
                      </a:pPr>
                      <a:r>
                        <a:rPr lang="en-US" sz="1000" b="0" i="0" u="none" strike="noStrike" noProof="0" dirty="0">
                          <a:solidFill>
                            <a:schemeClr val="tx1">
                              <a:lumMod val="75000"/>
                              <a:lumOff val="25000"/>
                            </a:schemeClr>
                          </a:solidFill>
                          <a:latin typeface="Segoe UI"/>
                        </a:rPr>
                        <a:t>Bluetooth pairing button</a:t>
                      </a:r>
                    </a:p>
                    <a:p>
                      <a:pPr lvl="0" algn="l">
                        <a:lnSpc>
                          <a:spcPct val="100000"/>
                        </a:lnSpc>
                        <a:spcBef>
                          <a:spcPts val="0"/>
                        </a:spcBef>
                        <a:spcAft>
                          <a:spcPts val="0"/>
                        </a:spcAft>
                        <a:buNone/>
                      </a:pPr>
                      <a:r>
                        <a:rPr lang="en-US" sz="1000" b="0" i="0" u="none" strike="noStrike" noProof="0" dirty="0">
                          <a:solidFill>
                            <a:schemeClr val="tx1">
                              <a:lumMod val="75000"/>
                              <a:lumOff val="25000"/>
                            </a:schemeClr>
                          </a:solidFill>
                          <a:latin typeface="Segoe UI"/>
                        </a:rPr>
                        <a:t>Power slider</a:t>
                      </a:r>
                    </a:p>
                    <a:p>
                      <a:pPr lvl="0" algn="l">
                        <a:lnSpc>
                          <a:spcPct val="100000"/>
                        </a:lnSpc>
                        <a:spcBef>
                          <a:spcPts val="0"/>
                        </a:spcBef>
                        <a:spcAft>
                          <a:spcPts val="0"/>
                        </a:spcAft>
                        <a:buNone/>
                      </a:pPr>
                      <a:endParaRPr lang="en-US" sz="1000" b="0" i="0" u="none" strike="noStrike" noProof="0" dirty="0">
                        <a:solidFill>
                          <a:schemeClr val="tx1">
                            <a:lumMod val="75000"/>
                            <a:lumOff val="25000"/>
                          </a:schemeClr>
                        </a:solidFill>
                        <a:latin typeface="Segoe UI"/>
                      </a:endParaRPr>
                    </a:p>
                    <a:p>
                      <a:pPr lvl="0" algn="l">
                        <a:lnSpc>
                          <a:spcPct val="100000"/>
                        </a:lnSpc>
                        <a:spcBef>
                          <a:spcPts val="0"/>
                        </a:spcBef>
                        <a:spcAft>
                          <a:spcPts val="0"/>
                        </a:spcAft>
                        <a:buNone/>
                      </a:pPr>
                      <a:r>
                        <a:rPr lang="en-US" sz="1000" b="0" i="0" u="none" strike="noStrike" noProof="0" dirty="0">
                          <a:solidFill>
                            <a:schemeClr val="tx1">
                              <a:lumMod val="75000"/>
                              <a:lumOff val="25000"/>
                            </a:schemeClr>
                          </a:solidFill>
                          <a:latin typeface="Segoe UI"/>
                        </a:rPr>
                        <a:t>Programmable button:</a:t>
                      </a:r>
                    </a:p>
                    <a:p>
                      <a:pPr lvl="0" algn="l">
                        <a:lnSpc>
                          <a:spcPct val="100000"/>
                        </a:lnSpc>
                        <a:spcBef>
                          <a:spcPts val="0"/>
                        </a:spcBef>
                        <a:spcAft>
                          <a:spcPts val="0"/>
                        </a:spcAft>
                        <a:buNone/>
                      </a:pPr>
                      <a:r>
                        <a:rPr lang="en-US" sz="1000" b="0" i="0" u="none" strike="noStrike" noProof="0" dirty="0">
                          <a:solidFill>
                            <a:schemeClr val="tx1">
                              <a:lumMod val="75000"/>
                              <a:lumOff val="25000"/>
                            </a:schemeClr>
                          </a:solidFill>
                          <a:latin typeface="Segoe UI"/>
                        </a:rPr>
                        <a:t>Left navigation button, right navigation button</a:t>
                      </a:r>
                    </a:p>
                  </a:txBody>
                  <a:tcPr marL="72000" marR="72000" marT="72000" marB="72000">
                    <a:lnL w="12700" cap="flat" cmpd="sng" algn="ctr">
                      <a:noFill/>
                      <a:prstDash val="solid"/>
                      <a:round/>
                      <a:headEnd type="none" w="med" len="med"/>
                      <a:tailEnd type="none" w="med" len="med"/>
                    </a:lnL>
                    <a:lnR>
                      <a:noFill/>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04987661"/>
                  </a:ext>
                </a:extLst>
              </a:tr>
              <a:tr h="0">
                <a:tc>
                  <a:txBody>
                    <a:bodyPr/>
                    <a:lstStyle/>
                    <a:p>
                      <a:pPr algn="l"/>
                      <a:r>
                        <a:rPr lang="en-US" sz="1000" b="1" i="0" dirty="0">
                          <a:solidFill>
                            <a:srgbClr val="0078D5"/>
                          </a:solidFill>
                          <a:latin typeface="Segoe UI Semibold"/>
                          <a:cs typeface="Segoe UI Semibold"/>
                        </a:rPr>
                        <a:t>Microsoft Accessory Center** </a:t>
                      </a:r>
                    </a:p>
                  </a:txBody>
                  <a:tcPr marL="72000" marR="72000" marT="72000" marB="72000">
                    <a:lnL>
                      <a:noFill/>
                    </a:lnL>
                    <a:lnR w="12700" cap="flat" cmpd="sng" algn="ctr">
                      <a:no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lvl="0" algn="l">
                        <a:buNone/>
                      </a:pPr>
                      <a:r>
                        <a:rPr lang="en-US" sz="1000" b="0" i="0" u="none" strike="noStrike" noProof="0" dirty="0">
                          <a:solidFill>
                            <a:schemeClr val="tx1">
                              <a:lumMod val="75000"/>
                              <a:lumOff val="25000"/>
                            </a:schemeClr>
                          </a:solidFill>
                          <a:latin typeface="Segoe UI"/>
                        </a:rPr>
                        <a:t>Set your preferences for haptic feedback and customize programmable buttons for a personalized experience</a:t>
                      </a:r>
                      <a:endParaRPr lang="en-US" u="none" dirty="0">
                        <a:solidFill>
                          <a:schemeClr val="tx1">
                            <a:lumMod val="75000"/>
                            <a:lumOff val="25000"/>
                          </a:schemeClr>
                        </a:solidFill>
                        <a:latin typeface="Segoe UI"/>
                      </a:endParaRPr>
                    </a:p>
                  </a:txBody>
                  <a:tcPr marL="72000" marR="72000" marT="72000" marB="72000">
                    <a:lnL w="12700" cap="flat" cmpd="sng" algn="ctr">
                      <a:noFill/>
                      <a:prstDash val="solid"/>
                      <a:round/>
                      <a:headEnd type="none" w="med" len="med"/>
                      <a:tailEnd type="none" w="med" len="med"/>
                    </a:lnL>
                    <a:lnR>
                      <a:noFill/>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097830137"/>
                  </a:ext>
                </a:extLst>
              </a:tr>
              <a:tr h="0">
                <a:tc>
                  <a:txBody>
                    <a:bodyPr/>
                    <a:lstStyle/>
                    <a:p>
                      <a:pPr algn="l"/>
                      <a:r>
                        <a:rPr lang="en-US" sz="1000" b="1" i="0" dirty="0">
                          <a:solidFill>
                            <a:srgbClr val="0078D5"/>
                          </a:solidFill>
                          <a:latin typeface="Segoe UI Semibold"/>
                          <a:cs typeface="Segoe UI Semibold"/>
                        </a:rPr>
                        <a:t>What’s in the box </a:t>
                      </a:r>
                    </a:p>
                  </a:txBody>
                  <a:tcPr marL="72000" marR="72000" marT="72000" marB="72000">
                    <a:lnL>
                      <a:noFill/>
                    </a:lnL>
                    <a:lnR w="12700" cap="flat" cmpd="sng" algn="ctr">
                      <a:no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lvl="0" algn="l">
                        <a:buNone/>
                      </a:pPr>
                      <a:r>
                        <a:rPr lang="en-US" sz="1000" b="0" i="0" u="none" strike="noStrike" noProof="0" dirty="0">
                          <a:solidFill>
                            <a:schemeClr val="tx1">
                              <a:lumMod val="75000"/>
                              <a:lumOff val="25000"/>
                            </a:schemeClr>
                          </a:solidFill>
                          <a:latin typeface="Segoe UI"/>
                        </a:rPr>
                        <a:t>MS Presenter+(Clicker)</a:t>
                      </a:r>
                    </a:p>
                    <a:p>
                      <a:pPr lvl="0" algn="l">
                        <a:buNone/>
                      </a:pPr>
                      <a:r>
                        <a:rPr lang="en-US" sz="1000" b="0" i="0" u="none" strike="noStrike" noProof="0" dirty="0">
                          <a:solidFill>
                            <a:schemeClr val="tx1">
                              <a:lumMod val="75000"/>
                              <a:lumOff val="25000"/>
                            </a:schemeClr>
                          </a:solidFill>
                          <a:latin typeface="Segoe UI"/>
                        </a:rPr>
                        <a:t>USB-A charging dock</a:t>
                      </a:r>
                    </a:p>
                    <a:p>
                      <a:pPr lvl="0" algn="l">
                        <a:buNone/>
                      </a:pPr>
                      <a:r>
                        <a:rPr lang="en-US" sz="1000" b="0" i="0" u="none" strike="noStrike" noProof="0" dirty="0">
                          <a:solidFill>
                            <a:schemeClr val="tx1">
                              <a:lumMod val="75000"/>
                              <a:lumOff val="25000"/>
                            </a:schemeClr>
                          </a:solidFill>
                          <a:latin typeface="Segoe UI"/>
                        </a:rPr>
                        <a:t>Quick Start Guide</a:t>
                      </a:r>
                    </a:p>
                    <a:p>
                      <a:pPr lvl="0" algn="l">
                        <a:buNone/>
                      </a:pPr>
                      <a:r>
                        <a:rPr lang="en-US" sz="1000" b="0" i="0" u="none" strike="noStrike" noProof="0" dirty="0">
                          <a:solidFill>
                            <a:schemeClr val="tx1">
                              <a:lumMod val="75000"/>
                              <a:lumOff val="25000"/>
                            </a:schemeClr>
                          </a:solidFill>
                          <a:latin typeface="Segoe UI"/>
                        </a:rPr>
                        <a:t>Safety and warranty documents</a:t>
                      </a:r>
                    </a:p>
                  </a:txBody>
                  <a:tcPr marL="72000" marR="72000" marT="72000" marB="72000">
                    <a:lnL w="12700" cap="flat" cmpd="sng" algn="ctr">
                      <a:noFill/>
                      <a:prstDash val="solid"/>
                      <a:round/>
                      <a:headEnd type="none" w="med" len="med"/>
                      <a:tailEnd type="none" w="med" len="med"/>
                    </a:lnL>
                    <a:lnR>
                      <a:noFill/>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70241706"/>
                  </a:ext>
                </a:extLst>
              </a:tr>
              <a:tr h="0">
                <a:tc>
                  <a:txBody>
                    <a:bodyPr/>
                    <a:lstStyle/>
                    <a:p>
                      <a:pPr algn="l"/>
                      <a:r>
                        <a:rPr lang="en-US" sz="1000" b="1" i="0">
                          <a:solidFill>
                            <a:srgbClr val="0078D5"/>
                          </a:solidFill>
                          <a:latin typeface="Segoe UI Semibold"/>
                          <a:cs typeface="Segoe UI Semibold"/>
                        </a:rPr>
                        <a:t>Warranty</a:t>
                      </a:r>
                    </a:p>
                  </a:txBody>
                  <a:tcPr marL="72000" marR="72000" marT="72000" marB="72000">
                    <a:lnL>
                      <a:noFill/>
                    </a:lnL>
                    <a:lnR w="12700" cap="flat" cmpd="sng" algn="ctr">
                      <a:no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lvl="0" algn="l">
                        <a:buNone/>
                      </a:pPr>
                      <a:r>
                        <a:rPr lang="en-US" sz="1000" b="0" i="0" dirty="0">
                          <a:solidFill>
                            <a:schemeClr val="tx1">
                              <a:lumMod val="75000"/>
                              <a:lumOff val="25000"/>
                            </a:schemeClr>
                          </a:solidFill>
                          <a:latin typeface="Segoe UI"/>
                          <a:cs typeface="Segoe UI"/>
                        </a:rPr>
                        <a:t>1-year limited warranty</a:t>
                      </a:r>
                    </a:p>
                  </a:txBody>
                  <a:tcPr marL="72000" marR="72000" marT="72000" marB="72000">
                    <a:lnL w="12700" cap="flat" cmpd="sng" algn="ctr">
                      <a:noFill/>
                      <a:prstDash val="solid"/>
                      <a:round/>
                      <a:headEnd type="none" w="med" len="med"/>
                      <a:tailEnd type="none" w="med" len="med"/>
                    </a:lnL>
                    <a:lnR>
                      <a:noFill/>
                    </a:lnR>
                    <a:lnT w="9525" cap="flat" cmpd="sng" algn="ctr">
                      <a:solidFill>
                        <a:schemeClr val="bg1">
                          <a:lumMod val="7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00179686"/>
                  </a:ext>
                </a:extLst>
              </a:tr>
            </a:tbl>
          </a:graphicData>
        </a:graphic>
      </p:graphicFrame>
    </p:spTree>
    <p:extLst>
      <p:ext uri="{BB962C8B-B14F-4D97-AF65-F5344CB8AC3E}">
        <p14:creationId xmlns:p14="http://schemas.microsoft.com/office/powerpoint/2010/main" val="19843045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3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60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889979F-5747-D84E-B0A7-25BE325CC760}"/>
              </a:ext>
            </a:extLst>
          </p:cNvPr>
          <p:cNvSpPr/>
          <p:nvPr/>
        </p:nvSpPr>
        <p:spPr>
          <a:xfrm>
            <a:off x="6974084" y="1143000"/>
            <a:ext cx="2362684" cy="530946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405EEA73-5397-EE43-9C43-394C70D6FDD9}"/>
              </a:ext>
            </a:extLst>
          </p:cNvPr>
          <p:cNvSpPr/>
          <p:nvPr/>
        </p:nvSpPr>
        <p:spPr>
          <a:xfrm>
            <a:off x="2295405" y="1143000"/>
            <a:ext cx="2320137" cy="531848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9" name="Picture 3" descr="A close up of electronics&#10;&#10;Description automatically generated">
            <a:extLst>
              <a:ext uri="{FF2B5EF4-FFF2-40B4-BE49-F238E27FC236}">
                <a16:creationId xmlns:a16="http://schemas.microsoft.com/office/drawing/2014/main" id="{80205CE7-107D-4182-98A0-B9620E8BA8B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555267" y="1209301"/>
            <a:ext cx="534909" cy="758758"/>
          </a:xfrm>
          <a:prstGeom prst="rect">
            <a:avLst/>
          </a:prstGeom>
        </p:spPr>
      </p:pic>
      <p:sp>
        <p:nvSpPr>
          <p:cNvPr id="2" name="Title 1">
            <a:extLst>
              <a:ext uri="{FF2B5EF4-FFF2-40B4-BE49-F238E27FC236}">
                <a16:creationId xmlns:a16="http://schemas.microsoft.com/office/drawing/2014/main" id="{B5527D71-0B72-4147-B938-E8D17DD80B92}"/>
              </a:ext>
            </a:extLst>
          </p:cNvPr>
          <p:cNvSpPr>
            <a:spLocks noGrp="1"/>
          </p:cNvSpPr>
          <p:nvPr>
            <p:ph type="title" idx="4294967295"/>
          </p:nvPr>
        </p:nvSpPr>
        <p:spPr>
          <a:xfrm>
            <a:off x="571500" y="571500"/>
            <a:ext cx="11049000" cy="446088"/>
          </a:xfrm>
        </p:spPr>
        <p:txBody>
          <a:bodyPr>
            <a:normAutofit fontScale="90000"/>
          </a:bodyPr>
          <a:lstStyle/>
          <a:p>
            <a:pPr algn="ctr">
              <a:lnSpc>
                <a:spcPct val="100000"/>
              </a:lnSpc>
            </a:pPr>
            <a:r>
              <a:rPr lang="en-US" sz="2700" b="1">
                <a:solidFill>
                  <a:srgbClr val="505050"/>
                </a:solidFill>
                <a:latin typeface="Segoe UI Semibold"/>
                <a:cs typeface="Segoe UI Semibold"/>
              </a:rPr>
              <a:t>High-quality audio for calls and more </a:t>
            </a:r>
            <a:br>
              <a:rPr lang="en-US" sz="2800" b="1">
                <a:solidFill>
                  <a:srgbClr val="505050"/>
                </a:solidFill>
                <a:latin typeface="Segoe UI Semibold"/>
                <a:cs typeface="Segoe UI Semibold"/>
              </a:rPr>
            </a:br>
            <a:r>
              <a:rPr lang="en-US" sz="2000">
                <a:solidFill>
                  <a:srgbClr val="505050"/>
                </a:solidFill>
                <a:latin typeface="Segoe UI" panose="020B0502040204020203" pitchFamily="34" charset="0"/>
                <a:ea typeface="Calibri" panose="020F0502020204030204" pitchFamily="34" charset="0"/>
                <a:cs typeface="Segoe UI" panose="020B0502040204020203" pitchFamily="34" charset="0"/>
              </a:rPr>
              <a:t>Compare headsets certified for Microsoft Teams</a:t>
            </a:r>
            <a:br>
              <a:rPr lang="en-US" sz="2800" b="1">
                <a:solidFill>
                  <a:srgbClr val="505050"/>
                </a:solidFill>
                <a:latin typeface="Segoe UI" panose="020B0502040204020203" pitchFamily="34" charset="0"/>
                <a:cs typeface="Segoe UI" panose="020B0502040204020203" pitchFamily="34" charset="0"/>
              </a:rPr>
            </a:br>
            <a:endParaRPr lang="en-US" sz="2800" b="1">
              <a:solidFill>
                <a:srgbClr val="505050"/>
              </a:solidFill>
              <a:latin typeface="Segoe UI Semibold"/>
              <a:cs typeface="Segoe UI Semibold"/>
            </a:endParaRPr>
          </a:p>
        </p:txBody>
      </p:sp>
      <p:graphicFrame>
        <p:nvGraphicFramePr>
          <p:cNvPr id="16" name="Table 16">
            <a:extLst>
              <a:ext uri="{FF2B5EF4-FFF2-40B4-BE49-F238E27FC236}">
                <a16:creationId xmlns:a16="http://schemas.microsoft.com/office/drawing/2014/main" id="{551C6EB6-2A27-47CE-BC59-93678805CDA2}"/>
              </a:ext>
            </a:extLst>
          </p:cNvPr>
          <p:cNvGraphicFramePr>
            <a:graphicFrameLocks noGrp="1"/>
          </p:cNvGraphicFramePr>
          <p:nvPr>
            <p:extLst>
              <p:ext uri="{D42A27DB-BD31-4B8C-83A1-F6EECF244321}">
                <p14:modId xmlns:p14="http://schemas.microsoft.com/office/powerpoint/2010/main" val="2207712665"/>
              </p:ext>
            </p:extLst>
          </p:nvPr>
        </p:nvGraphicFramePr>
        <p:xfrm>
          <a:off x="571499" y="1941487"/>
          <a:ext cx="11049001" cy="4410555"/>
        </p:xfrm>
        <a:graphic>
          <a:graphicData uri="http://schemas.openxmlformats.org/drawingml/2006/table">
            <a:tbl>
              <a:tblPr firstRow="1" bandRow="1">
                <a:tableStyleId>{2D5ABB26-0587-4C30-8999-92F81FD0307C}</a:tableStyleId>
              </a:tblPr>
              <a:tblGrid>
                <a:gridCol w="1446277">
                  <a:extLst>
                    <a:ext uri="{9D8B030D-6E8A-4147-A177-3AD203B41FA5}">
                      <a16:colId xmlns:a16="http://schemas.microsoft.com/office/drawing/2014/main" val="3173186851"/>
                    </a:ext>
                  </a:extLst>
                </a:gridCol>
                <a:gridCol w="275524">
                  <a:extLst>
                    <a:ext uri="{9D8B030D-6E8A-4147-A177-3AD203B41FA5}">
                      <a16:colId xmlns:a16="http://schemas.microsoft.com/office/drawing/2014/main" val="1570594765"/>
                    </a:ext>
                  </a:extLst>
                </a:gridCol>
                <a:gridCol w="2331800">
                  <a:extLst>
                    <a:ext uri="{9D8B030D-6E8A-4147-A177-3AD203B41FA5}">
                      <a16:colId xmlns:a16="http://schemas.microsoft.com/office/drawing/2014/main" val="3709588850"/>
                    </a:ext>
                  </a:extLst>
                </a:gridCol>
                <a:gridCol w="2331800">
                  <a:extLst>
                    <a:ext uri="{9D8B030D-6E8A-4147-A177-3AD203B41FA5}">
                      <a16:colId xmlns:a16="http://schemas.microsoft.com/office/drawing/2014/main" val="3458860754"/>
                    </a:ext>
                  </a:extLst>
                </a:gridCol>
                <a:gridCol w="2331800">
                  <a:extLst>
                    <a:ext uri="{9D8B030D-6E8A-4147-A177-3AD203B41FA5}">
                      <a16:colId xmlns:a16="http://schemas.microsoft.com/office/drawing/2014/main" val="3326771435"/>
                    </a:ext>
                  </a:extLst>
                </a:gridCol>
                <a:gridCol w="2331800">
                  <a:extLst>
                    <a:ext uri="{9D8B030D-6E8A-4147-A177-3AD203B41FA5}">
                      <a16:colId xmlns:a16="http://schemas.microsoft.com/office/drawing/2014/main" val="1849826855"/>
                    </a:ext>
                  </a:extLst>
                </a:gridCol>
              </a:tblGrid>
              <a:tr h="437447">
                <a:tc>
                  <a:txBody>
                    <a:bodyPr/>
                    <a:lstStyle/>
                    <a:p>
                      <a:pPr algn="r"/>
                      <a:endParaRPr lang="en-US" sz="900" b="1" i="0">
                        <a:solidFill>
                          <a:srgbClr val="505050"/>
                        </a:solidFill>
                        <a:latin typeface="Segoe UI" panose="020B0502040204020203" pitchFamily="34" charset="0"/>
                        <a:cs typeface="Segoe UI" panose="020B0502040204020203" pitchFamily="34" charset="0"/>
                      </a:endParaRPr>
                    </a:p>
                  </a:txBody>
                  <a:tcPr marL="0" marR="0" marT="0" marB="0" anchor="ctr">
                    <a:lnL>
                      <a:noFill/>
                    </a:lnL>
                    <a:lnR>
                      <a:noFill/>
                    </a:lnR>
                    <a:lnT>
                      <a:noFill/>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900" b="1" i="0">
                        <a:solidFill>
                          <a:srgbClr val="505050"/>
                        </a:solidFill>
                        <a:latin typeface="Segoe UI" panose="020B0502040204020203" pitchFamily="34" charset="0"/>
                        <a:cs typeface="Segoe UI" panose="020B0502040204020203" pitchFamily="34" charset="0"/>
                      </a:endParaRPr>
                    </a:p>
                  </a:txBody>
                  <a:tcPr marL="0" marR="0" marT="0" marB="0" anchor="ctr">
                    <a:lnL>
                      <a:noFill/>
                    </a:lnL>
                    <a:lnR>
                      <a:noFill/>
                    </a:lnR>
                    <a:lnT>
                      <a:noFill/>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505050"/>
                          </a:solidFill>
                          <a:effectLst/>
                          <a:uLnTx/>
                          <a:uFillTx/>
                          <a:latin typeface="Segoe UI Semibold" panose="020B0502040204020203" pitchFamily="34" charset="0"/>
                          <a:ea typeface="+mn-ea"/>
                          <a:cs typeface="Segoe UI Semibold" panose="020B0502040204020203" pitchFamily="34" charset="0"/>
                        </a:rPr>
                        <a:t>Microsoft Surface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505050"/>
                          </a:solidFill>
                          <a:effectLst/>
                          <a:uLnTx/>
                          <a:uFillTx/>
                          <a:latin typeface="Segoe UI Semibold" panose="020B0502040204020203" pitchFamily="34" charset="0"/>
                          <a:ea typeface="+mn-ea"/>
                          <a:cs typeface="Segoe UI Semibold" panose="020B0502040204020203" pitchFamily="34" charset="0"/>
                        </a:rPr>
                        <a:t>Headphones 2+</a:t>
                      </a:r>
                      <a:endParaRPr kumimoji="0" lang="en-US" sz="900" b="1" i="0" u="none" strike="noStrike" kern="1200" cap="none" spc="0" normalizeH="0" baseline="0" noProof="0">
                        <a:ln>
                          <a:noFill/>
                        </a:ln>
                        <a:solidFill>
                          <a:srgbClr val="FF0000"/>
                        </a:solidFill>
                        <a:effectLst/>
                        <a:uLnTx/>
                        <a:uFillTx/>
                        <a:latin typeface="Segoe UI Semibold" panose="020B0502040204020203" pitchFamily="34" charset="0"/>
                        <a:ea typeface="+mn-ea"/>
                        <a:cs typeface="Segoe UI Semibold" panose="020B0502040204020203" pitchFamily="34" charset="0"/>
                      </a:endParaRPr>
                    </a:p>
                  </a:txBody>
                  <a:tcPr marL="0" marR="0" marT="0" marB="0" anchor="ctr">
                    <a:lnL>
                      <a:noFill/>
                    </a:lnL>
                    <a:lnR>
                      <a:noFill/>
                    </a:lnR>
                    <a:lnT>
                      <a:noFill/>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kumimoji="0" lang="en-US" sz="900" b="1" i="0" u="none" strike="noStrike" kern="1200" cap="none" spc="0" normalizeH="0" baseline="0">
                          <a:ln>
                            <a:noFill/>
                          </a:ln>
                          <a:solidFill>
                            <a:srgbClr val="505050"/>
                          </a:solidFill>
                          <a:effectLst/>
                          <a:uLnTx/>
                          <a:uFillTx/>
                          <a:latin typeface="Segoe UI Semibold" panose="020B0502040204020203" pitchFamily="34" charset="0"/>
                          <a:ea typeface="+mn-ea"/>
                          <a:cs typeface="Segoe UI Semibold" panose="020B0502040204020203" pitchFamily="34" charset="0"/>
                        </a:rPr>
                        <a:t> Microsoft Modern </a:t>
                      </a:r>
                    </a:p>
                    <a:p>
                      <a:pPr algn="ctr"/>
                      <a:r>
                        <a:rPr kumimoji="0" lang="en-US" sz="900" b="1" i="0" u="none" strike="noStrike" kern="1200" cap="none" spc="0" normalizeH="0" baseline="0">
                          <a:ln>
                            <a:noFill/>
                          </a:ln>
                          <a:solidFill>
                            <a:srgbClr val="505050"/>
                          </a:solidFill>
                          <a:effectLst/>
                          <a:uLnTx/>
                          <a:uFillTx/>
                          <a:latin typeface="Segoe UI Semibold" panose="020B0502040204020203" pitchFamily="34" charset="0"/>
                          <a:ea typeface="+mn-ea"/>
                          <a:cs typeface="Segoe UI Semibold" panose="020B0502040204020203" pitchFamily="34" charset="0"/>
                        </a:rPr>
                        <a:t>Wireless Headset</a:t>
                      </a:r>
                    </a:p>
                  </a:txBody>
                  <a:tcPr marL="0" marR="0" marT="0" marB="0" anchor="ctr">
                    <a:lnL>
                      <a:noFill/>
                    </a:lnL>
                    <a:lnR>
                      <a:noFill/>
                    </a:lnR>
                    <a:lnT>
                      <a:noFill/>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kumimoji="0" lang="en-US" sz="900" b="1" i="0" u="none" strike="noStrike" kern="1200" cap="none" spc="0" normalizeH="0" baseline="0" noProof="0">
                          <a:ln>
                            <a:noFill/>
                          </a:ln>
                          <a:solidFill>
                            <a:srgbClr val="505050"/>
                          </a:solidFill>
                          <a:effectLst/>
                          <a:uLnTx/>
                          <a:uFillTx/>
                          <a:latin typeface="Segoe UI Semibold" panose="020B0502040204020203" pitchFamily="34" charset="0"/>
                          <a:ea typeface="+mn-ea"/>
                          <a:cs typeface="Segoe UI Semibold" panose="020B0502040204020203" pitchFamily="34" charset="0"/>
                        </a:rPr>
                        <a:t>Microsoft Modern </a:t>
                      </a:r>
                      <a:br>
                        <a:rPr kumimoji="0" lang="en-US" sz="900" b="1" i="0" u="none" strike="noStrike" kern="1200" cap="none" spc="0" normalizeH="0" baseline="0" noProof="0">
                          <a:ln>
                            <a:noFill/>
                          </a:ln>
                          <a:solidFill>
                            <a:srgbClr val="505050"/>
                          </a:solidFill>
                          <a:effectLst/>
                          <a:uLnTx/>
                          <a:uFillTx/>
                          <a:latin typeface="Segoe UI Semibold" panose="020B0502040204020203" pitchFamily="34" charset="0"/>
                          <a:ea typeface="+mn-ea"/>
                          <a:cs typeface="Segoe UI Semibold" panose="020B0502040204020203" pitchFamily="34" charset="0"/>
                        </a:rPr>
                      </a:br>
                      <a:r>
                        <a:rPr kumimoji="0" lang="en-US" sz="900" b="1" i="0" u="none" strike="noStrike" kern="1200" cap="none" spc="0" normalizeH="0" baseline="0" noProof="0">
                          <a:ln>
                            <a:noFill/>
                          </a:ln>
                          <a:solidFill>
                            <a:srgbClr val="505050"/>
                          </a:solidFill>
                          <a:effectLst/>
                          <a:uLnTx/>
                          <a:uFillTx/>
                          <a:latin typeface="Segoe UI Semibold" panose="020B0502040204020203" pitchFamily="34" charset="0"/>
                          <a:ea typeface="+mn-ea"/>
                          <a:cs typeface="Segoe UI Semibold" panose="020B0502040204020203" pitchFamily="34" charset="0"/>
                        </a:rPr>
                        <a:t>USB Headset</a:t>
                      </a:r>
                      <a:endParaRPr kumimoji="0" lang="en-US" sz="900" b="1" i="0" u="none" strike="noStrike" kern="1200" cap="none" spc="0" normalizeH="0" baseline="0">
                        <a:ln>
                          <a:noFill/>
                        </a:ln>
                        <a:solidFill>
                          <a:srgbClr val="505050"/>
                        </a:solidFill>
                        <a:effectLst/>
                        <a:uLnTx/>
                        <a:uFillTx/>
                        <a:latin typeface="Segoe UI Semibold" panose="020B0502040204020203" pitchFamily="34" charset="0"/>
                        <a:ea typeface="+mn-ea"/>
                        <a:cs typeface="Segoe UI Semibold" panose="020B0502040204020203" pitchFamily="34" charset="0"/>
                      </a:endParaRPr>
                    </a:p>
                  </a:txBody>
                  <a:tcPr marL="0" marR="0" marT="0" marB="0" anchor="ctr">
                    <a:lnL>
                      <a:noFill/>
                    </a:lnL>
                    <a:lnR>
                      <a:noFill/>
                    </a:lnR>
                    <a:lnT>
                      <a:noFill/>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kumimoji="0" lang="en-US" sz="900" b="1" i="0" u="none" strike="noStrike" kern="1200" cap="none" spc="0" normalizeH="0" baseline="0" noProof="0">
                          <a:ln>
                            <a:noFill/>
                          </a:ln>
                          <a:solidFill>
                            <a:srgbClr val="505050"/>
                          </a:solidFill>
                          <a:effectLst/>
                          <a:uLnTx/>
                          <a:uFillTx/>
                          <a:latin typeface="Segoe UI Semibold" panose="020B0502040204020203" pitchFamily="34" charset="0"/>
                          <a:ea typeface="+mn-ea"/>
                          <a:cs typeface="Segoe UI Semibold" panose="020B0502040204020203" pitchFamily="34" charset="0"/>
                        </a:rPr>
                        <a:t>Microsoft Modern </a:t>
                      </a:r>
                      <a:br>
                        <a:rPr kumimoji="0" lang="en-US" sz="900" b="1" i="0" u="none" strike="noStrike" kern="1200" cap="none" spc="0" normalizeH="0" baseline="0" noProof="0">
                          <a:ln>
                            <a:noFill/>
                          </a:ln>
                          <a:solidFill>
                            <a:srgbClr val="505050"/>
                          </a:solidFill>
                          <a:effectLst/>
                          <a:uLnTx/>
                          <a:uFillTx/>
                          <a:latin typeface="Segoe UI Semibold" panose="020B0502040204020203" pitchFamily="34" charset="0"/>
                          <a:ea typeface="+mn-ea"/>
                          <a:cs typeface="Segoe UI Semibold" panose="020B0502040204020203" pitchFamily="34" charset="0"/>
                        </a:rPr>
                      </a:br>
                      <a:r>
                        <a:rPr kumimoji="0" lang="en-US" sz="900" b="1" i="0" u="none" strike="noStrike" kern="1200" cap="none" spc="0" normalizeH="0" baseline="0" noProof="0">
                          <a:ln>
                            <a:noFill/>
                          </a:ln>
                          <a:solidFill>
                            <a:srgbClr val="505050"/>
                          </a:solidFill>
                          <a:effectLst/>
                          <a:uLnTx/>
                          <a:uFillTx/>
                          <a:latin typeface="Segoe UI Semibold" panose="020B0502040204020203" pitchFamily="34" charset="0"/>
                          <a:ea typeface="+mn-ea"/>
                          <a:cs typeface="Segoe UI Semibold" panose="020B0502040204020203" pitchFamily="34" charset="0"/>
                        </a:rPr>
                        <a:t>USB-C</a:t>
                      </a:r>
                      <a:r>
                        <a:rPr lang="en-US" sz="900" b="1" i="0" baseline="30000">
                          <a:latin typeface="Segoe UI Semibold" panose="020B0502040204020203" pitchFamily="34" charset="0"/>
                          <a:cs typeface="Segoe UI Semibold" panose="020B0502040204020203" pitchFamily="34" charset="0"/>
                        </a:rPr>
                        <a:t>®</a:t>
                      </a:r>
                      <a:r>
                        <a:rPr kumimoji="0" lang="en-US" sz="900" b="1" i="0" u="none" strike="noStrike" kern="1200" cap="none" spc="0" normalizeH="0" baseline="0" noProof="0">
                          <a:ln>
                            <a:noFill/>
                          </a:ln>
                          <a:solidFill>
                            <a:srgbClr val="505050"/>
                          </a:solidFill>
                          <a:effectLst/>
                          <a:uLnTx/>
                          <a:uFillTx/>
                          <a:latin typeface="Segoe UI Semibold" panose="020B0502040204020203" pitchFamily="34" charset="0"/>
                          <a:ea typeface="+mn-ea"/>
                          <a:cs typeface="Segoe UI Semibold" panose="020B0502040204020203" pitchFamily="34" charset="0"/>
                        </a:rPr>
                        <a:t> Headset</a:t>
                      </a:r>
                    </a:p>
                  </a:txBody>
                  <a:tcPr marL="0" marR="0" marT="0" marB="0" anchor="ctr">
                    <a:lnL>
                      <a:noFill/>
                    </a:lnL>
                    <a:lnR>
                      <a:noFill/>
                    </a:lnR>
                    <a:lnT>
                      <a:noFill/>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053371833"/>
                  </a:ext>
                </a:extLst>
              </a:tr>
              <a:tr h="245156">
                <a:tc>
                  <a:txBody>
                    <a:bodyPr/>
                    <a:lstStyle/>
                    <a:p>
                      <a:pPr algn="r">
                        <a:lnSpc>
                          <a:spcPts val="1000"/>
                        </a:lnSpc>
                      </a:pPr>
                      <a:r>
                        <a:rPr lang="en-US" sz="850" b="1" i="0">
                          <a:solidFill>
                            <a:srgbClr val="0070C0"/>
                          </a:solidFill>
                          <a:latin typeface="Segoe UI Semibold" panose="020B0502040204020203" pitchFamily="34" charset="0"/>
                          <a:cs typeface="Segoe UI Semibold" panose="020B0502040204020203" pitchFamily="34" charset="0"/>
                        </a:rPr>
                        <a:t>Certified for Microsoft Teams</a:t>
                      </a:r>
                    </a:p>
                  </a:txBody>
                  <a:tcPr marL="0" marR="0" marT="0" marB="0" anchor="ctr">
                    <a:lnL>
                      <a:noFill/>
                    </a:lnL>
                    <a:lnR>
                      <a:noFill/>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lnSpc>
                          <a:spcPts val="1000"/>
                        </a:lnSpc>
                      </a:pPr>
                      <a:endParaRPr lang="en-US" sz="850" b="1" i="0">
                        <a:solidFill>
                          <a:srgbClr val="0070C0"/>
                        </a:solidFill>
                        <a:latin typeface="Segoe UI Semibold" panose="020B0502040204020203" pitchFamily="34" charset="0"/>
                        <a:cs typeface="Segoe UI Semibold" panose="020B0502040204020203" pitchFamily="34" charset="0"/>
                      </a:endParaRPr>
                    </a:p>
                  </a:txBody>
                  <a:tcPr marL="0" marR="0" marT="0" marB="0" anchor="ctr">
                    <a:lnL>
                      <a:noFill/>
                    </a:lnL>
                    <a:lnR>
                      <a:noFill/>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ts val="1000"/>
                        </a:lnSpc>
                      </a:pPr>
                      <a:r>
                        <a:rPr lang="en-US" sz="850" b="0" i="0">
                          <a:solidFill>
                            <a:schemeClr val="tx1">
                              <a:lumMod val="75000"/>
                              <a:lumOff val="25000"/>
                            </a:schemeClr>
                          </a:solidFill>
                          <a:latin typeface="Segoe UI" panose="020B0502040204020203" pitchFamily="34" charset="0"/>
                          <a:ea typeface="Tahoma"/>
                          <a:cs typeface="Segoe UI" panose="020B0502040204020203" pitchFamily="34" charset="0"/>
                        </a:rPr>
                        <a:t>●</a:t>
                      </a:r>
                      <a:endParaRPr lang="en-US" sz="850">
                        <a:solidFill>
                          <a:schemeClr val="tx1">
                            <a:lumMod val="75000"/>
                            <a:lumOff val="25000"/>
                          </a:schemeClr>
                        </a:solidFill>
                        <a:latin typeface="Segoe UI" panose="020B0502040204020203" pitchFamily="34" charset="0"/>
                        <a:ea typeface="Tahoma"/>
                        <a:cs typeface="Segoe UI" panose="020B0502040204020203" pitchFamily="34" charset="0"/>
                      </a:endParaRPr>
                    </a:p>
                  </a:txBody>
                  <a:tcPr marL="0" marR="0" marT="0" marB="0" anchor="ctr">
                    <a:lnL>
                      <a:noFill/>
                    </a:lnL>
                    <a:lnR>
                      <a:noFill/>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ts val="1000"/>
                        </a:lnSpc>
                      </a:pPr>
                      <a:r>
                        <a:rPr lang="en-US" sz="850" b="0" i="0">
                          <a:solidFill>
                            <a:schemeClr val="tx1">
                              <a:lumMod val="75000"/>
                              <a:lumOff val="25000"/>
                            </a:schemeClr>
                          </a:solidFill>
                          <a:latin typeface="Segoe UI" panose="020B0502040204020203" pitchFamily="34" charset="0"/>
                          <a:ea typeface="Tahoma"/>
                          <a:cs typeface="Segoe UI" panose="020B0502040204020203" pitchFamily="34" charset="0"/>
                        </a:rPr>
                        <a:t>●</a:t>
                      </a:r>
                      <a:endParaRPr lang="en-US" sz="850">
                        <a:solidFill>
                          <a:schemeClr val="tx1">
                            <a:lumMod val="75000"/>
                            <a:lumOff val="25000"/>
                          </a:schemeClr>
                        </a:solidFill>
                        <a:latin typeface="Segoe UI" panose="020B0502040204020203" pitchFamily="34" charset="0"/>
                        <a:ea typeface="Tahoma"/>
                        <a:cs typeface="Segoe UI" panose="020B0502040204020203" pitchFamily="34" charset="0"/>
                      </a:endParaRPr>
                    </a:p>
                  </a:txBody>
                  <a:tcPr marL="0" marR="0" marT="0" marB="0" anchor="ctr">
                    <a:lnL>
                      <a:noFill/>
                    </a:lnL>
                    <a:lnR>
                      <a:noFill/>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ts val="1000"/>
                        </a:lnSpc>
                      </a:pPr>
                      <a:r>
                        <a:rPr lang="en-US" sz="850" b="0" i="0">
                          <a:solidFill>
                            <a:schemeClr val="tx1">
                              <a:lumMod val="75000"/>
                              <a:lumOff val="25000"/>
                            </a:schemeClr>
                          </a:solidFill>
                          <a:latin typeface="Segoe UI" panose="020B0502040204020203" pitchFamily="34" charset="0"/>
                          <a:ea typeface="Tahoma"/>
                          <a:cs typeface="Segoe UI" panose="020B0502040204020203" pitchFamily="34" charset="0"/>
                        </a:rPr>
                        <a:t>●</a:t>
                      </a:r>
                      <a:endParaRPr lang="en-US" sz="850">
                        <a:solidFill>
                          <a:schemeClr val="tx1">
                            <a:lumMod val="75000"/>
                            <a:lumOff val="25000"/>
                          </a:schemeClr>
                        </a:solidFill>
                        <a:latin typeface="Segoe UI" panose="020B0502040204020203" pitchFamily="34" charset="0"/>
                        <a:ea typeface="Tahoma"/>
                        <a:cs typeface="Segoe UI" panose="020B0502040204020203" pitchFamily="34" charset="0"/>
                      </a:endParaRPr>
                    </a:p>
                  </a:txBody>
                  <a:tcPr marL="0" marR="0" marT="0" marB="0" anchor="ctr">
                    <a:lnL>
                      <a:noFill/>
                    </a:lnL>
                    <a:lnR>
                      <a:noFill/>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ts val="1000"/>
                        </a:lnSpc>
                      </a:pPr>
                      <a:r>
                        <a:rPr lang="en-US" sz="850" b="0" i="0">
                          <a:solidFill>
                            <a:schemeClr val="tx1">
                              <a:lumMod val="75000"/>
                              <a:lumOff val="25000"/>
                            </a:schemeClr>
                          </a:solidFill>
                          <a:latin typeface="Segoe UI" panose="020B0502040204020203" pitchFamily="34" charset="0"/>
                          <a:ea typeface="Tahoma"/>
                          <a:cs typeface="Segoe UI" panose="020B0502040204020203" pitchFamily="34" charset="0"/>
                        </a:rPr>
                        <a:t>●</a:t>
                      </a:r>
                      <a:endParaRPr lang="en-US" sz="850">
                        <a:solidFill>
                          <a:schemeClr val="tx1">
                            <a:lumMod val="75000"/>
                            <a:lumOff val="25000"/>
                          </a:schemeClr>
                        </a:solidFill>
                        <a:latin typeface="Segoe UI" panose="020B0502040204020203" pitchFamily="34" charset="0"/>
                        <a:ea typeface="Tahoma"/>
                        <a:cs typeface="Segoe UI" panose="020B0502040204020203" pitchFamily="34" charset="0"/>
                      </a:endParaRPr>
                    </a:p>
                  </a:txBody>
                  <a:tcPr marL="0" marR="0" marT="0" marB="0" anchor="ctr">
                    <a:lnL>
                      <a:noFill/>
                    </a:lnL>
                    <a:lnR>
                      <a:noFill/>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229054392"/>
                  </a:ext>
                </a:extLst>
              </a:tr>
              <a:tr h="245156">
                <a:tc>
                  <a:txBody>
                    <a:bodyPr/>
                    <a:lstStyle/>
                    <a:p>
                      <a:pPr algn="r">
                        <a:lnSpc>
                          <a:spcPts val="1000"/>
                        </a:lnSpc>
                      </a:pPr>
                      <a:r>
                        <a:rPr lang="en-US" sz="850" b="1" i="0">
                          <a:solidFill>
                            <a:srgbClr val="0070C0"/>
                          </a:solidFill>
                          <a:latin typeface="Segoe UI Semibold" panose="020B0502040204020203" pitchFamily="34" charset="0"/>
                          <a:cs typeface="Segoe UI Semibold" panose="020B0502040204020203" pitchFamily="34" charset="0"/>
                        </a:rPr>
                        <a:t>Wireless </a:t>
                      </a:r>
                    </a:p>
                  </a:txBody>
                  <a:tcPr marL="0" marR="0" marT="0" marB="0" anchor="ctr">
                    <a:lnL>
                      <a:noFill/>
                    </a:lnL>
                    <a:lnR>
                      <a:noFill/>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lnSpc>
                          <a:spcPts val="1000"/>
                        </a:lnSpc>
                      </a:pPr>
                      <a:endParaRPr lang="en-US" sz="850" b="1" i="0">
                        <a:solidFill>
                          <a:srgbClr val="0070C0"/>
                        </a:solidFill>
                        <a:latin typeface="Segoe UI Semibold" panose="020B0502040204020203" pitchFamily="34" charset="0"/>
                        <a:cs typeface="Segoe UI Semibold" panose="020B0502040204020203" pitchFamily="34" charset="0"/>
                      </a:endParaRPr>
                    </a:p>
                  </a:txBody>
                  <a:tcPr marL="0" marR="0" marT="0" marB="0" anchor="ctr">
                    <a:lnL>
                      <a:noFill/>
                    </a:lnL>
                    <a:lnR>
                      <a:noFill/>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ts val="1000"/>
                        </a:lnSpc>
                        <a:spcBef>
                          <a:spcPts val="0"/>
                        </a:spcBef>
                        <a:spcAft>
                          <a:spcPts val="0"/>
                        </a:spcAft>
                        <a:buClrTx/>
                        <a:buSzTx/>
                        <a:buFontTx/>
                        <a:buNone/>
                        <a:tabLst/>
                        <a:defRPr/>
                      </a:pPr>
                      <a:r>
                        <a:rPr lang="en-US" sz="850" b="0" i="0">
                          <a:solidFill>
                            <a:schemeClr val="tx1">
                              <a:lumMod val="75000"/>
                              <a:lumOff val="25000"/>
                            </a:schemeClr>
                          </a:solidFill>
                          <a:latin typeface="Segoe UI" panose="020B0502040204020203" pitchFamily="34" charset="0"/>
                          <a:ea typeface="Tahoma"/>
                          <a:cs typeface="Segoe UI" panose="020B0502040204020203" pitchFamily="34" charset="0"/>
                        </a:rPr>
                        <a:t>●</a:t>
                      </a:r>
                      <a:endParaRPr lang="en-US" sz="850">
                        <a:solidFill>
                          <a:schemeClr val="tx1">
                            <a:lumMod val="75000"/>
                            <a:lumOff val="25000"/>
                          </a:schemeClr>
                        </a:solidFill>
                        <a:latin typeface="Segoe UI" panose="020B0502040204020203" pitchFamily="34" charset="0"/>
                        <a:ea typeface="Tahoma"/>
                        <a:cs typeface="Segoe UI" panose="020B0502040204020203" pitchFamily="34" charset="0"/>
                      </a:endParaRPr>
                    </a:p>
                  </a:txBody>
                  <a:tcPr marL="0" marR="0" marT="0" marB="0" anchor="ctr">
                    <a:lnL>
                      <a:noFill/>
                    </a:lnL>
                    <a:lnR>
                      <a:noFill/>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ts val="1000"/>
                        </a:lnSpc>
                        <a:spcBef>
                          <a:spcPts val="0"/>
                        </a:spcBef>
                        <a:spcAft>
                          <a:spcPts val="0"/>
                        </a:spcAft>
                        <a:buClrTx/>
                        <a:buSzTx/>
                        <a:buFontTx/>
                        <a:buNone/>
                        <a:tabLst/>
                        <a:defRPr/>
                      </a:pPr>
                      <a:r>
                        <a:rPr lang="en-US" sz="850" b="0" i="0">
                          <a:solidFill>
                            <a:schemeClr val="tx1">
                              <a:lumMod val="75000"/>
                              <a:lumOff val="25000"/>
                            </a:schemeClr>
                          </a:solidFill>
                          <a:latin typeface="Segoe UI" panose="020B0502040204020203" pitchFamily="34" charset="0"/>
                          <a:ea typeface="Tahoma"/>
                          <a:cs typeface="Segoe UI" panose="020B0502040204020203" pitchFamily="34" charset="0"/>
                        </a:rPr>
                        <a:t>●</a:t>
                      </a:r>
                      <a:endParaRPr lang="en-US" sz="850">
                        <a:solidFill>
                          <a:schemeClr val="tx1">
                            <a:lumMod val="75000"/>
                            <a:lumOff val="25000"/>
                          </a:schemeClr>
                        </a:solidFill>
                        <a:latin typeface="Segoe UI" panose="020B0502040204020203" pitchFamily="34" charset="0"/>
                        <a:ea typeface="Tahoma"/>
                        <a:cs typeface="Segoe UI" panose="020B0502040204020203" pitchFamily="34" charset="0"/>
                      </a:endParaRPr>
                    </a:p>
                  </a:txBody>
                  <a:tcPr marL="0" marR="0" marT="0" marB="0" anchor="ctr">
                    <a:lnL>
                      <a:noFill/>
                    </a:lnL>
                    <a:lnR>
                      <a:noFill/>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ts val="1000"/>
                        </a:lnSpc>
                      </a:pPr>
                      <a:r>
                        <a:rPr lang="en-US" sz="850">
                          <a:solidFill>
                            <a:schemeClr val="tx1">
                              <a:lumMod val="75000"/>
                              <a:lumOff val="25000"/>
                            </a:schemeClr>
                          </a:solidFill>
                          <a:latin typeface="Segoe UI" panose="020B0502040204020203" pitchFamily="34" charset="0"/>
                          <a:cs typeface="Segoe UI" panose="020B0502040204020203" pitchFamily="34" charset="0"/>
                        </a:rPr>
                        <a:t>-</a:t>
                      </a:r>
                    </a:p>
                  </a:txBody>
                  <a:tcPr marL="0" marR="0" marT="0" marB="0" anchor="ctr">
                    <a:lnL>
                      <a:noFill/>
                    </a:lnL>
                    <a:lnR>
                      <a:noFill/>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ts val="1000"/>
                        </a:lnSpc>
                      </a:pPr>
                      <a:r>
                        <a:rPr lang="en-US" sz="850">
                          <a:solidFill>
                            <a:schemeClr val="tx1">
                              <a:lumMod val="75000"/>
                              <a:lumOff val="25000"/>
                            </a:schemeClr>
                          </a:solidFill>
                          <a:latin typeface="Segoe UI" panose="020B0502040204020203" pitchFamily="34" charset="0"/>
                          <a:cs typeface="Segoe UI" panose="020B0502040204020203" pitchFamily="34" charset="0"/>
                        </a:rPr>
                        <a:t>-</a:t>
                      </a:r>
                    </a:p>
                  </a:txBody>
                  <a:tcPr marL="0" marR="0" marT="0" marB="0" anchor="ctr">
                    <a:lnL>
                      <a:noFill/>
                    </a:lnL>
                    <a:lnR>
                      <a:noFill/>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70803802"/>
                  </a:ext>
                </a:extLst>
              </a:tr>
              <a:tr h="245156">
                <a:tc>
                  <a:txBody>
                    <a:bodyPr/>
                    <a:lstStyle/>
                    <a:p>
                      <a:pPr marL="0" algn="r" defTabSz="914400" rtl="0" eaLnBrk="1" latinLnBrk="0" hangingPunct="1">
                        <a:lnSpc>
                          <a:spcPts val="1000"/>
                        </a:lnSpc>
                      </a:pPr>
                      <a:r>
                        <a:rPr lang="en-US" sz="850" b="1" i="0" kern="1200">
                          <a:solidFill>
                            <a:srgbClr val="0070C0"/>
                          </a:solidFill>
                          <a:latin typeface="Segoe UI Semibold" panose="020B0502040204020203" pitchFamily="34" charset="0"/>
                          <a:ea typeface="+mn-ea"/>
                          <a:cs typeface="Segoe UI Semibold" panose="020B0502040204020203" pitchFamily="34" charset="0"/>
                        </a:rPr>
                        <a:t>Band type</a:t>
                      </a:r>
                    </a:p>
                  </a:txBody>
                  <a:tcPr marL="0" marR="0" marT="0" marB="0" anchor="ctr">
                    <a:lnL>
                      <a:noFill/>
                    </a:lnL>
                    <a:lnR>
                      <a:noFill/>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r" defTabSz="914400" rtl="0" eaLnBrk="1" latinLnBrk="0" hangingPunct="1">
                        <a:lnSpc>
                          <a:spcPts val="1000"/>
                        </a:lnSpc>
                      </a:pPr>
                      <a:endParaRPr lang="en-US" sz="850" b="1" i="0" kern="1200">
                        <a:solidFill>
                          <a:srgbClr val="0070C0"/>
                        </a:solidFill>
                        <a:latin typeface="Segoe UI Semibold" panose="020B0502040204020203" pitchFamily="34" charset="0"/>
                        <a:ea typeface="+mn-ea"/>
                        <a:cs typeface="Segoe UI Semibold" panose="020B0502040204020203" pitchFamily="34" charset="0"/>
                      </a:endParaRPr>
                    </a:p>
                  </a:txBody>
                  <a:tcPr marL="0" marR="0" marT="0" marB="0" anchor="ctr">
                    <a:lnL>
                      <a:noFill/>
                    </a:lnL>
                    <a:lnR>
                      <a:noFill/>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ts val="1000"/>
                        </a:lnSpc>
                        <a:spcBef>
                          <a:spcPts val="0"/>
                        </a:spcBef>
                        <a:spcAft>
                          <a:spcPts val="0"/>
                        </a:spcAft>
                        <a:buClrTx/>
                        <a:buSzTx/>
                        <a:buFontTx/>
                        <a:buNone/>
                        <a:tabLst/>
                        <a:defRPr/>
                      </a:pPr>
                      <a:r>
                        <a:rPr kumimoji="0" lang="en-US" sz="850" b="0" i="0" u="none" strike="noStrike" kern="1200" cap="none" spc="0" normalizeH="0" baseline="0" noProof="0">
                          <a:ln>
                            <a:noFill/>
                          </a:ln>
                          <a:solidFill>
                            <a:schemeClr val="tx1">
                              <a:lumMod val="75000"/>
                              <a:lumOff val="25000"/>
                            </a:schemeClr>
                          </a:solidFill>
                          <a:effectLst/>
                          <a:uLnTx/>
                          <a:uFillTx/>
                          <a:latin typeface="Segoe UI" panose="020B0502040204020203" pitchFamily="34" charset="0"/>
                          <a:ea typeface="+mn-ea"/>
                          <a:cs typeface="Segoe UI" panose="020B0502040204020203" pitchFamily="34" charset="0"/>
                        </a:rPr>
                        <a:t>Over the ear</a:t>
                      </a:r>
                    </a:p>
                  </a:txBody>
                  <a:tcPr marL="0" marR="0" marT="0" marB="0" anchor="ctr">
                    <a:lnL>
                      <a:noFill/>
                    </a:lnL>
                    <a:lnR>
                      <a:noFill/>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ts val="1000"/>
                        </a:lnSpc>
                        <a:spcBef>
                          <a:spcPts val="0"/>
                        </a:spcBef>
                        <a:spcAft>
                          <a:spcPts val="0"/>
                        </a:spcAft>
                        <a:buClrTx/>
                        <a:buSzTx/>
                        <a:buFontTx/>
                        <a:buNone/>
                        <a:tabLst/>
                        <a:defRPr/>
                      </a:pPr>
                      <a:r>
                        <a:rPr kumimoji="0" lang="en-US" sz="850" b="0" i="0" u="none" strike="noStrike" kern="1200" cap="none" spc="0" normalizeH="0" baseline="0" noProof="0">
                          <a:ln>
                            <a:noFill/>
                          </a:ln>
                          <a:solidFill>
                            <a:schemeClr val="tx1">
                              <a:lumMod val="75000"/>
                              <a:lumOff val="25000"/>
                            </a:schemeClr>
                          </a:solidFill>
                          <a:effectLst/>
                          <a:uLnTx/>
                          <a:uFillTx/>
                          <a:latin typeface="Segoe UI" panose="020B0502040204020203" pitchFamily="34" charset="0"/>
                          <a:ea typeface="+mn-ea"/>
                          <a:cs typeface="Segoe UI" panose="020B0502040204020203" pitchFamily="34" charset="0"/>
                        </a:rPr>
                        <a:t>On ear</a:t>
                      </a:r>
                    </a:p>
                  </a:txBody>
                  <a:tcPr marL="0" marR="0" marT="0" marB="0" anchor="ctr">
                    <a:lnL>
                      <a:noFill/>
                    </a:lnL>
                    <a:lnR>
                      <a:noFill/>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ts val="1000"/>
                        </a:lnSpc>
                        <a:spcBef>
                          <a:spcPts val="0"/>
                        </a:spcBef>
                        <a:spcAft>
                          <a:spcPts val="0"/>
                        </a:spcAft>
                        <a:buClrTx/>
                        <a:buSzTx/>
                        <a:buFontTx/>
                        <a:buNone/>
                        <a:tabLst/>
                        <a:defRPr/>
                      </a:pPr>
                      <a:r>
                        <a:rPr kumimoji="0" lang="en-US" sz="850" b="0" i="0" u="none" strike="noStrike" kern="1200" cap="none" spc="0" normalizeH="0" baseline="0" noProof="0">
                          <a:ln>
                            <a:noFill/>
                          </a:ln>
                          <a:solidFill>
                            <a:schemeClr val="tx1">
                              <a:lumMod val="75000"/>
                              <a:lumOff val="25000"/>
                            </a:schemeClr>
                          </a:solidFill>
                          <a:effectLst/>
                          <a:uLnTx/>
                          <a:uFillTx/>
                          <a:latin typeface="Segoe UI" panose="020B0502040204020203" pitchFamily="34" charset="0"/>
                          <a:ea typeface="+mn-ea"/>
                          <a:cs typeface="Segoe UI" panose="020B0502040204020203" pitchFamily="34" charset="0"/>
                        </a:rPr>
                        <a:t>On ear</a:t>
                      </a:r>
                    </a:p>
                  </a:txBody>
                  <a:tcPr marL="0" marR="0" marT="0" marB="0" anchor="ctr">
                    <a:lnL>
                      <a:noFill/>
                    </a:lnL>
                    <a:lnR>
                      <a:noFill/>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ts val="1000"/>
                        </a:lnSpc>
                        <a:spcBef>
                          <a:spcPts val="0"/>
                        </a:spcBef>
                        <a:spcAft>
                          <a:spcPts val="0"/>
                        </a:spcAft>
                        <a:buClrTx/>
                        <a:buSzTx/>
                        <a:buFontTx/>
                        <a:buNone/>
                        <a:tabLst/>
                        <a:defRPr/>
                      </a:pPr>
                      <a:r>
                        <a:rPr kumimoji="0" lang="en-US" sz="850" b="0" i="0" u="none" strike="noStrike" kern="1200" cap="none" spc="0" normalizeH="0" baseline="0" noProof="0">
                          <a:ln>
                            <a:noFill/>
                          </a:ln>
                          <a:solidFill>
                            <a:schemeClr val="tx1">
                              <a:lumMod val="75000"/>
                              <a:lumOff val="25000"/>
                            </a:schemeClr>
                          </a:solidFill>
                          <a:effectLst/>
                          <a:uLnTx/>
                          <a:uFillTx/>
                          <a:latin typeface="Segoe UI" panose="020B0502040204020203" pitchFamily="34" charset="0"/>
                          <a:ea typeface="+mn-ea"/>
                          <a:cs typeface="Segoe UI" panose="020B0502040204020203" pitchFamily="34" charset="0"/>
                        </a:rPr>
                        <a:t>On ear</a:t>
                      </a:r>
                    </a:p>
                  </a:txBody>
                  <a:tcPr marL="0" marR="0" marT="0" marB="0" anchor="ctr">
                    <a:lnL>
                      <a:noFill/>
                    </a:lnL>
                    <a:lnR>
                      <a:noFill/>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67871578"/>
                  </a:ext>
                </a:extLst>
              </a:tr>
              <a:tr h="245156">
                <a:tc>
                  <a:txBody>
                    <a:bodyPr/>
                    <a:lstStyle/>
                    <a:p>
                      <a:pPr marL="0" algn="r" defTabSz="914400" rtl="0" eaLnBrk="1" latinLnBrk="0" hangingPunct="1">
                        <a:lnSpc>
                          <a:spcPts val="1000"/>
                        </a:lnSpc>
                      </a:pPr>
                      <a:r>
                        <a:rPr lang="en-US" sz="850" b="1" i="0" kern="1200">
                          <a:solidFill>
                            <a:srgbClr val="0070C0"/>
                          </a:solidFill>
                          <a:latin typeface="Segoe UI Semibold" panose="020B0502040204020203" pitchFamily="34" charset="0"/>
                          <a:ea typeface="+mn-ea"/>
                          <a:cs typeface="Segoe UI Semibold" panose="020B0502040204020203" pitchFamily="34" charset="0"/>
                        </a:rPr>
                        <a:t>Audio</a:t>
                      </a:r>
                    </a:p>
                  </a:txBody>
                  <a:tcPr marL="0" marR="0" marT="0" marB="0" anchor="ctr">
                    <a:lnL>
                      <a:noFill/>
                    </a:lnL>
                    <a:lnR>
                      <a:noFill/>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r" defTabSz="914400" rtl="0" eaLnBrk="1" latinLnBrk="0" hangingPunct="1">
                        <a:lnSpc>
                          <a:spcPts val="1000"/>
                        </a:lnSpc>
                      </a:pPr>
                      <a:endParaRPr lang="en-US" sz="850" b="1" i="0" kern="1200">
                        <a:solidFill>
                          <a:srgbClr val="0070C0"/>
                        </a:solidFill>
                        <a:latin typeface="Segoe UI Semibold" panose="020B0502040204020203" pitchFamily="34" charset="0"/>
                        <a:ea typeface="+mn-ea"/>
                        <a:cs typeface="Segoe UI Semibold" panose="020B0502040204020203" pitchFamily="34" charset="0"/>
                      </a:endParaRPr>
                    </a:p>
                  </a:txBody>
                  <a:tcPr marL="0" marR="0" marT="0" marB="0" anchor="ctr">
                    <a:lnL>
                      <a:noFill/>
                    </a:lnL>
                    <a:lnR>
                      <a:noFill/>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914400" rtl="0" eaLnBrk="1" latinLnBrk="0" hangingPunct="1">
                        <a:lnSpc>
                          <a:spcPts val="1000"/>
                        </a:lnSpc>
                      </a:pPr>
                      <a:r>
                        <a:rPr lang="en-US" sz="850" kern="1200" err="1">
                          <a:solidFill>
                            <a:schemeClr val="tx1">
                              <a:lumMod val="75000"/>
                              <a:lumOff val="25000"/>
                            </a:schemeClr>
                          </a:solidFill>
                          <a:latin typeface="Segoe UI" panose="020B0502040204020203" pitchFamily="34" charset="0"/>
                          <a:ea typeface="+mn-ea"/>
                          <a:cs typeface="Segoe UI" panose="020B0502040204020203" pitchFamily="34" charset="0"/>
                        </a:rPr>
                        <a:t>Omnisonic</a:t>
                      </a:r>
                      <a:r>
                        <a:rPr lang="en-US" sz="850" kern="1200" baseline="30000">
                          <a:solidFill>
                            <a:schemeClr val="tx1">
                              <a:lumMod val="75000"/>
                              <a:lumOff val="25000"/>
                            </a:schemeClr>
                          </a:solidFill>
                          <a:latin typeface="Segoe UI" panose="020B0502040204020203" pitchFamily="34" charset="0"/>
                          <a:ea typeface="+mn-ea"/>
                          <a:cs typeface="Segoe UI" panose="020B0502040204020203" pitchFamily="34" charset="0"/>
                        </a:rPr>
                        <a:t>™</a:t>
                      </a:r>
                      <a:r>
                        <a:rPr lang="en-US" sz="850" kern="1200">
                          <a:solidFill>
                            <a:schemeClr val="tx1">
                              <a:lumMod val="75000"/>
                              <a:lumOff val="25000"/>
                            </a:schemeClr>
                          </a:solidFill>
                          <a:latin typeface="Segoe UI" panose="020B0502040204020203" pitchFamily="34" charset="0"/>
                          <a:ea typeface="+mn-ea"/>
                          <a:cs typeface="Segoe UI" panose="020B0502040204020203" pitchFamily="34" charset="0"/>
                        </a:rPr>
                        <a:t> Stereo Sound</a:t>
                      </a:r>
                    </a:p>
                  </a:txBody>
                  <a:tcPr marL="0" marR="0" marT="0" marB="0" anchor="ctr">
                    <a:lnL>
                      <a:noFill/>
                    </a:lnL>
                    <a:lnR>
                      <a:noFill/>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914400" rtl="0" eaLnBrk="1" latinLnBrk="0" hangingPunct="1">
                        <a:lnSpc>
                          <a:spcPts val="1000"/>
                        </a:lnSpc>
                      </a:pPr>
                      <a:r>
                        <a:rPr lang="en-US" sz="850" kern="1200">
                          <a:solidFill>
                            <a:schemeClr val="tx1">
                              <a:lumMod val="75000"/>
                              <a:lumOff val="25000"/>
                            </a:schemeClr>
                          </a:solidFill>
                          <a:latin typeface="Segoe UI" panose="020B0502040204020203" pitchFamily="34" charset="0"/>
                          <a:ea typeface="+mn-ea"/>
                          <a:cs typeface="Segoe UI" panose="020B0502040204020203" pitchFamily="34" charset="0"/>
                        </a:rPr>
                        <a:t>Stereo </a:t>
                      </a:r>
                    </a:p>
                  </a:txBody>
                  <a:tcPr marL="0" marR="0" marT="0" marB="0" anchor="ctr">
                    <a:lnL>
                      <a:noFill/>
                    </a:lnL>
                    <a:lnR>
                      <a:noFill/>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914400" rtl="0" eaLnBrk="1" latinLnBrk="0" hangingPunct="1">
                        <a:lnSpc>
                          <a:spcPts val="1000"/>
                        </a:lnSpc>
                      </a:pPr>
                      <a:r>
                        <a:rPr lang="en-US" sz="850" kern="1200">
                          <a:solidFill>
                            <a:schemeClr val="tx1">
                              <a:lumMod val="75000"/>
                              <a:lumOff val="25000"/>
                            </a:schemeClr>
                          </a:solidFill>
                          <a:latin typeface="Segoe UI" panose="020B0502040204020203" pitchFamily="34" charset="0"/>
                          <a:ea typeface="+mn-ea"/>
                          <a:cs typeface="Segoe UI" panose="020B0502040204020203" pitchFamily="34" charset="0"/>
                        </a:rPr>
                        <a:t>Stereo</a:t>
                      </a:r>
                    </a:p>
                  </a:txBody>
                  <a:tcPr marL="0" marR="0" marT="0" marB="0" anchor="ctr">
                    <a:lnL>
                      <a:noFill/>
                    </a:lnL>
                    <a:lnR>
                      <a:noFill/>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914400" rtl="0" eaLnBrk="1" latinLnBrk="0" hangingPunct="1">
                        <a:lnSpc>
                          <a:spcPts val="1000"/>
                        </a:lnSpc>
                      </a:pPr>
                      <a:r>
                        <a:rPr lang="en-US" sz="850" kern="1200">
                          <a:solidFill>
                            <a:schemeClr val="tx1">
                              <a:lumMod val="75000"/>
                              <a:lumOff val="25000"/>
                            </a:schemeClr>
                          </a:solidFill>
                          <a:latin typeface="Segoe UI" panose="020B0502040204020203" pitchFamily="34" charset="0"/>
                          <a:ea typeface="+mn-ea"/>
                          <a:cs typeface="Segoe UI" panose="020B0502040204020203" pitchFamily="34" charset="0"/>
                        </a:rPr>
                        <a:t>Stereo</a:t>
                      </a:r>
                    </a:p>
                  </a:txBody>
                  <a:tcPr marL="0" marR="0" marT="0" marB="0" anchor="ctr">
                    <a:lnL>
                      <a:noFill/>
                    </a:lnL>
                    <a:lnR>
                      <a:noFill/>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22670984"/>
                  </a:ext>
                </a:extLst>
              </a:tr>
              <a:tr h="245156">
                <a:tc>
                  <a:txBody>
                    <a:bodyPr/>
                    <a:lstStyle/>
                    <a:p>
                      <a:pPr marL="0" algn="r" defTabSz="914400" rtl="0" eaLnBrk="1" latinLnBrk="0" hangingPunct="1">
                        <a:lnSpc>
                          <a:spcPts val="1000"/>
                        </a:lnSpc>
                      </a:pPr>
                      <a:r>
                        <a:rPr lang="en-US" sz="850" b="1" i="0" kern="1200">
                          <a:solidFill>
                            <a:srgbClr val="0070C0"/>
                          </a:solidFill>
                          <a:latin typeface="Segoe UI Semibold" panose="020B0502040204020203" pitchFamily="34" charset="0"/>
                          <a:ea typeface="+mn-ea"/>
                          <a:cs typeface="Segoe UI Semibold" panose="020B0502040204020203" pitchFamily="34" charset="0"/>
                        </a:rPr>
                        <a:t>Modern, boomless design</a:t>
                      </a:r>
                    </a:p>
                  </a:txBody>
                  <a:tcPr marL="0" marR="0" marT="0" marB="0" anchor="ctr">
                    <a:lnL>
                      <a:noFill/>
                    </a:lnL>
                    <a:lnR>
                      <a:noFill/>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r" defTabSz="914400" rtl="0" eaLnBrk="1" latinLnBrk="0" hangingPunct="1">
                        <a:lnSpc>
                          <a:spcPts val="1000"/>
                        </a:lnSpc>
                      </a:pPr>
                      <a:endParaRPr lang="en-US" sz="850" b="1" i="0" kern="1200">
                        <a:solidFill>
                          <a:srgbClr val="0070C0"/>
                        </a:solidFill>
                        <a:latin typeface="Segoe UI Semibold" panose="020B0502040204020203" pitchFamily="34" charset="0"/>
                        <a:ea typeface="+mn-ea"/>
                        <a:cs typeface="Segoe UI Semibold" panose="020B0502040204020203" pitchFamily="34" charset="0"/>
                      </a:endParaRPr>
                    </a:p>
                  </a:txBody>
                  <a:tcPr marL="0" marR="0" marT="0" marB="0" anchor="ctr">
                    <a:lnL>
                      <a:noFill/>
                    </a:lnL>
                    <a:lnR>
                      <a:noFill/>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ts val="1000"/>
                        </a:lnSpc>
                        <a:spcBef>
                          <a:spcPts val="0"/>
                        </a:spcBef>
                        <a:spcAft>
                          <a:spcPts val="0"/>
                        </a:spcAft>
                        <a:buClrTx/>
                        <a:buSzTx/>
                        <a:buFontTx/>
                        <a:buNone/>
                        <a:tabLst/>
                        <a:defRPr/>
                      </a:pPr>
                      <a:r>
                        <a:rPr lang="en-US" sz="850" b="0" i="0">
                          <a:solidFill>
                            <a:schemeClr val="tx1">
                              <a:lumMod val="75000"/>
                              <a:lumOff val="25000"/>
                            </a:schemeClr>
                          </a:solidFill>
                          <a:latin typeface="Segoe UI" panose="020B0502040204020203" pitchFamily="34" charset="0"/>
                          <a:ea typeface="Tahoma"/>
                          <a:cs typeface="Segoe UI" panose="020B0502040204020203" pitchFamily="34" charset="0"/>
                        </a:rPr>
                        <a:t>●</a:t>
                      </a:r>
                      <a:endParaRPr lang="en-US" sz="850">
                        <a:solidFill>
                          <a:schemeClr val="tx1">
                            <a:lumMod val="75000"/>
                            <a:lumOff val="25000"/>
                          </a:schemeClr>
                        </a:solidFill>
                        <a:latin typeface="Segoe UI" panose="020B0502040204020203" pitchFamily="34" charset="0"/>
                        <a:ea typeface="Tahoma"/>
                        <a:cs typeface="Segoe UI" panose="020B0502040204020203" pitchFamily="34" charset="0"/>
                      </a:endParaRPr>
                    </a:p>
                  </a:txBody>
                  <a:tcPr marL="0" marR="0" marT="0" marB="0" anchor="ctr">
                    <a:lnL>
                      <a:noFill/>
                    </a:lnL>
                    <a:lnR>
                      <a:noFill/>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914400" rtl="0" eaLnBrk="1" latinLnBrk="0" hangingPunct="1">
                        <a:lnSpc>
                          <a:spcPts val="1000"/>
                        </a:lnSpc>
                      </a:pPr>
                      <a:r>
                        <a:rPr lang="en-US" sz="850" kern="1200">
                          <a:solidFill>
                            <a:schemeClr val="tx1">
                              <a:lumMod val="75000"/>
                              <a:lumOff val="25000"/>
                            </a:schemeClr>
                          </a:solidFill>
                          <a:latin typeface="Segoe UI" panose="020B0502040204020203" pitchFamily="34" charset="0"/>
                          <a:ea typeface="+mn-ea"/>
                          <a:cs typeface="Segoe UI" panose="020B0502040204020203" pitchFamily="34" charset="0"/>
                        </a:rPr>
                        <a:t>-</a:t>
                      </a:r>
                    </a:p>
                  </a:txBody>
                  <a:tcPr marL="0" marR="0" marT="0" marB="0" anchor="ctr">
                    <a:lnL>
                      <a:noFill/>
                    </a:lnL>
                    <a:lnR>
                      <a:noFill/>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914400" rtl="0" eaLnBrk="1" latinLnBrk="0" hangingPunct="1">
                        <a:lnSpc>
                          <a:spcPts val="1000"/>
                        </a:lnSpc>
                      </a:pPr>
                      <a:r>
                        <a:rPr lang="en-US" sz="850" kern="1200">
                          <a:solidFill>
                            <a:schemeClr val="tx1">
                              <a:lumMod val="75000"/>
                              <a:lumOff val="25000"/>
                            </a:schemeClr>
                          </a:solidFill>
                          <a:latin typeface="Segoe UI" panose="020B0502040204020203" pitchFamily="34" charset="0"/>
                          <a:ea typeface="+mn-ea"/>
                          <a:cs typeface="Segoe UI" panose="020B0502040204020203" pitchFamily="34" charset="0"/>
                        </a:rPr>
                        <a:t>-</a:t>
                      </a:r>
                    </a:p>
                  </a:txBody>
                  <a:tcPr marL="0" marR="0" marT="0" marB="0" anchor="ctr">
                    <a:lnL>
                      <a:noFill/>
                    </a:lnL>
                    <a:lnR>
                      <a:noFill/>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914400" rtl="0" eaLnBrk="1" latinLnBrk="0" hangingPunct="1">
                        <a:lnSpc>
                          <a:spcPts val="1000"/>
                        </a:lnSpc>
                      </a:pPr>
                      <a:r>
                        <a:rPr lang="en-US" sz="850" kern="1200">
                          <a:solidFill>
                            <a:schemeClr val="tx1">
                              <a:lumMod val="75000"/>
                              <a:lumOff val="25000"/>
                            </a:schemeClr>
                          </a:solidFill>
                          <a:latin typeface="Segoe UI" panose="020B0502040204020203" pitchFamily="34" charset="0"/>
                          <a:ea typeface="+mn-ea"/>
                          <a:cs typeface="Segoe UI" panose="020B0502040204020203" pitchFamily="34" charset="0"/>
                        </a:rPr>
                        <a:t>-</a:t>
                      </a:r>
                    </a:p>
                  </a:txBody>
                  <a:tcPr marL="0" marR="0" marT="0" marB="0" anchor="ctr">
                    <a:lnL>
                      <a:noFill/>
                    </a:lnL>
                    <a:lnR>
                      <a:noFill/>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04221323"/>
                  </a:ext>
                </a:extLst>
              </a:tr>
              <a:tr h="245156">
                <a:tc>
                  <a:txBody>
                    <a:bodyPr/>
                    <a:lstStyle/>
                    <a:p>
                      <a:pPr marL="0" algn="r" defTabSz="914400" rtl="0" eaLnBrk="1" latinLnBrk="0" hangingPunct="1">
                        <a:lnSpc>
                          <a:spcPts val="1000"/>
                        </a:lnSpc>
                      </a:pPr>
                      <a:r>
                        <a:rPr lang="en-US" sz="850" b="1" i="0" kern="1200">
                          <a:solidFill>
                            <a:srgbClr val="0070C0"/>
                          </a:solidFill>
                          <a:latin typeface="Segoe UI Semibold" panose="020B0502040204020203" pitchFamily="34" charset="0"/>
                          <a:ea typeface="+mn-ea"/>
                          <a:cs typeface="Segoe UI Semibold" panose="020B0502040204020203" pitchFamily="34" charset="0"/>
                        </a:rPr>
                        <a:t>High-quality audio codec </a:t>
                      </a:r>
                    </a:p>
                  </a:txBody>
                  <a:tcPr marL="0" marR="0" marT="0" marB="0" anchor="ctr">
                    <a:lnL>
                      <a:noFill/>
                    </a:lnL>
                    <a:lnR>
                      <a:noFill/>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r" defTabSz="914400" rtl="0" eaLnBrk="1" latinLnBrk="0" hangingPunct="1">
                        <a:lnSpc>
                          <a:spcPts val="1000"/>
                        </a:lnSpc>
                      </a:pPr>
                      <a:endParaRPr lang="en-US" sz="850" b="1" i="0" kern="1200">
                        <a:solidFill>
                          <a:srgbClr val="0070C0"/>
                        </a:solidFill>
                        <a:latin typeface="Segoe UI Semibold" panose="020B0502040204020203" pitchFamily="34" charset="0"/>
                        <a:ea typeface="+mn-ea"/>
                        <a:cs typeface="Segoe UI Semibold" panose="020B0502040204020203" pitchFamily="34" charset="0"/>
                      </a:endParaRPr>
                    </a:p>
                  </a:txBody>
                  <a:tcPr marL="0" marR="0" marT="0" marB="0" anchor="ctr">
                    <a:lnL>
                      <a:noFill/>
                    </a:lnL>
                    <a:lnR>
                      <a:noFill/>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rtl="0" eaLnBrk="1" latinLnBrk="0" hangingPunct="1">
                        <a:lnSpc>
                          <a:spcPts val="1000"/>
                        </a:lnSpc>
                      </a:pPr>
                      <a:r>
                        <a:rPr lang="en-US" sz="850" kern="1200">
                          <a:solidFill>
                            <a:schemeClr val="tx1">
                              <a:lumMod val="75000"/>
                              <a:lumOff val="25000"/>
                            </a:schemeClr>
                          </a:solidFill>
                          <a:latin typeface="Segoe UI" panose="020B0502040204020203" pitchFamily="34" charset="0"/>
                          <a:ea typeface="+mn-ea"/>
                          <a:cs typeface="Segoe UI" panose="020B0502040204020203" pitchFamily="34" charset="0"/>
                        </a:rPr>
                        <a:t>SBC and </a:t>
                      </a:r>
                      <a:r>
                        <a:rPr lang="en-US" sz="850" kern="1200" err="1">
                          <a:solidFill>
                            <a:schemeClr val="tx1">
                              <a:lumMod val="75000"/>
                              <a:lumOff val="25000"/>
                            </a:schemeClr>
                          </a:solidFill>
                          <a:latin typeface="Segoe UI" panose="020B0502040204020203" pitchFamily="34" charset="0"/>
                          <a:ea typeface="+mn-ea"/>
                          <a:cs typeface="Segoe UI" panose="020B0502040204020203" pitchFamily="34" charset="0"/>
                        </a:rPr>
                        <a:t>aptX</a:t>
                      </a:r>
                      <a:r>
                        <a:rPr lang="en-US" sz="850" kern="1200">
                          <a:solidFill>
                            <a:schemeClr val="tx1">
                              <a:lumMod val="75000"/>
                              <a:lumOff val="25000"/>
                            </a:schemeClr>
                          </a:solidFill>
                          <a:latin typeface="Segoe UI" panose="020B0502040204020203" pitchFamily="34" charset="0"/>
                          <a:ea typeface="+mn-ea"/>
                          <a:cs typeface="Segoe UI" panose="020B0502040204020203" pitchFamily="34" charset="0"/>
                        </a:rPr>
                        <a:t>™ (without dongle)</a:t>
                      </a:r>
                    </a:p>
                  </a:txBody>
                  <a:tcPr marL="0" marR="0" marT="0" marB="0" anchor="ctr">
                    <a:lnL>
                      <a:noFill/>
                    </a:lnL>
                    <a:lnR>
                      <a:noFill/>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914400" rtl="0" eaLnBrk="1" latinLnBrk="0" hangingPunct="1">
                        <a:lnSpc>
                          <a:spcPts val="1000"/>
                        </a:lnSpc>
                      </a:pPr>
                      <a:r>
                        <a:rPr lang="en-US" sz="850" kern="1200">
                          <a:solidFill>
                            <a:schemeClr val="tx1">
                              <a:lumMod val="75000"/>
                              <a:lumOff val="25000"/>
                            </a:schemeClr>
                          </a:solidFill>
                          <a:latin typeface="Segoe UI" panose="020B0502040204020203" pitchFamily="34" charset="0"/>
                          <a:ea typeface="+mn-ea"/>
                          <a:cs typeface="Segoe UI" panose="020B0502040204020203" pitchFamily="34" charset="0"/>
                        </a:rPr>
                        <a:t>-</a:t>
                      </a:r>
                    </a:p>
                  </a:txBody>
                  <a:tcPr marL="0" marR="0" marT="0" marB="0" anchor="ctr">
                    <a:lnL>
                      <a:noFill/>
                    </a:lnL>
                    <a:lnR>
                      <a:noFill/>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914400" rtl="0" eaLnBrk="1" latinLnBrk="0" hangingPunct="1">
                        <a:lnSpc>
                          <a:spcPts val="1000"/>
                        </a:lnSpc>
                      </a:pPr>
                      <a:r>
                        <a:rPr lang="en-US" sz="850" kern="1200">
                          <a:solidFill>
                            <a:schemeClr val="tx1">
                              <a:lumMod val="75000"/>
                              <a:lumOff val="25000"/>
                            </a:schemeClr>
                          </a:solidFill>
                          <a:latin typeface="Segoe UI" panose="020B0502040204020203" pitchFamily="34" charset="0"/>
                          <a:ea typeface="+mn-ea"/>
                          <a:cs typeface="Segoe UI" panose="020B0502040204020203" pitchFamily="34" charset="0"/>
                        </a:rPr>
                        <a:t>-</a:t>
                      </a:r>
                    </a:p>
                  </a:txBody>
                  <a:tcPr marL="0" marR="0" marT="0" marB="0" anchor="ctr">
                    <a:lnL>
                      <a:noFill/>
                    </a:lnL>
                    <a:lnR>
                      <a:noFill/>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914400" rtl="0" eaLnBrk="1" latinLnBrk="0" hangingPunct="1">
                        <a:lnSpc>
                          <a:spcPts val="1000"/>
                        </a:lnSpc>
                      </a:pPr>
                      <a:r>
                        <a:rPr lang="en-US" sz="850" kern="1200">
                          <a:solidFill>
                            <a:schemeClr val="tx1">
                              <a:lumMod val="75000"/>
                              <a:lumOff val="25000"/>
                            </a:schemeClr>
                          </a:solidFill>
                          <a:latin typeface="Segoe UI" panose="020B0502040204020203" pitchFamily="34" charset="0"/>
                          <a:ea typeface="+mn-ea"/>
                          <a:cs typeface="Segoe UI" panose="020B0502040204020203" pitchFamily="34" charset="0"/>
                        </a:rPr>
                        <a:t>-</a:t>
                      </a:r>
                    </a:p>
                  </a:txBody>
                  <a:tcPr marL="0" marR="0" marT="0" marB="0" anchor="ctr">
                    <a:lnL>
                      <a:noFill/>
                    </a:lnL>
                    <a:lnR>
                      <a:noFill/>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83194462"/>
                  </a:ext>
                </a:extLst>
              </a:tr>
              <a:tr h="245156">
                <a:tc>
                  <a:txBody>
                    <a:bodyPr/>
                    <a:lstStyle/>
                    <a:p>
                      <a:pPr marL="0" algn="r" defTabSz="914400" rtl="0" eaLnBrk="1" latinLnBrk="0" hangingPunct="1">
                        <a:lnSpc>
                          <a:spcPts val="1000"/>
                        </a:lnSpc>
                      </a:pPr>
                      <a:r>
                        <a:rPr lang="en-US" sz="850" b="1" i="0" kern="1200">
                          <a:solidFill>
                            <a:srgbClr val="0070C0"/>
                          </a:solidFill>
                          <a:latin typeface="Segoe UI Semibold" panose="020B0502040204020203" pitchFamily="34" charset="0"/>
                          <a:ea typeface="+mn-ea"/>
                          <a:cs typeface="Segoe UI Semibold" panose="020B0502040204020203" pitchFamily="34" charset="0"/>
                        </a:rPr>
                        <a:t>Speaker</a:t>
                      </a:r>
                    </a:p>
                  </a:txBody>
                  <a:tcPr marL="0" marR="0" marT="0" marB="0" anchor="ctr">
                    <a:lnL>
                      <a:noFill/>
                    </a:lnL>
                    <a:lnR>
                      <a:noFill/>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r" defTabSz="914400" rtl="0" eaLnBrk="1" latinLnBrk="0" hangingPunct="1">
                        <a:lnSpc>
                          <a:spcPts val="1000"/>
                        </a:lnSpc>
                      </a:pPr>
                      <a:endParaRPr lang="en-US" sz="850" b="1" i="0" kern="1200">
                        <a:solidFill>
                          <a:srgbClr val="0070C0"/>
                        </a:solidFill>
                        <a:latin typeface="Segoe UI Semibold" panose="020B0502040204020203" pitchFamily="34" charset="0"/>
                        <a:ea typeface="+mn-ea"/>
                        <a:cs typeface="Segoe UI Semibold" panose="020B0502040204020203" pitchFamily="34" charset="0"/>
                      </a:endParaRPr>
                    </a:p>
                  </a:txBody>
                  <a:tcPr marL="0" marR="0" marT="0" marB="0" anchor="ctr">
                    <a:lnL>
                      <a:noFill/>
                    </a:lnL>
                    <a:lnR>
                      <a:noFill/>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914400" rtl="0" eaLnBrk="1" latinLnBrk="0" hangingPunct="1">
                        <a:lnSpc>
                          <a:spcPts val="1000"/>
                        </a:lnSpc>
                      </a:pPr>
                      <a:r>
                        <a:rPr lang="en-US" sz="850" kern="1200">
                          <a:solidFill>
                            <a:schemeClr val="tx1">
                              <a:lumMod val="75000"/>
                              <a:lumOff val="25000"/>
                            </a:schemeClr>
                          </a:solidFill>
                          <a:latin typeface="Segoe UI" panose="020B0502040204020203" pitchFamily="34" charset="0"/>
                          <a:ea typeface="+mn-ea"/>
                          <a:cs typeface="Segoe UI" panose="020B0502040204020203" pitchFamily="34" charset="0"/>
                        </a:rPr>
                        <a:t>40 mm Free Edge driver</a:t>
                      </a:r>
                    </a:p>
                  </a:txBody>
                  <a:tcPr marL="0" marR="0" marT="0" marB="0" anchor="ctr">
                    <a:lnL>
                      <a:noFill/>
                    </a:lnL>
                    <a:lnR>
                      <a:noFill/>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914400" rtl="0" eaLnBrk="1" latinLnBrk="0" hangingPunct="1">
                        <a:lnSpc>
                          <a:spcPts val="1000"/>
                        </a:lnSpc>
                      </a:pPr>
                      <a:r>
                        <a:rPr lang="en-US" sz="850" kern="1200">
                          <a:solidFill>
                            <a:schemeClr val="tx1">
                              <a:lumMod val="75000"/>
                              <a:lumOff val="25000"/>
                            </a:schemeClr>
                          </a:solidFill>
                          <a:latin typeface="Segoe UI" panose="020B0502040204020203" pitchFamily="34" charset="0"/>
                          <a:ea typeface="+mn-ea"/>
                          <a:cs typeface="Segoe UI" panose="020B0502040204020203" pitchFamily="34" charset="0"/>
                        </a:rPr>
                        <a:t>28 mm moving-coil speaker driver</a:t>
                      </a:r>
                    </a:p>
                  </a:txBody>
                  <a:tcPr marL="0" marR="0" marT="0" marB="0" anchor="ctr">
                    <a:lnL>
                      <a:noFill/>
                    </a:lnL>
                    <a:lnR>
                      <a:noFill/>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914400" rtl="0" eaLnBrk="1" latinLnBrk="0" hangingPunct="1">
                        <a:lnSpc>
                          <a:spcPts val="1000"/>
                        </a:lnSpc>
                      </a:pPr>
                      <a:r>
                        <a:rPr lang="en-US" sz="850" kern="1200">
                          <a:solidFill>
                            <a:schemeClr val="tx1">
                              <a:lumMod val="75000"/>
                              <a:lumOff val="25000"/>
                            </a:schemeClr>
                          </a:solidFill>
                          <a:latin typeface="Segoe UI" panose="020B0502040204020203" pitchFamily="34" charset="0"/>
                          <a:ea typeface="+mn-ea"/>
                          <a:cs typeface="Segoe UI" panose="020B0502040204020203" pitchFamily="34" charset="0"/>
                        </a:rPr>
                        <a:t>28 mm moving-coil speaker driver</a:t>
                      </a:r>
                    </a:p>
                  </a:txBody>
                  <a:tcPr marL="0" marR="0" marT="0" marB="0" anchor="ctr">
                    <a:lnL>
                      <a:noFill/>
                    </a:lnL>
                    <a:lnR>
                      <a:noFill/>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914400" rtl="0" eaLnBrk="1" latinLnBrk="0" hangingPunct="1">
                        <a:lnSpc>
                          <a:spcPts val="1000"/>
                        </a:lnSpc>
                      </a:pPr>
                      <a:r>
                        <a:rPr lang="en-US" sz="850" kern="1200">
                          <a:solidFill>
                            <a:schemeClr val="tx1">
                              <a:lumMod val="75000"/>
                              <a:lumOff val="25000"/>
                            </a:schemeClr>
                          </a:solidFill>
                          <a:latin typeface="Segoe UI" panose="020B0502040204020203" pitchFamily="34" charset="0"/>
                          <a:ea typeface="+mn-ea"/>
                          <a:cs typeface="Segoe UI" panose="020B0502040204020203" pitchFamily="34" charset="0"/>
                        </a:rPr>
                        <a:t>28 mm moving-coil speaker driver</a:t>
                      </a:r>
                    </a:p>
                  </a:txBody>
                  <a:tcPr marL="0" marR="0" marT="0" marB="0" anchor="ctr">
                    <a:lnL>
                      <a:noFill/>
                    </a:lnL>
                    <a:lnR>
                      <a:noFill/>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643372870"/>
                  </a:ext>
                </a:extLst>
              </a:tr>
              <a:tr h="245156">
                <a:tc>
                  <a:txBody>
                    <a:bodyPr/>
                    <a:lstStyle/>
                    <a:p>
                      <a:pPr marL="0" algn="r" defTabSz="914400" rtl="0" eaLnBrk="1" latinLnBrk="0" hangingPunct="1">
                        <a:lnSpc>
                          <a:spcPts val="1000"/>
                        </a:lnSpc>
                      </a:pPr>
                      <a:r>
                        <a:rPr lang="en-US" sz="850" b="1" i="0" kern="1200">
                          <a:solidFill>
                            <a:srgbClr val="0070C0"/>
                          </a:solidFill>
                          <a:latin typeface="Segoe UI Semibold" panose="020B0502040204020203" pitchFamily="34" charset="0"/>
                          <a:ea typeface="+mn-ea"/>
                          <a:cs typeface="Segoe UI Semibold" panose="020B0502040204020203" pitchFamily="34" charset="0"/>
                        </a:rPr>
                        <a:t>Battery life</a:t>
                      </a:r>
                    </a:p>
                  </a:txBody>
                  <a:tcPr marL="0" marR="0" marT="0" marB="0" anchor="ctr">
                    <a:lnL>
                      <a:noFill/>
                    </a:lnL>
                    <a:lnR>
                      <a:noFill/>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r" defTabSz="914400" rtl="0" eaLnBrk="1" latinLnBrk="0" hangingPunct="1">
                        <a:lnSpc>
                          <a:spcPts val="1000"/>
                        </a:lnSpc>
                      </a:pPr>
                      <a:endParaRPr lang="en-US" sz="850" b="1" i="0" kern="1200">
                        <a:solidFill>
                          <a:srgbClr val="0070C0"/>
                        </a:solidFill>
                        <a:latin typeface="Segoe UI Semibold" panose="020B0502040204020203" pitchFamily="34" charset="0"/>
                        <a:ea typeface="+mn-ea"/>
                        <a:cs typeface="Segoe UI Semibold" panose="020B0502040204020203" pitchFamily="34" charset="0"/>
                      </a:endParaRPr>
                    </a:p>
                  </a:txBody>
                  <a:tcPr marL="0" marR="0" marT="0" marB="0" anchor="ctr">
                    <a:lnL>
                      <a:noFill/>
                    </a:lnL>
                    <a:lnR>
                      <a:noFill/>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914400" rtl="0" eaLnBrk="1" latinLnBrk="0" hangingPunct="1">
                        <a:lnSpc>
                          <a:spcPts val="1000"/>
                        </a:lnSpc>
                      </a:pPr>
                      <a:r>
                        <a:rPr lang="en-US" sz="850" kern="1200">
                          <a:solidFill>
                            <a:schemeClr val="tx1">
                              <a:lumMod val="75000"/>
                              <a:lumOff val="25000"/>
                            </a:schemeClr>
                          </a:solidFill>
                          <a:latin typeface="Segoe UI" panose="020B0502040204020203" pitchFamily="34" charset="0"/>
                          <a:ea typeface="+mn-ea"/>
                          <a:cs typeface="Segoe UI" panose="020B0502040204020203" pitchFamily="34" charset="0"/>
                        </a:rPr>
                        <a:t>Up to 15 hours talk time</a:t>
                      </a:r>
                      <a:r>
                        <a:rPr lang="en-US" sz="850" kern="1200" baseline="30000">
                          <a:solidFill>
                            <a:schemeClr val="tx1">
                              <a:lumMod val="75000"/>
                              <a:lumOff val="25000"/>
                            </a:schemeClr>
                          </a:solidFill>
                          <a:latin typeface="Segoe UI" panose="020B0502040204020203" pitchFamily="34" charset="0"/>
                          <a:ea typeface="+mn-ea"/>
                          <a:cs typeface="Segoe UI" panose="020B0502040204020203" pitchFamily="34" charset="0"/>
                        </a:rPr>
                        <a:t>9</a:t>
                      </a:r>
                    </a:p>
                  </a:txBody>
                  <a:tcPr marL="0" marR="0" marT="0" marB="0" anchor="ctr">
                    <a:lnL>
                      <a:noFill/>
                    </a:lnL>
                    <a:lnR>
                      <a:noFill/>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914400" rtl="0" eaLnBrk="1" latinLnBrk="0" hangingPunct="1">
                        <a:lnSpc>
                          <a:spcPts val="1000"/>
                        </a:lnSpc>
                      </a:pPr>
                      <a:r>
                        <a:rPr lang="en-US" sz="850" kern="1200" dirty="0">
                          <a:solidFill>
                            <a:schemeClr val="tx1">
                              <a:lumMod val="75000"/>
                              <a:lumOff val="25000"/>
                            </a:schemeClr>
                          </a:solidFill>
                          <a:latin typeface="Segoe UI" panose="020B0502040204020203" pitchFamily="34" charset="0"/>
                          <a:ea typeface="+mn-ea"/>
                          <a:cs typeface="Segoe UI" panose="020B0502040204020203" pitchFamily="34" charset="0"/>
                        </a:rPr>
                        <a:t>Up to 30 hours talk time</a:t>
                      </a:r>
                      <a:r>
                        <a:rPr lang="en-US" sz="850" kern="1200" baseline="30000" dirty="0">
                          <a:solidFill>
                            <a:schemeClr val="tx1">
                              <a:lumMod val="75000"/>
                              <a:lumOff val="25000"/>
                            </a:schemeClr>
                          </a:solidFill>
                          <a:latin typeface="Segoe UI" panose="020B0502040204020203" pitchFamily="34" charset="0"/>
                          <a:ea typeface="+mn-ea"/>
                          <a:cs typeface="Segoe UI" panose="020B0502040204020203" pitchFamily="34" charset="0"/>
                        </a:rPr>
                        <a:t>19</a:t>
                      </a:r>
                    </a:p>
                  </a:txBody>
                  <a:tcPr marL="0" marR="0" marT="0" marB="0" anchor="ctr">
                    <a:lnL>
                      <a:noFill/>
                    </a:lnL>
                    <a:lnR>
                      <a:noFill/>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914400" rtl="0" eaLnBrk="1" latinLnBrk="0" hangingPunct="1">
                        <a:lnSpc>
                          <a:spcPts val="1000"/>
                        </a:lnSpc>
                      </a:pPr>
                      <a:r>
                        <a:rPr lang="en-US" sz="850" kern="1200">
                          <a:solidFill>
                            <a:schemeClr val="tx1">
                              <a:lumMod val="75000"/>
                              <a:lumOff val="25000"/>
                            </a:schemeClr>
                          </a:solidFill>
                          <a:latin typeface="Segoe UI" panose="020B0502040204020203" pitchFamily="34" charset="0"/>
                          <a:ea typeface="+mn-ea"/>
                          <a:cs typeface="Segoe UI" panose="020B0502040204020203" pitchFamily="34" charset="0"/>
                        </a:rPr>
                        <a:t>N/A</a:t>
                      </a:r>
                    </a:p>
                  </a:txBody>
                  <a:tcPr marL="0" marR="0" marT="0" marB="0" anchor="ctr">
                    <a:lnL>
                      <a:noFill/>
                    </a:lnL>
                    <a:lnR>
                      <a:noFill/>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914400" rtl="0" eaLnBrk="1" latinLnBrk="0" hangingPunct="1">
                        <a:lnSpc>
                          <a:spcPts val="1000"/>
                        </a:lnSpc>
                      </a:pPr>
                      <a:r>
                        <a:rPr lang="en-US" sz="850" kern="1200">
                          <a:solidFill>
                            <a:schemeClr val="tx1">
                              <a:lumMod val="75000"/>
                              <a:lumOff val="25000"/>
                            </a:schemeClr>
                          </a:solidFill>
                          <a:latin typeface="Segoe UI" panose="020B0502040204020203" pitchFamily="34" charset="0"/>
                          <a:ea typeface="+mn-ea"/>
                          <a:cs typeface="Segoe UI" panose="020B0502040204020203" pitchFamily="34" charset="0"/>
                        </a:rPr>
                        <a:t>N/A</a:t>
                      </a:r>
                    </a:p>
                  </a:txBody>
                  <a:tcPr marL="0" marR="0" marT="0" marB="0" anchor="ctr">
                    <a:lnL>
                      <a:noFill/>
                    </a:lnL>
                    <a:lnR>
                      <a:noFill/>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175039929"/>
                  </a:ext>
                </a:extLst>
              </a:tr>
              <a:tr h="245156">
                <a:tc>
                  <a:txBody>
                    <a:bodyPr/>
                    <a:lstStyle/>
                    <a:p>
                      <a:pPr marL="0" algn="r" defTabSz="914400" rtl="0" eaLnBrk="1" latinLnBrk="0" hangingPunct="1">
                        <a:lnSpc>
                          <a:spcPts val="1000"/>
                        </a:lnSpc>
                      </a:pPr>
                      <a:r>
                        <a:rPr lang="en-US" sz="850" b="1" i="0" kern="1200">
                          <a:solidFill>
                            <a:srgbClr val="0070C0"/>
                          </a:solidFill>
                          <a:latin typeface="Segoe UI Semibold" panose="020B0502040204020203" pitchFamily="34" charset="0"/>
                          <a:ea typeface="+mn-ea"/>
                          <a:cs typeface="Segoe UI Semibold" panose="020B0502040204020203" pitchFamily="34" charset="0"/>
                        </a:rPr>
                        <a:t>Active noise cancellation</a:t>
                      </a:r>
                    </a:p>
                  </a:txBody>
                  <a:tcPr marL="0" marR="0" marT="0" marB="0" anchor="ctr">
                    <a:lnL>
                      <a:noFill/>
                    </a:lnL>
                    <a:lnR>
                      <a:noFill/>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r" defTabSz="914400" rtl="0" eaLnBrk="1" latinLnBrk="0" hangingPunct="1">
                        <a:lnSpc>
                          <a:spcPts val="1000"/>
                        </a:lnSpc>
                      </a:pPr>
                      <a:endParaRPr lang="en-US" sz="850" b="1" i="0" kern="1200">
                        <a:solidFill>
                          <a:srgbClr val="0070C0"/>
                        </a:solidFill>
                        <a:latin typeface="Segoe UI Semibold" panose="020B0502040204020203" pitchFamily="34" charset="0"/>
                        <a:ea typeface="+mn-ea"/>
                        <a:cs typeface="Segoe UI Semibold" panose="020B0502040204020203" pitchFamily="34" charset="0"/>
                      </a:endParaRPr>
                    </a:p>
                  </a:txBody>
                  <a:tcPr marL="0" marR="0" marT="0" marB="0" anchor="ctr">
                    <a:lnL>
                      <a:noFill/>
                    </a:lnL>
                    <a:lnR>
                      <a:noFill/>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ts val="1000"/>
                        </a:lnSpc>
                        <a:spcBef>
                          <a:spcPts val="0"/>
                        </a:spcBef>
                        <a:spcAft>
                          <a:spcPts val="0"/>
                        </a:spcAft>
                        <a:buClrTx/>
                        <a:buSzTx/>
                        <a:buFontTx/>
                        <a:buNone/>
                        <a:tabLst/>
                        <a:defRPr/>
                      </a:pPr>
                      <a:r>
                        <a:rPr kumimoji="0" lang="en-US" sz="850" b="0" i="0" u="none" strike="noStrike" kern="1200" cap="none" spc="0" normalizeH="0" baseline="0" noProof="0">
                          <a:ln>
                            <a:noFill/>
                          </a:ln>
                          <a:solidFill>
                            <a:schemeClr val="tx1">
                              <a:lumMod val="75000"/>
                              <a:lumOff val="25000"/>
                            </a:schemeClr>
                          </a:solidFill>
                          <a:effectLst/>
                          <a:uLnTx/>
                          <a:uFillTx/>
                          <a:latin typeface="Segoe UI" panose="020B0502040204020203" pitchFamily="34" charset="0"/>
                          <a:ea typeface="+mn-ea"/>
                          <a:cs typeface="Segoe UI" panose="020B0502040204020203" pitchFamily="34" charset="0"/>
                        </a:rPr>
                        <a:t>Adjustable (13 levels)</a:t>
                      </a:r>
                    </a:p>
                  </a:txBody>
                  <a:tcPr marL="0" marR="0" marT="0" marB="0" anchor="ctr">
                    <a:lnL>
                      <a:noFill/>
                    </a:lnL>
                    <a:lnR>
                      <a:noFill/>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914400" rtl="0" eaLnBrk="1" latinLnBrk="0" hangingPunct="1">
                        <a:lnSpc>
                          <a:spcPts val="1000"/>
                        </a:lnSpc>
                      </a:pPr>
                      <a:r>
                        <a:rPr lang="en-US" sz="850" kern="1200">
                          <a:solidFill>
                            <a:schemeClr val="tx1">
                              <a:lumMod val="75000"/>
                              <a:lumOff val="25000"/>
                            </a:schemeClr>
                          </a:solidFill>
                          <a:latin typeface="Segoe UI" panose="020B0502040204020203" pitchFamily="34" charset="0"/>
                          <a:ea typeface="+mn-ea"/>
                          <a:cs typeface="Segoe UI" panose="020B0502040204020203" pitchFamily="34" charset="0"/>
                        </a:rPr>
                        <a:t>-</a:t>
                      </a:r>
                    </a:p>
                  </a:txBody>
                  <a:tcPr marL="0" marR="0" marT="0" marB="0" anchor="ctr">
                    <a:lnL>
                      <a:noFill/>
                    </a:lnL>
                    <a:lnR>
                      <a:noFill/>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914400" rtl="0" eaLnBrk="1" latinLnBrk="0" hangingPunct="1">
                        <a:lnSpc>
                          <a:spcPts val="1000"/>
                        </a:lnSpc>
                      </a:pPr>
                      <a:r>
                        <a:rPr lang="en-US" sz="850" kern="1200">
                          <a:solidFill>
                            <a:schemeClr val="tx1">
                              <a:lumMod val="75000"/>
                              <a:lumOff val="25000"/>
                            </a:schemeClr>
                          </a:solidFill>
                          <a:latin typeface="Segoe UI" panose="020B0502040204020203" pitchFamily="34" charset="0"/>
                          <a:ea typeface="+mn-ea"/>
                          <a:cs typeface="Segoe UI" panose="020B0502040204020203" pitchFamily="34" charset="0"/>
                        </a:rPr>
                        <a:t>-</a:t>
                      </a:r>
                    </a:p>
                  </a:txBody>
                  <a:tcPr marL="0" marR="0" marT="0" marB="0" anchor="ctr">
                    <a:lnL>
                      <a:noFill/>
                    </a:lnL>
                    <a:lnR>
                      <a:noFill/>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914400" rtl="0" eaLnBrk="1" latinLnBrk="0" hangingPunct="1">
                        <a:lnSpc>
                          <a:spcPts val="1000"/>
                        </a:lnSpc>
                      </a:pPr>
                      <a:r>
                        <a:rPr lang="en-US" sz="850" kern="1200">
                          <a:solidFill>
                            <a:schemeClr val="tx1">
                              <a:lumMod val="75000"/>
                              <a:lumOff val="25000"/>
                            </a:schemeClr>
                          </a:solidFill>
                          <a:latin typeface="Segoe UI" panose="020B0502040204020203" pitchFamily="34" charset="0"/>
                          <a:ea typeface="+mn-ea"/>
                          <a:cs typeface="Segoe UI" panose="020B0502040204020203" pitchFamily="34" charset="0"/>
                        </a:rPr>
                        <a:t>-</a:t>
                      </a:r>
                    </a:p>
                  </a:txBody>
                  <a:tcPr marL="0" marR="0" marT="0" marB="0" anchor="ctr">
                    <a:lnL>
                      <a:noFill/>
                    </a:lnL>
                    <a:lnR>
                      <a:noFill/>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66074047"/>
                  </a:ext>
                </a:extLst>
              </a:tr>
              <a:tr h="245156">
                <a:tc>
                  <a:txBody>
                    <a:bodyPr/>
                    <a:lstStyle/>
                    <a:p>
                      <a:pPr marL="0" algn="r" defTabSz="914400" rtl="0" eaLnBrk="1" latinLnBrk="0" hangingPunct="1">
                        <a:lnSpc>
                          <a:spcPts val="1000"/>
                        </a:lnSpc>
                      </a:pPr>
                      <a:r>
                        <a:rPr lang="en-US" sz="850" b="1" i="0" kern="1200">
                          <a:solidFill>
                            <a:srgbClr val="0070C0"/>
                          </a:solidFill>
                          <a:latin typeface="Segoe UI Semibold" panose="020B0502040204020203" pitchFamily="34" charset="0"/>
                          <a:ea typeface="+mn-ea"/>
                          <a:cs typeface="Segoe UI Semibold" panose="020B0502040204020203" pitchFamily="34" charset="0"/>
                        </a:rPr>
                        <a:t>Microphone(s)</a:t>
                      </a:r>
                    </a:p>
                  </a:txBody>
                  <a:tcPr marL="0" marR="0" marT="0" marB="0" anchor="ctr">
                    <a:lnL>
                      <a:noFill/>
                    </a:lnL>
                    <a:lnR>
                      <a:noFill/>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r" defTabSz="914400" rtl="0" eaLnBrk="1" latinLnBrk="0" hangingPunct="1">
                        <a:lnSpc>
                          <a:spcPts val="1000"/>
                        </a:lnSpc>
                      </a:pPr>
                      <a:endParaRPr lang="en-US" sz="850" b="1" i="0" kern="1200">
                        <a:solidFill>
                          <a:srgbClr val="0070C0"/>
                        </a:solidFill>
                        <a:latin typeface="Segoe UI Semibold" panose="020B0502040204020203" pitchFamily="34" charset="0"/>
                        <a:ea typeface="+mn-ea"/>
                        <a:cs typeface="Segoe UI Semibold" panose="020B0502040204020203" pitchFamily="34" charset="0"/>
                      </a:endParaRPr>
                    </a:p>
                  </a:txBody>
                  <a:tcPr marL="0" marR="0" marT="0" marB="0" anchor="ctr">
                    <a:lnL>
                      <a:noFill/>
                    </a:lnL>
                    <a:lnR>
                      <a:noFill/>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ts val="1000"/>
                        </a:lnSpc>
                        <a:spcBef>
                          <a:spcPts val="0"/>
                        </a:spcBef>
                        <a:spcAft>
                          <a:spcPts val="0"/>
                        </a:spcAft>
                        <a:buClrTx/>
                        <a:buSzTx/>
                        <a:buFontTx/>
                        <a:buNone/>
                        <a:tabLst/>
                        <a:defRPr/>
                      </a:pPr>
                      <a:r>
                        <a:rPr kumimoji="0" lang="en-US" sz="850" b="0" i="0" u="none" strike="noStrike" kern="1200" cap="none" spc="0" normalizeH="0" baseline="0">
                          <a:ln>
                            <a:noFill/>
                          </a:ln>
                          <a:solidFill>
                            <a:schemeClr val="tx1">
                              <a:lumMod val="75000"/>
                              <a:lumOff val="25000"/>
                            </a:schemeClr>
                          </a:solidFill>
                          <a:effectLst/>
                          <a:uLnTx/>
                          <a:uFillTx/>
                          <a:latin typeface="Segoe UI" panose="020B0502040204020203" pitchFamily="34" charset="0"/>
                          <a:ea typeface="+mn-ea"/>
                          <a:cs typeface="Segoe UI" panose="020B0502040204020203" pitchFamily="34" charset="0"/>
                        </a:rPr>
                        <a:t>8 microphone-array (4 per earcup)</a:t>
                      </a:r>
                      <a:endParaRPr kumimoji="0" lang="en-US" sz="850" b="0" i="0" u="none" strike="noStrike" kern="1200" cap="none" spc="0" normalizeH="0" baseline="0" noProof="0">
                        <a:ln>
                          <a:noFill/>
                        </a:ln>
                        <a:solidFill>
                          <a:schemeClr val="tx1">
                            <a:lumMod val="75000"/>
                            <a:lumOff val="25000"/>
                          </a:schemeClr>
                        </a:solidFill>
                        <a:effectLst/>
                        <a:uLnTx/>
                        <a:uFillTx/>
                        <a:latin typeface="Segoe UI" panose="020B0502040204020203" pitchFamily="34" charset="0"/>
                        <a:ea typeface="+mn-ea"/>
                        <a:cs typeface="Segoe UI" panose="020B0502040204020203" pitchFamily="34" charset="0"/>
                      </a:endParaRPr>
                    </a:p>
                  </a:txBody>
                  <a:tcPr marL="0" marR="0" marT="0" marB="0" anchor="ctr">
                    <a:lnL>
                      <a:noFill/>
                    </a:lnL>
                    <a:lnR>
                      <a:noFill/>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ts val="1000"/>
                        </a:lnSpc>
                        <a:spcBef>
                          <a:spcPts val="0"/>
                        </a:spcBef>
                        <a:spcAft>
                          <a:spcPts val="0"/>
                        </a:spcAft>
                        <a:buClrTx/>
                        <a:buSzTx/>
                        <a:buFontTx/>
                        <a:buNone/>
                        <a:tabLst/>
                        <a:defRPr/>
                      </a:pPr>
                      <a:r>
                        <a:rPr kumimoji="0" lang="en-US" sz="850" b="0" i="0" u="none" strike="noStrike" kern="1200" cap="none" spc="0" normalizeH="0" baseline="0" noProof="0">
                          <a:ln>
                            <a:noFill/>
                          </a:ln>
                          <a:solidFill>
                            <a:schemeClr val="tx1">
                              <a:lumMod val="75000"/>
                              <a:lumOff val="25000"/>
                            </a:schemeClr>
                          </a:solidFill>
                          <a:effectLst/>
                          <a:uLnTx/>
                          <a:uFillTx/>
                          <a:latin typeface="Segoe UI" panose="020B0502040204020203" pitchFamily="34" charset="0"/>
                          <a:ea typeface="+mn-ea"/>
                          <a:cs typeface="Segoe UI" panose="020B0502040204020203" pitchFamily="34" charset="0"/>
                        </a:rPr>
                        <a:t>1 Unidirectional Boom with noise </a:t>
                      </a:r>
                      <a:br>
                        <a:rPr kumimoji="0" lang="en-US" sz="850" b="0" i="0" u="none" strike="noStrike" kern="1200" cap="none" spc="0" normalizeH="0" baseline="0" noProof="0">
                          <a:ln>
                            <a:noFill/>
                          </a:ln>
                          <a:solidFill>
                            <a:schemeClr val="tx1">
                              <a:lumMod val="75000"/>
                              <a:lumOff val="25000"/>
                            </a:schemeClr>
                          </a:solidFill>
                          <a:effectLst/>
                          <a:uLnTx/>
                          <a:uFillTx/>
                          <a:latin typeface="Segoe UI" panose="020B0502040204020203" pitchFamily="34" charset="0"/>
                          <a:ea typeface="+mn-ea"/>
                          <a:cs typeface="Segoe UI" panose="020B0502040204020203" pitchFamily="34" charset="0"/>
                        </a:rPr>
                      </a:br>
                      <a:r>
                        <a:rPr kumimoji="0" lang="en-US" sz="850" b="0" i="0" u="none" strike="noStrike" kern="1200" cap="none" spc="0" normalizeH="0" baseline="0" noProof="0">
                          <a:ln>
                            <a:noFill/>
                          </a:ln>
                          <a:solidFill>
                            <a:schemeClr val="tx1">
                              <a:lumMod val="75000"/>
                              <a:lumOff val="25000"/>
                            </a:schemeClr>
                          </a:solidFill>
                          <a:effectLst/>
                          <a:uLnTx/>
                          <a:uFillTx/>
                          <a:latin typeface="Segoe UI" panose="020B0502040204020203" pitchFamily="34" charset="0"/>
                          <a:ea typeface="+mn-ea"/>
                          <a:cs typeface="Segoe UI" panose="020B0502040204020203" pitchFamily="34" charset="0"/>
                        </a:rPr>
                        <a:t>reduction for voice clarity</a:t>
                      </a:r>
                    </a:p>
                  </a:txBody>
                  <a:tcPr marL="0" marR="0" marT="0" marB="0" anchor="ctr">
                    <a:lnL>
                      <a:noFill/>
                    </a:lnL>
                    <a:lnR>
                      <a:noFill/>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ts val="1000"/>
                        </a:lnSpc>
                        <a:spcBef>
                          <a:spcPts val="0"/>
                        </a:spcBef>
                        <a:spcAft>
                          <a:spcPts val="0"/>
                        </a:spcAft>
                        <a:buClrTx/>
                        <a:buSzTx/>
                        <a:buFontTx/>
                        <a:buNone/>
                        <a:tabLst/>
                        <a:defRPr/>
                      </a:pPr>
                      <a:r>
                        <a:rPr kumimoji="0" lang="en-US" sz="850" b="0" i="0" u="none" strike="noStrike" kern="1200" cap="none" spc="0" normalizeH="0" baseline="0" noProof="0">
                          <a:ln>
                            <a:noFill/>
                          </a:ln>
                          <a:solidFill>
                            <a:schemeClr val="tx1">
                              <a:lumMod val="75000"/>
                              <a:lumOff val="25000"/>
                            </a:schemeClr>
                          </a:solidFill>
                          <a:effectLst/>
                          <a:uLnTx/>
                          <a:uFillTx/>
                          <a:latin typeface="Segoe UI" panose="020B0502040204020203" pitchFamily="34" charset="0"/>
                          <a:ea typeface="+mn-ea"/>
                          <a:cs typeface="Segoe UI" panose="020B0502040204020203" pitchFamily="34" charset="0"/>
                        </a:rPr>
                        <a:t>1 Unidirectional Boom with noise </a:t>
                      </a:r>
                      <a:br>
                        <a:rPr kumimoji="0" lang="en-US" sz="850" b="0" i="0" u="none" strike="noStrike" kern="1200" cap="none" spc="0" normalizeH="0" baseline="0" noProof="0">
                          <a:ln>
                            <a:noFill/>
                          </a:ln>
                          <a:solidFill>
                            <a:schemeClr val="tx1">
                              <a:lumMod val="75000"/>
                              <a:lumOff val="25000"/>
                            </a:schemeClr>
                          </a:solidFill>
                          <a:effectLst/>
                          <a:uLnTx/>
                          <a:uFillTx/>
                          <a:latin typeface="Segoe UI" panose="020B0502040204020203" pitchFamily="34" charset="0"/>
                          <a:ea typeface="+mn-ea"/>
                          <a:cs typeface="Segoe UI" panose="020B0502040204020203" pitchFamily="34" charset="0"/>
                        </a:rPr>
                      </a:br>
                      <a:r>
                        <a:rPr kumimoji="0" lang="en-US" sz="850" b="0" i="0" u="none" strike="noStrike" kern="1200" cap="none" spc="0" normalizeH="0" baseline="0" noProof="0">
                          <a:ln>
                            <a:noFill/>
                          </a:ln>
                          <a:solidFill>
                            <a:schemeClr val="tx1">
                              <a:lumMod val="75000"/>
                              <a:lumOff val="25000"/>
                            </a:schemeClr>
                          </a:solidFill>
                          <a:effectLst/>
                          <a:uLnTx/>
                          <a:uFillTx/>
                          <a:latin typeface="Segoe UI" panose="020B0502040204020203" pitchFamily="34" charset="0"/>
                          <a:ea typeface="+mn-ea"/>
                          <a:cs typeface="Segoe UI" panose="020B0502040204020203" pitchFamily="34" charset="0"/>
                        </a:rPr>
                        <a:t>reduction for voice clarity</a:t>
                      </a:r>
                    </a:p>
                  </a:txBody>
                  <a:tcPr marL="0" marR="0" marT="0" marB="0" anchor="ctr">
                    <a:lnL>
                      <a:noFill/>
                    </a:lnL>
                    <a:lnR>
                      <a:noFill/>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ts val="1000"/>
                        </a:lnSpc>
                        <a:spcBef>
                          <a:spcPts val="0"/>
                        </a:spcBef>
                        <a:spcAft>
                          <a:spcPts val="0"/>
                        </a:spcAft>
                        <a:buClrTx/>
                        <a:buSzTx/>
                        <a:buFontTx/>
                        <a:buNone/>
                        <a:tabLst/>
                        <a:defRPr/>
                      </a:pPr>
                      <a:r>
                        <a:rPr kumimoji="0" lang="en-US" sz="850" b="0" i="0" u="none" strike="noStrike" kern="1200" cap="none" spc="0" normalizeH="0" baseline="0" noProof="0">
                          <a:ln>
                            <a:noFill/>
                          </a:ln>
                          <a:solidFill>
                            <a:schemeClr val="tx1">
                              <a:lumMod val="75000"/>
                              <a:lumOff val="25000"/>
                            </a:schemeClr>
                          </a:solidFill>
                          <a:effectLst/>
                          <a:uLnTx/>
                          <a:uFillTx/>
                          <a:latin typeface="Segoe UI" panose="020B0502040204020203" pitchFamily="34" charset="0"/>
                          <a:ea typeface="+mn-ea"/>
                          <a:cs typeface="Segoe UI" panose="020B0502040204020203" pitchFamily="34" charset="0"/>
                        </a:rPr>
                        <a:t>1 Unidirectional Boom with noise </a:t>
                      </a:r>
                      <a:br>
                        <a:rPr kumimoji="0" lang="en-US" sz="850" b="0" i="0" u="none" strike="noStrike" kern="1200" cap="none" spc="0" normalizeH="0" baseline="0" noProof="0">
                          <a:ln>
                            <a:noFill/>
                          </a:ln>
                          <a:solidFill>
                            <a:schemeClr val="tx1">
                              <a:lumMod val="75000"/>
                              <a:lumOff val="25000"/>
                            </a:schemeClr>
                          </a:solidFill>
                          <a:effectLst/>
                          <a:uLnTx/>
                          <a:uFillTx/>
                          <a:latin typeface="Segoe UI" panose="020B0502040204020203" pitchFamily="34" charset="0"/>
                          <a:ea typeface="+mn-ea"/>
                          <a:cs typeface="Segoe UI" panose="020B0502040204020203" pitchFamily="34" charset="0"/>
                        </a:rPr>
                      </a:br>
                      <a:r>
                        <a:rPr kumimoji="0" lang="en-US" sz="850" b="0" i="0" u="none" strike="noStrike" kern="1200" cap="none" spc="0" normalizeH="0" baseline="0" noProof="0">
                          <a:ln>
                            <a:noFill/>
                          </a:ln>
                          <a:solidFill>
                            <a:schemeClr val="tx1">
                              <a:lumMod val="75000"/>
                              <a:lumOff val="25000"/>
                            </a:schemeClr>
                          </a:solidFill>
                          <a:effectLst/>
                          <a:uLnTx/>
                          <a:uFillTx/>
                          <a:latin typeface="Segoe UI" panose="020B0502040204020203" pitchFamily="34" charset="0"/>
                          <a:ea typeface="+mn-ea"/>
                          <a:cs typeface="Segoe UI" panose="020B0502040204020203" pitchFamily="34" charset="0"/>
                        </a:rPr>
                        <a:t>reduction for voice clarity</a:t>
                      </a:r>
                    </a:p>
                  </a:txBody>
                  <a:tcPr marL="0" marR="0" marT="0" marB="0" anchor="ctr">
                    <a:lnL>
                      <a:noFill/>
                    </a:lnL>
                    <a:lnR>
                      <a:noFill/>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877701028"/>
                  </a:ext>
                </a:extLst>
              </a:tr>
              <a:tr h="245156">
                <a:tc>
                  <a:txBody>
                    <a:bodyPr/>
                    <a:lstStyle/>
                    <a:p>
                      <a:pPr marL="0" algn="r" defTabSz="914400" rtl="0" eaLnBrk="1" latinLnBrk="0" hangingPunct="1">
                        <a:lnSpc>
                          <a:spcPts val="1000"/>
                        </a:lnSpc>
                      </a:pPr>
                      <a:r>
                        <a:rPr lang="en-US" sz="850" b="1" i="0" kern="1200">
                          <a:solidFill>
                            <a:srgbClr val="0070C0"/>
                          </a:solidFill>
                          <a:latin typeface="Segoe UI Semibold" panose="020B0502040204020203" pitchFamily="34" charset="0"/>
                          <a:ea typeface="+mn-ea"/>
                          <a:cs typeface="Segoe UI Semibold" panose="020B0502040204020203" pitchFamily="34" charset="0"/>
                        </a:rPr>
                        <a:t>Controls</a:t>
                      </a:r>
                    </a:p>
                  </a:txBody>
                  <a:tcPr marL="0" marR="0" marT="0" marB="0" anchor="ctr">
                    <a:lnL>
                      <a:noFill/>
                    </a:lnL>
                    <a:lnR>
                      <a:noFill/>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r" defTabSz="914400" rtl="0" eaLnBrk="1" latinLnBrk="0" hangingPunct="1">
                        <a:lnSpc>
                          <a:spcPts val="1000"/>
                        </a:lnSpc>
                      </a:pPr>
                      <a:endParaRPr lang="en-US" sz="850" b="1" i="0" kern="1200">
                        <a:solidFill>
                          <a:srgbClr val="0070C0"/>
                        </a:solidFill>
                        <a:latin typeface="Segoe UI Semibold" panose="020B0502040204020203" pitchFamily="34" charset="0"/>
                        <a:ea typeface="+mn-ea"/>
                        <a:cs typeface="Segoe UI Semibold" panose="020B0502040204020203" pitchFamily="34" charset="0"/>
                      </a:endParaRPr>
                    </a:p>
                  </a:txBody>
                  <a:tcPr marL="0" marR="0" marT="0" marB="0" anchor="ctr">
                    <a:lnL>
                      <a:noFill/>
                    </a:lnL>
                    <a:lnR>
                      <a:noFill/>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ts val="1000"/>
                        </a:lnSpc>
                      </a:pPr>
                      <a:r>
                        <a:rPr lang="en-US" sz="850">
                          <a:solidFill>
                            <a:schemeClr val="tx1">
                              <a:lumMod val="75000"/>
                              <a:lumOff val="25000"/>
                            </a:schemeClr>
                          </a:solidFill>
                          <a:latin typeface="Segoe UI" panose="020B0502040204020203" pitchFamily="34" charset="0"/>
                          <a:cs typeface="Segoe UI" panose="020B0502040204020203" pitchFamily="34" charset="0"/>
                        </a:rPr>
                        <a:t>Capacitive touch, dials, buttons</a:t>
                      </a:r>
                    </a:p>
                  </a:txBody>
                  <a:tcPr marL="0" marR="0" marT="0" marB="0" anchor="ctr">
                    <a:lnL>
                      <a:noFill/>
                    </a:lnL>
                    <a:lnR>
                      <a:noFill/>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ts val="1000"/>
                        </a:lnSpc>
                      </a:pPr>
                      <a:r>
                        <a:rPr lang="en-US" sz="850">
                          <a:solidFill>
                            <a:schemeClr val="tx1">
                              <a:lumMod val="75000"/>
                              <a:lumOff val="25000"/>
                            </a:schemeClr>
                          </a:solidFill>
                          <a:latin typeface="Segoe UI" panose="020B0502040204020203" pitchFamily="34" charset="0"/>
                          <a:cs typeface="Segoe UI" panose="020B0502040204020203" pitchFamily="34" charset="0"/>
                        </a:rPr>
                        <a:t>On ear cup</a:t>
                      </a:r>
                    </a:p>
                  </a:txBody>
                  <a:tcPr marL="0" marR="0" marT="0" marB="0" anchor="ctr">
                    <a:lnL>
                      <a:noFill/>
                    </a:lnL>
                    <a:lnR>
                      <a:noFill/>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ts val="1000"/>
                        </a:lnSpc>
                      </a:pPr>
                      <a:r>
                        <a:rPr lang="en-US" sz="850">
                          <a:solidFill>
                            <a:schemeClr val="tx1">
                              <a:lumMod val="75000"/>
                              <a:lumOff val="25000"/>
                            </a:schemeClr>
                          </a:solidFill>
                          <a:latin typeface="Segoe UI" panose="020B0502040204020203" pitchFamily="34" charset="0"/>
                          <a:cs typeface="Segoe UI" panose="020B0502040204020203" pitchFamily="34" charset="0"/>
                        </a:rPr>
                        <a:t>In-line on controller</a:t>
                      </a:r>
                    </a:p>
                  </a:txBody>
                  <a:tcPr marL="0" marR="0" marT="0" marB="0" anchor="ctr">
                    <a:lnL>
                      <a:noFill/>
                    </a:lnL>
                    <a:lnR>
                      <a:noFill/>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ts val="1000"/>
                        </a:lnSpc>
                      </a:pPr>
                      <a:r>
                        <a:rPr lang="en-US" sz="850">
                          <a:solidFill>
                            <a:schemeClr val="tx1">
                              <a:lumMod val="75000"/>
                              <a:lumOff val="25000"/>
                            </a:schemeClr>
                          </a:solidFill>
                          <a:latin typeface="Segoe UI" panose="020B0502040204020203" pitchFamily="34" charset="0"/>
                          <a:cs typeface="Segoe UI" panose="020B0502040204020203" pitchFamily="34" charset="0"/>
                        </a:rPr>
                        <a:t>In-line on controller</a:t>
                      </a:r>
                    </a:p>
                  </a:txBody>
                  <a:tcPr marL="0" marR="0" marT="0" marB="0" anchor="ctr">
                    <a:lnL>
                      <a:noFill/>
                    </a:lnL>
                    <a:lnR>
                      <a:noFill/>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94204164"/>
                  </a:ext>
                </a:extLst>
              </a:tr>
              <a:tr h="245156">
                <a:tc>
                  <a:txBody>
                    <a:bodyPr/>
                    <a:lstStyle/>
                    <a:p>
                      <a:pPr marL="0" algn="r" defTabSz="914400" rtl="0" eaLnBrk="1" latinLnBrk="0" hangingPunct="1">
                        <a:lnSpc>
                          <a:spcPts val="1000"/>
                        </a:lnSpc>
                      </a:pPr>
                      <a:r>
                        <a:rPr lang="en-US" sz="850" b="1" i="0" kern="1200">
                          <a:solidFill>
                            <a:srgbClr val="0070C0"/>
                          </a:solidFill>
                          <a:latin typeface="Segoe UI Semibold" panose="020B0502040204020203" pitchFamily="34" charset="0"/>
                          <a:ea typeface="+mn-ea"/>
                          <a:cs typeface="Segoe UI Semibold" panose="020B0502040204020203" pitchFamily="34" charset="0"/>
                        </a:rPr>
                        <a:t>Connection type</a:t>
                      </a:r>
                    </a:p>
                  </a:txBody>
                  <a:tcPr marL="0" marR="0" marT="0" marB="0" anchor="ctr">
                    <a:lnL>
                      <a:noFill/>
                    </a:lnL>
                    <a:lnR>
                      <a:noFill/>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r" defTabSz="914400" rtl="0" eaLnBrk="1" latinLnBrk="0" hangingPunct="1">
                        <a:lnSpc>
                          <a:spcPts val="1000"/>
                        </a:lnSpc>
                      </a:pPr>
                      <a:endParaRPr lang="en-US" sz="850" b="1" i="0" kern="1200">
                        <a:solidFill>
                          <a:srgbClr val="0070C0"/>
                        </a:solidFill>
                        <a:latin typeface="Segoe UI Semibold" panose="020B0502040204020203" pitchFamily="34" charset="0"/>
                        <a:ea typeface="+mn-ea"/>
                        <a:cs typeface="Segoe UI Semibold" panose="020B0502040204020203" pitchFamily="34" charset="0"/>
                      </a:endParaRPr>
                    </a:p>
                  </a:txBody>
                  <a:tcPr marL="0" marR="0" marT="0" marB="0" anchor="ctr">
                    <a:lnL>
                      <a:noFill/>
                    </a:lnL>
                    <a:lnR>
                      <a:noFill/>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914400" rtl="0" eaLnBrk="1" latinLnBrk="0" hangingPunct="1">
                        <a:lnSpc>
                          <a:spcPts val="1000"/>
                        </a:lnSpc>
                      </a:pPr>
                      <a:r>
                        <a:rPr kumimoji="0" lang="en-US" sz="850" b="0" i="0" u="none" strike="noStrike" kern="1200" cap="none" spc="0" normalizeH="0" baseline="0">
                          <a:ln>
                            <a:noFill/>
                          </a:ln>
                          <a:solidFill>
                            <a:schemeClr val="tx1">
                              <a:lumMod val="75000"/>
                              <a:lumOff val="25000"/>
                            </a:schemeClr>
                          </a:solidFill>
                          <a:effectLst/>
                          <a:uLnTx/>
                          <a:uFillTx/>
                          <a:latin typeface="Segoe UI" panose="020B0502040204020203" pitchFamily="34" charset="0"/>
                          <a:ea typeface="+mn-ea"/>
                          <a:cs typeface="Segoe UI" panose="020B0502040204020203" pitchFamily="34" charset="0"/>
                        </a:rPr>
                        <a:t>Wireless, USB-A, 3.5 mm audio</a:t>
                      </a:r>
                    </a:p>
                  </a:txBody>
                  <a:tcPr marL="0" marR="0" marT="0" marB="0" anchor="ctr">
                    <a:lnL>
                      <a:noFill/>
                    </a:lnL>
                    <a:lnR>
                      <a:noFill/>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914400" rtl="0" eaLnBrk="1" latinLnBrk="0" hangingPunct="1">
                        <a:lnSpc>
                          <a:spcPts val="1000"/>
                        </a:lnSpc>
                      </a:pPr>
                      <a:r>
                        <a:rPr kumimoji="0" lang="en-US" sz="850" b="0" i="0" u="none" strike="noStrike" kern="1200" cap="none" spc="0" normalizeH="0" baseline="0">
                          <a:ln>
                            <a:noFill/>
                          </a:ln>
                          <a:solidFill>
                            <a:schemeClr val="tx1">
                              <a:lumMod val="75000"/>
                              <a:lumOff val="25000"/>
                            </a:schemeClr>
                          </a:solidFill>
                          <a:effectLst/>
                          <a:uLnTx/>
                          <a:uFillTx/>
                          <a:latin typeface="Segoe UI" panose="020B0502040204020203" pitchFamily="34" charset="0"/>
                          <a:ea typeface="+mn-ea"/>
                          <a:cs typeface="Segoe UI" panose="020B0502040204020203" pitchFamily="34" charset="0"/>
                        </a:rPr>
                        <a:t>Wireless, USB-A</a:t>
                      </a:r>
                    </a:p>
                  </a:txBody>
                  <a:tcPr marL="0" marR="0" marT="0" marB="0" anchor="ctr">
                    <a:lnL>
                      <a:noFill/>
                    </a:lnL>
                    <a:lnR>
                      <a:noFill/>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ts val="1000"/>
                        </a:lnSpc>
                      </a:pPr>
                      <a:r>
                        <a:rPr kumimoji="0" lang="en-US" sz="850" b="0" i="0" u="none" strike="noStrike" kern="1200" cap="none" spc="0" normalizeH="0" baseline="0">
                          <a:ln>
                            <a:noFill/>
                          </a:ln>
                          <a:solidFill>
                            <a:schemeClr val="tx1">
                              <a:lumMod val="75000"/>
                              <a:lumOff val="25000"/>
                            </a:schemeClr>
                          </a:solidFill>
                          <a:effectLst/>
                          <a:uLnTx/>
                          <a:uFillTx/>
                          <a:latin typeface="Segoe UI" panose="020B0502040204020203" pitchFamily="34" charset="0"/>
                          <a:ea typeface="+mn-ea"/>
                          <a:cs typeface="Segoe UI" panose="020B0502040204020203" pitchFamily="34" charset="0"/>
                        </a:rPr>
                        <a:t>Wired, USB-A</a:t>
                      </a:r>
                    </a:p>
                  </a:txBody>
                  <a:tcPr marL="0" marR="0" marT="0" marB="0" anchor="ctr">
                    <a:lnL>
                      <a:noFill/>
                    </a:lnL>
                    <a:lnR>
                      <a:noFill/>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ts val="1000"/>
                        </a:lnSpc>
                      </a:pPr>
                      <a:r>
                        <a:rPr kumimoji="0" lang="en-US" sz="850" b="0" i="0" u="none" strike="noStrike" kern="1200" cap="none" spc="0" normalizeH="0" baseline="0">
                          <a:ln>
                            <a:noFill/>
                          </a:ln>
                          <a:solidFill>
                            <a:schemeClr val="tx1">
                              <a:lumMod val="75000"/>
                              <a:lumOff val="25000"/>
                            </a:schemeClr>
                          </a:solidFill>
                          <a:effectLst/>
                          <a:uLnTx/>
                          <a:uFillTx/>
                          <a:latin typeface="Segoe UI" panose="020B0502040204020203" pitchFamily="34" charset="0"/>
                          <a:ea typeface="+mn-ea"/>
                          <a:cs typeface="Segoe UI" panose="020B0502040204020203" pitchFamily="34" charset="0"/>
                        </a:rPr>
                        <a:t>Wired, USB-C</a:t>
                      </a:r>
                      <a:r>
                        <a:rPr kumimoji="0" lang="en-US" sz="850" b="0" i="0" u="none" strike="noStrike" kern="1200" cap="none" spc="0" normalizeH="0" baseline="30000">
                          <a:ln>
                            <a:noFill/>
                          </a:ln>
                          <a:solidFill>
                            <a:schemeClr val="tx1">
                              <a:lumMod val="75000"/>
                              <a:lumOff val="25000"/>
                            </a:schemeClr>
                          </a:solidFill>
                          <a:effectLst/>
                          <a:uLnTx/>
                          <a:uFillTx/>
                          <a:latin typeface="Segoe UI" panose="020B0502040204020203" pitchFamily="34" charset="0"/>
                          <a:ea typeface="+mn-ea"/>
                          <a:cs typeface="Segoe UI" panose="020B0502040204020203" pitchFamily="34" charset="0"/>
                        </a:rPr>
                        <a:t>®</a:t>
                      </a:r>
                    </a:p>
                  </a:txBody>
                  <a:tcPr marL="0" marR="0" marT="0" marB="0" anchor="ctr">
                    <a:lnL>
                      <a:noFill/>
                    </a:lnL>
                    <a:lnR>
                      <a:noFill/>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477509656"/>
                  </a:ext>
                </a:extLst>
              </a:tr>
              <a:tr h="245156">
                <a:tc>
                  <a:txBody>
                    <a:bodyPr/>
                    <a:lstStyle/>
                    <a:p>
                      <a:pPr marL="0" algn="r" defTabSz="914400" rtl="0" eaLnBrk="1" latinLnBrk="0" hangingPunct="1">
                        <a:lnSpc>
                          <a:spcPts val="1000"/>
                        </a:lnSpc>
                      </a:pPr>
                      <a:r>
                        <a:rPr lang="en-US" sz="850" b="1" i="0" kern="1200">
                          <a:solidFill>
                            <a:srgbClr val="0070C0"/>
                          </a:solidFill>
                          <a:latin typeface="Segoe UI Semibold" panose="020B0502040204020203" pitchFamily="34" charset="0"/>
                          <a:ea typeface="+mn-ea"/>
                          <a:cs typeface="Segoe UI Semibold" panose="020B0502040204020203" pitchFamily="34" charset="0"/>
                        </a:rPr>
                        <a:t>Adjustable headband</a:t>
                      </a:r>
                    </a:p>
                  </a:txBody>
                  <a:tcPr marL="0" marR="0" marT="0" marB="0" anchor="ctr">
                    <a:lnL>
                      <a:noFill/>
                    </a:lnL>
                    <a:lnR>
                      <a:noFill/>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r" defTabSz="914400" rtl="0" eaLnBrk="1" latinLnBrk="0" hangingPunct="1">
                        <a:lnSpc>
                          <a:spcPts val="1000"/>
                        </a:lnSpc>
                      </a:pPr>
                      <a:endParaRPr lang="en-US" sz="850" b="1" i="0" kern="1200">
                        <a:solidFill>
                          <a:srgbClr val="0070C0"/>
                        </a:solidFill>
                        <a:latin typeface="Segoe UI Semibold" panose="020B0502040204020203" pitchFamily="34" charset="0"/>
                        <a:ea typeface="+mn-ea"/>
                        <a:cs typeface="Segoe UI Semibold" panose="020B0502040204020203" pitchFamily="34" charset="0"/>
                      </a:endParaRPr>
                    </a:p>
                  </a:txBody>
                  <a:tcPr marL="0" marR="0" marT="0" marB="0" anchor="ctr">
                    <a:lnL>
                      <a:noFill/>
                    </a:lnL>
                    <a:lnR>
                      <a:noFill/>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ts val="1000"/>
                        </a:lnSpc>
                      </a:pPr>
                      <a:r>
                        <a:rPr lang="en-US" sz="850" b="0" i="0">
                          <a:solidFill>
                            <a:schemeClr val="tx1">
                              <a:lumMod val="75000"/>
                              <a:lumOff val="25000"/>
                            </a:schemeClr>
                          </a:solidFill>
                          <a:latin typeface="Segoe UI" panose="020B0502040204020203" pitchFamily="34" charset="0"/>
                          <a:ea typeface="Tahoma"/>
                          <a:cs typeface="Segoe UI" panose="020B0502040204020203" pitchFamily="34" charset="0"/>
                        </a:rPr>
                        <a:t>●</a:t>
                      </a:r>
                      <a:endParaRPr lang="en-US" sz="850">
                        <a:solidFill>
                          <a:schemeClr val="tx1">
                            <a:lumMod val="75000"/>
                            <a:lumOff val="25000"/>
                          </a:schemeClr>
                        </a:solidFill>
                        <a:latin typeface="Segoe UI" panose="020B0502040204020203" pitchFamily="34" charset="0"/>
                        <a:ea typeface="Tahoma"/>
                        <a:cs typeface="Segoe UI" panose="020B0502040204020203" pitchFamily="34" charset="0"/>
                      </a:endParaRPr>
                    </a:p>
                  </a:txBody>
                  <a:tcPr marL="0" marR="0" marT="0" marB="0" anchor="ctr">
                    <a:lnL>
                      <a:noFill/>
                    </a:lnL>
                    <a:lnR>
                      <a:noFill/>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ts val="1000"/>
                        </a:lnSpc>
                      </a:pPr>
                      <a:r>
                        <a:rPr lang="en-US" sz="850" b="0" i="0">
                          <a:solidFill>
                            <a:schemeClr val="tx1">
                              <a:lumMod val="75000"/>
                              <a:lumOff val="25000"/>
                            </a:schemeClr>
                          </a:solidFill>
                          <a:latin typeface="Segoe UI" panose="020B0502040204020203" pitchFamily="34" charset="0"/>
                          <a:ea typeface="Tahoma"/>
                          <a:cs typeface="Segoe UI" panose="020B0502040204020203" pitchFamily="34" charset="0"/>
                        </a:rPr>
                        <a:t>●</a:t>
                      </a:r>
                      <a:endParaRPr lang="en-US" sz="850">
                        <a:solidFill>
                          <a:schemeClr val="tx1">
                            <a:lumMod val="75000"/>
                            <a:lumOff val="25000"/>
                          </a:schemeClr>
                        </a:solidFill>
                        <a:latin typeface="Segoe UI" panose="020B0502040204020203" pitchFamily="34" charset="0"/>
                        <a:ea typeface="Tahoma"/>
                        <a:cs typeface="Segoe UI" panose="020B0502040204020203" pitchFamily="34" charset="0"/>
                      </a:endParaRPr>
                    </a:p>
                  </a:txBody>
                  <a:tcPr marL="0" marR="0" marT="0" marB="0" anchor="ctr">
                    <a:lnL>
                      <a:noFill/>
                    </a:lnL>
                    <a:lnR>
                      <a:noFill/>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ts val="1000"/>
                        </a:lnSpc>
                        <a:spcBef>
                          <a:spcPts val="0"/>
                        </a:spcBef>
                        <a:spcAft>
                          <a:spcPts val="0"/>
                        </a:spcAft>
                        <a:buClrTx/>
                        <a:buSzTx/>
                        <a:buFontTx/>
                        <a:buNone/>
                        <a:tabLst/>
                        <a:defRPr/>
                      </a:pPr>
                      <a:r>
                        <a:rPr lang="en-US" sz="850" b="0" i="0">
                          <a:solidFill>
                            <a:schemeClr val="tx1">
                              <a:lumMod val="75000"/>
                              <a:lumOff val="25000"/>
                            </a:schemeClr>
                          </a:solidFill>
                          <a:latin typeface="Segoe UI" panose="020B0502040204020203" pitchFamily="34" charset="0"/>
                          <a:ea typeface="Tahoma"/>
                          <a:cs typeface="Segoe UI" panose="020B0502040204020203" pitchFamily="34" charset="0"/>
                        </a:rPr>
                        <a:t>●</a:t>
                      </a:r>
                      <a:endParaRPr lang="en-US" sz="850">
                        <a:solidFill>
                          <a:schemeClr val="tx1">
                            <a:lumMod val="75000"/>
                            <a:lumOff val="25000"/>
                          </a:schemeClr>
                        </a:solidFill>
                        <a:latin typeface="Segoe UI" panose="020B0502040204020203" pitchFamily="34" charset="0"/>
                        <a:ea typeface="Tahoma"/>
                        <a:cs typeface="Segoe UI" panose="020B0502040204020203" pitchFamily="34" charset="0"/>
                      </a:endParaRPr>
                    </a:p>
                  </a:txBody>
                  <a:tcPr marL="0" marR="0" marT="0" marB="0" anchor="ctr">
                    <a:lnL>
                      <a:noFill/>
                    </a:lnL>
                    <a:lnR>
                      <a:noFill/>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ts val="1000"/>
                        </a:lnSpc>
                        <a:spcBef>
                          <a:spcPts val="0"/>
                        </a:spcBef>
                        <a:spcAft>
                          <a:spcPts val="0"/>
                        </a:spcAft>
                        <a:buClrTx/>
                        <a:buSzTx/>
                        <a:buFontTx/>
                        <a:buNone/>
                        <a:tabLst/>
                        <a:defRPr/>
                      </a:pPr>
                      <a:r>
                        <a:rPr lang="en-US" sz="850" b="0" i="0">
                          <a:solidFill>
                            <a:schemeClr val="tx1">
                              <a:lumMod val="75000"/>
                              <a:lumOff val="25000"/>
                            </a:schemeClr>
                          </a:solidFill>
                          <a:latin typeface="Segoe UI" panose="020B0502040204020203" pitchFamily="34" charset="0"/>
                          <a:ea typeface="Tahoma"/>
                          <a:cs typeface="Segoe UI" panose="020B0502040204020203" pitchFamily="34" charset="0"/>
                        </a:rPr>
                        <a:t>●</a:t>
                      </a:r>
                      <a:endParaRPr lang="en-US" sz="850">
                        <a:solidFill>
                          <a:schemeClr val="tx1">
                            <a:lumMod val="75000"/>
                            <a:lumOff val="25000"/>
                          </a:schemeClr>
                        </a:solidFill>
                        <a:latin typeface="Segoe UI" panose="020B0502040204020203" pitchFamily="34" charset="0"/>
                        <a:ea typeface="Tahoma"/>
                        <a:cs typeface="Segoe UI" panose="020B0502040204020203" pitchFamily="34" charset="0"/>
                      </a:endParaRPr>
                    </a:p>
                  </a:txBody>
                  <a:tcPr marL="0" marR="0" marT="0" marB="0" anchor="ctr">
                    <a:lnL>
                      <a:noFill/>
                    </a:lnL>
                    <a:lnR>
                      <a:noFill/>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811040401"/>
                  </a:ext>
                </a:extLst>
              </a:tr>
              <a:tr h="245156">
                <a:tc>
                  <a:txBody>
                    <a:bodyPr/>
                    <a:lstStyle/>
                    <a:p>
                      <a:pPr marL="0" algn="r" defTabSz="914400" rtl="0" eaLnBrk="1" latinLnBrk="0" hangingPunct="1">
                        <a:lnSpc>
                          <a:spcPts val="1000"/>
                        </a:lnSpc>
                      </a:pPr>
                      <a:r>
                        <a:rPr lang="en-US" sz="850" b="1" i="0" kern="1200">
                          <a:solidFill>
                            <a:srgbClr val="0070C0"/>
                          </a:solidFill>
                          <a:latin typeface="Segoe UI Semibold" panose="020B0502040204020203" pitchFamily="34" charset="0"/>
                          <a:ea typeface="+mn-ea"/>
                          <a:cs typeface="Segoe UI Semibold" panose="020B0502040204020203" pitchFamily="34" charset="0"/>
                        </a:rPr>
                        <a:t>Wear detection</a:t>
                      </a:r>
                    </a:p>
                  </a:txBody>
                  <a:tcPr marL="0" marR="0" marT="0" marB="0" anchor="ctr">
                    <a:lnL>
                      <a:noFill/>
                    </a:lnL>
                    <a:lnR>
                      <a:noFill/>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r" defTabSz="914400" rtl="0" eaLnBrk="1" latinLnBrk="0" hangingPunct="1">
                        <a:lnSpc>
                          <a:spcPts val="1000"/>
                        </a:lnSpc>
                      </a:pPr>
                      <a:endParaRPr lang="en-US" sz="850" b="1" i="0" kern="1200">
                        <a:solidFill>
                          <a:srgbClr val="0070C0"/>
                        </a:solidFill>
                        <a:latin typeface="Segoe UI Semibold" panose="020B0502040204020203" pitchFamily="34" charset="0"/>
                        <a:ea typeface="+mn-ea"/>
                        <a:cs typeface="Segoe UI Semibold" panose="020B0502040204020203" pitchFamily="34" charset="0"/>
                      </a:endParaRPr>
                    </a:p>
                  </a:txBody>
                  <a:tcPr marL="0" marR="0" marT="0" marB="0" anchor="ctr">
                    <a:lnL>
                      <a:noFill/>
                    </a:lnL>
                    <a:lnR>
                      <a:noFill/>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ts val="1000"/>
                        </a:lnSpc>
                        <a:spcBef>
                          <a:spcPts val="0"/>
                        </a:spcBef>
                        <a:spcAft>
                          <a:spcPts val="0"/>
                        </a:spcAft>
                        <a:buClrTx/>
                        <a:buSzTx/>
                        <a:buFontTx/>
                        <a:buNone/>
                        <a:tabLst/>
                        <a:defRPr/>
                      </a:pPr>
                      <a:r>
                        <a:rPr lang="en-US" sz="850" b="0" i="0">
                          <a:solidFill>
                            <a:schemeClr val="tx1">
                              <a:lumMod val="75000"/>
                              <a:lumOff val="25000"/>
                            </a:schemeClr>
                          </a:solidFill>
                          <a:latin typeface="Segoe UI" panose="020B0502040204020203" pitchFamily="34" charset="0"/>
                          <a:ea typeface="Tahoma"/>
                          <a:cs typeface="Segoe UI" panose="020B0502040204020203" pitchFamily="34" charset="0"/>
                        </a:rPr>
                        <a:t>●</a:t>
                      </a:r>
                      <a:endParaRPr lang="en-US" sz="850">
                        <a:solidFill>
                          <a:schemeClr val="tx1">
                            <a:lumMod val="75000"/>
                            <a:lumOff val="25000"/>
                          </a:schemeClr>
                        </a:solidFill>
                        <a:latin typeface="Segoe UI" panose="020B0502040204020203" pitchFamily="34" charset="0"/>
                        <a:ea typeface="Tahoma"/>
                        <a:cs typeface="Segoe UI" panose="020B0502040204020203" pitchFamily="34" charset="0"/>
                      </a:endParaRPr>
                    </a:p>
                  </a:txBody>
                  <a:tcPr marL="0" marR="0" marT="0" marB="0" anchor="ctr">
                    <a:lnL>
                      <a:noFill/>
                    </a:lnL>
                    <a:lnR>
                      <a:noFill/>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ts val="1000"/>
                        </a:lnSpc>
                      </a:pPr>
                      <a:r>
                        <a:rPr lang="en-US" sz="850">
                          <a:solidFill>
                            <a:schemeClr val="tx1">
                              <a:lumMod val="75000"/>
                              <a:lumOff val="25000"/>
                            </a:schemeClr>
                          </a:solidFill>
                          <a:latin typeface="Segoe UI" panose="020B0502040204020203" pitchFamily="34" charset="0"/>
                          <a:cs typeface="Segoe UI" panose="020B0502040204020203" pitchFamily="34" charset="0"/>
                        </a:rPr>
                        <a:t>-</a:t>
                      </a:r>
                    </a:p>
                  </a:txBody>
                  <a:tcPr marL="0" marR="0" marT="0" marB="0" anchor="ctr">
                    <a:lnL>
                      <a:noFill/>
                    </a:lnL>
                    <a:lnR>
                      <a:noFill/>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ts val="1000"/>
                        </a:lnSpc>
                      </a:pPr>
                      <a:r>
                        <a:rPr lang="en-US" sz="850">
                          <a:solidFill>
                            <a:schemeClr val="tx1">
                              <a:lumMod val="75000"/>
                              <a:lumOff val="25000"/>
                            </a:schemeClr>
                          </a:solidFill>
                          <a:latin typeface="Segoe UI" panose="020B0502040204020203" pitchFamily="34" charset="0"/>
                          <a:cs typeface="Segoe UI" panose="020B0502040204020203" pitchFamily="34" charset="0"/>
                        </a:rPr>
                        <a:t>-</a:t>
                      </a:r>
                    </a:p>
                  </a:txBody>
                  <a:tcPr marL="0" marR="0" marT="0" marB="0" anchor="ctr">
                    <a:lnL>
                      <a:noFill/>
                    </a:lnL>
                    <a:lnR>
                      <a:noFill/>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ts val="1000"/>
                        </a:lnSpc>
                      </a:pPr>
                      <a:r>
                        <a:rPr lang="en-US" sz="850">
                          <a:solidFill>
                            <a:schemeClr val="tx1">
                              <a:lumMod val="75000"/>
                              <a:lumOff val="25000"/>
                            </a:schemeClr>
                          </a:solidFill>
                          <a:latin typeface="Segoe UI" panose="020B0502040204020203" pitchFamily="34" charset="0"/>
                          <a:cs typeface="Segoe UI" panose="020B0502040204020203" pitchFamily="34" charset="0"/>
                        </a:rPr>
                        <a:t>-</a:t>
                      </a:r>
                    </a:p>
                  </a:txBody>
                  <a:tcPr marL="0" marR="0" marT="0" marB="0" anchor="ctr">
                    <a:lnL>
                      <a:noFill/>
                    </a:lnL>
                    <a:lnR>
                      <a:noFill/>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08525006"/>
                  </a:ext>
                </a:extLst>
              </a:tr>
              <a:tr h="286924">
                <a:tc>
                  <a:txBody>
                    <a:bodyPr/>
                    <a:lstStyle/>
                    <a:p>
                      <a:pPr marL="0" algn="r" defTabSz="914400" rtl="0" eaLnBrk="1" latinLnBrk="0" hangingPunct="1">
                        <a:lnSpc>
                          <a:spcPts val="1000"/>
                        </a:lnSpc>
                      </a:pPr>
                      <a:r>
                        <a:rPr lang="en-US" sz="850" b="1" i="0" kern="1200">
                          <a:solidFill>
                            <a:srgbClr val="0070C0"/>
                          </a:solidFill>
                          <a:latin typeface="Segoe UI Semibold" panose="020B0502040204020203" pitchFamily="34" charset="0"/>
                          <a:ea typeface="+mn-ea"/>
                          <a:cs typeface="Segoe UI Semibold" panose="020B0502040204020203" pitchFamily="34" charset="0"/>
                        </a:rPr>
                        <a:t>USB-A Bluetooth</a:t>
                      </a:r>
                      <a:r>
                        <a:rPr lang="en-US" sz="850" b="1" i="0" kern="1200" baseline="30000">
                          <a:solidFill>
                            <a:srgbClr val="0070C0"/>
                          </a:solidFill>
                          <a:latin typeface="Segoe UI Semibold" panose="020B0502040204020203" pitchFamily="34" charset="0"/>
                          <a:ea typeface="+mn-ea"/>
                          <a:cs typeface="Segoe UI Semibold" panose="020B0502040204020203" pitchFamily="34" charset="0"/>
                        </a:rPr>
                        <a:t>®</a:t>
                      </a:r>
                      <a:r>
                        <a:rPr lang="en-US" sz="850" b="1" i="0" kern="1200">
                          <a:solidFill>
                            <a:srgbClr val="0070C0"/>
                          </a:solidFill>
                          <a:latin typeface="Segoe UI Semibold" panose="020B0502040204020203" pitchFamily="34" charset="0"/>
                          <a:ea typeface="+mn-ea"/>
                          <a:cs typeface="Segoe UI Semibold" panose="020B0502040204020203" pitchFamily="34" charset="0"/>
                        </a:rPr>
                        <a:t> receiver</a:t>
                      </a:r>
                    </a:p>
                  </a:txBody>
                  <a:tcPr marL="0" marR="0" marT="0" marB="0" anchor="ctr">
                    <a:lnL>
                      <a:noFill/>
                    </a:lnL>
                    <a:lnR>
                      <a:noFill/>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r" defTabSz="914400" rtl="0" eaLnBrk="1" latinLnBrk="0" hangingPunct="1">
                        <a:lnSpc>
                          <a:spcPts val="1000"/>
                        </a:lnSpc>
                      </a:pPr>
                      <a:endParaRPr lang="en-US" sz="850" b="1" i="0" kern="1200">
                        <a:solidFill>
                          <a:srgbClr val="0070C0"/>
                        </a:solidFill>
                        <a:latin typeface="Segoe UI Semibold" panose="020B0502040204020203" pitchFamily="34" charset="0"/>
                        <a:ea typeface="+mn-ea"/>
                        <a:cs typeface="Segoe UI Semibold" panose="020B0502040204020203" pitchFamily="34" charset="0"/>
                      </a:endParaRPr>
                    </a:p>
                  </a:txBody>
                  <a:tcPr marL="0" marR="0" marT="0" marB="0" anchor="ctr">
                    <a:lnL>
                      <a:noFill/>
                    </a:lnL>
                    <a:lnR>
                      <a:noFill/>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ts val="1000"/>
                        </a:lnSpc>
                        <a:spcBef>
                          <a:spcPts val="0"/>
                        </a:spcBef>
                        <a:spcAft>
                          <a:spcPts val="0"/>
                        </a:spcAft>
                        <a:buClrTx/>
                        <a:buSzTx/>
                        <a:buFontTx/>
                        <a:buNone/>
                        <a:tabLst/>
                        <a:defRPr/>
                      </a:pPr>
                      <a:r>
                        <a:rPr lang="en-US" sz="850" b="0" i="0">
                          <a:solidFill>
                            <a:schemeClr val="tx1">
                              <a:lumMod val="75000"/>
                              <a:lumOff val="25000"/>
                            </a:schemeClr>
                          </a:solidFill>
                          <a:latin typeface="Segoe UI" panose="020B0502040204020203" pitchFamily="34" charset="0"/>
                          <a:ea typeface="Tahoma"/>
                          <a:cs typeface="Segoe UI" panose="020B0502040204020203" pitchFamily="34" charset="0"/>
                        </a:rPr>
                        <a:t>●</a:t>
                      </a:r>
                      <a:endParaRPr lang="en-US" sz="850">
                        <a:solidFill>
                          <a:schemeClr val="tx1">
                            <a:lumMod val="75000"/>
                            <a:lumOff val="25000"/>
                          </a:schemeClr>
                        </a:solidFill>
                        <a:latin typeface="Segoe UI" panose="020B0502040204020203" pitchFamily="34" charset="0"/>
                        <a:ea typeface="Tahoma"/>
                        <a:cs typeface="Segoe UI" panose="020B0502040204020203" pitchFamily="34" charset="0"/>
                      </a:endParaRPr>
                    </a:p>
                  </a:txBody>
                  <a:tcPr marL="0" marR="0" marT="0" marB="0" anchor="ctr">
                    <a:lnL>
                      <a:noFill/>
                    </a:lnL>
                    <a:lnR>
                      <a:noFill/>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ts val="1000"/>
                        </a:lnSpc>
                        <a:spcBef>
                          <a:spcPts val="0"/>
                        </a:spcBef>
                        <a:spcAft>
                          <a:spcPts val="0"/>
                        </a:spcAft>
                        <a:buClrTx/>
                        <a:buSzTx/>
                        <a:buFontTx/>
                        <a:buNone/>
                        <a:tabLst/>
                        <a:defRPr/>
                      </a:pPr>
                      <a:r>
                        <a:rPr lang="en-US" sz="850" b="0" i="0">
                          <a:solidFill>
                            <a:schemeClr val="tx1">
                              <a:lumMod val="75000"/>
                              <a:lumOff val="25000"/>
                            </a:schemeClr>
                          </a:solidFill>
                          <a:latin typeface="Segoe UI" panose="020B0502040204020203" pitchFamily="34" charset="0"/>
                          <a:ea typeface="Tahoma"/>
                          <a:cs typeface="Segoe UI" panose="020B0502040204020203" pitchFamily="34" charset="0"/>
                        </a:rPr>
                        <a:t>●</a:t>
                      </a:r>
                      <a:endParaRPr kumimoji="0" lang="en-US" sz="850" b="0" i="0" u="none" strike="noStrike" kern="1200" cap="none" spc="0" normalizeH="0" baseline="0" noProof="0">
                        <a:ln>
                          <a:noFill/>
                        </a:ln>
                        <a:solidFill>
                          <a:schemeClr val="tx1">
                            <a:lumMod val="75000"/>
                            <a:lumOff val="25000"/>
                          </a:schemeClr>
                        </a:solidFill>
                        <a:effectLst/>
                        <a:uLnTx/>
                        <a:uFillTx/>
                        <a:latin typeface="Segoe UI" panose="020B0502040204020203" pitchFamily="34" charset="0"/>
                        <a:ea typeface="Tahoma"/>
                        <a:cs typeface="Segoe UI" panose="020B0502040204020203" pitchFamily="34" charset="0"/>
                      </a:endParaRPr>
                    </a:p>
                  </a:txBody>
                  <a:tcPr marL="0" marR="0" marT="0" marB="0" anchor="ctr">
                    <a:lnL>
                      <a:noFill/>
                    </a:lnL>
                    <a:lnR>
                      <a:noFill/>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ts val="1000"/>
                        </a:lnSpc>
                        <a:spcBef>
                          <a:spcPts val="0"/>
                        </a:spcBef>
                        <a:spcAft>
                          <a:spcPts val="0"/>
                        </a:spcAft>
                        <a:buClrTx/>
                        <a:buSzTx/>
                        <a:buFontTx/>
                        <a:buNone/>
                        <a:tabLst/>
                        <a:defRPr/>
                      </a:pPr>
                      <a:r>
                        <a:rPr kumimoji="0" lang="en-US" sz="850" b="0" i="0" u="none" strike="noStrike" kern="1200" cap="none" spc="0" normalizeH="0" baseline="0" noProof="0">
                          <a:ln>
                            <a:noFill/>
                          </a:ln>
                          <a:solidFill>
                            <a:schemeClr val="tx1">
                              <a:lumMod val="75000"/>
                              <a:lumOff val="25000"/>
                            </a:schemeClr>
                          </a:solidFill>
                          <a:effectLst/>
                          <a:uLnTx/>
                          <a:uFillTx/>
                          <a:latin typeface="Segoe UI" panose="020B0502040204020203" pitchFamily="34" charset="0"/>
                          <a:ea typeface="+mn-ea"/>
                          <a:cs typeface="Segoe UI" panose="020B0502040204020203" pitchFamily="34" charset="0"/>
                        </a:rPr>
                        <a:t>-</a:t>
                      </a:r>
                    </a:p>
                  </a:txBody>
                  <a:tcPr marL="0" marR="0" marT="0" marB="0" anchor="ctr">
                    <a:lnL>
                      <a:noFill/>
                    </a:lnL>
                    <a:lnR>
                      <a:noFill/>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ts val="1000"/>
                        </a:lnSpc>
                        <a:spcBef>
                          <a:spcPts val="0"/>
                        </a:spcBef>
                        <a:spcAft>
                          <a:spcPts val="0"/>
                        </a:spcAft>
                        <a:buClrTx/>
                        <a:buSzTx/>
                        <a:buFontTx/>
                        <a:buNone/>
                        <a:tabLst/>
                        <a:defRPr/>
                      </a:pPr>
                      <a:r>
                        <a:rPr kumimoji="0" lang="en-US" sz="850" b="0" i="0" u="none" strike="noStrike" kern="1200" cap="none" spc="0" normalizeH="0" baseline="0" noProof="0">
                          <a:ln>
                            <a:noFill/>
                          </a:ln>
                          <a:solidFill>
                            <a:schemeClr val="tx1">
                              <a:lumMod val="75000"/>
                              <a:lumOff val="25000"/>
                            </a:schemeClr>
                          </a:solidFill>
                          <a:effectLst/>
                          <a:uLnTx/>
                          <a:uFillTx/>
                          <a:latin typeface="Segoe UI" panose="020B0502040204020203" pitchFamily="34" charset="0"/>
                          <a:ea typeface="+mn-ea"/>
                          <a:cs typeface="Segoe UI" panose="020B0502040204020203" pitchFamily="34" charset="0"/>
                        </a:rPr>
                        <a:t>-</a:t>
                      </a:r>
                    </a:p>
                  </a:txBody>
                  <a:tcPr marL="0" marR="0" marT="0" marB="0" anchor="ctr">
                    <a:lnL>
                      <a:noFill/>
                    </a:lnL>
                    <a:lnR>
                      <a:noFill/>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73122645"/>
                  </a:ext>
                </a:extLst>
              </a:tr>
              <a:tr h="245156">
                <a:tc>
                  <a:txBody>
                    <a:bodyPr/>
                    <a:lstStyle/>
                    <a:p>
                      <a:pPr marL="0" algn="r" defTabSz="914400" rtl="0" eaLnBrk="1" latinLnBrk="0" hangingPunct="1">
                        <a:lnSpc>
                          <a:spcPts val="1000"/>
                        </a:lnSpc>
                      </a:pPr>
                      <a:r>
                        <a:rPr lang="en-US" sz="850" b="1" i="0" kern="1200">
                          <a:solidFill>
                            <a:srgbClr val="0070C0"/>
                          </a:solidFill>
                          <a:latin typeface="Segoe UI Semibold" panose="020B0502040204020203" pitchFamily="34" charset="0"/>
                          <a:ea typeface="+mn-ea"/>
                          <a:cs typeface="Segoe UI Semibold" panose="020B0502040204020203" pitchFamily="34" charset="0"/>
                        </a:rPr>
                        <a:t>3.5 mm audio</a:t>
                      </a:r>
                    </a:p>
                  </a:txBody>
                  <a:tcPr marL="0" marR="0" marT="0" marB="0" anchor="ctr">
                    <a:lnL>
                      <a:noFill/>
                    </a:lnL>
                    <a:lnR>
                      <a:noFill/>
                    </a:lnR>
                    <a:lnT w="3175" cap="flat" cmpd="sng" algn="ctr">
                      <a:solidFill>
                        <a:schemeClr val="bg1">
                          <a:lumMod val="75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algn="r" defTabSz="914400" rtl="0" eaLnBrk="1" latinLnBrk="0" hangingPunct="1">
                        <a:lnSpc>
                          <a:spcPts val="1000"/>
                        </a:lnSpc>
                      </a:pPr>
                      <a:endParaRPr lang="en-US" sz="850" b="1" i="0" kern="1200">
                        <a:solidFill>
                          <a:srgbClr val="0070C0"/>
                        </a:solidFill>
                        <a:latin typeface="Segoe UI Semibold" panose="020B0502040204020203" pitchFamily="34" charset="0"/>
                        <a:ea typeface="+mn-ea"/>
                        <a:cs typeface="Segoe UI Semibold" panose="020B0502040204020203" pitchFamily="34" charset="0"/>
                      </a:endParaRPr>
                    </a:p>
                  </a:txBody>
                  <a:tcPr marL="0" marR="0" marT="0" marB="0" anchor="ctr">
                    <a:lnL>
                      <a:noFill/>
                    </a:lnL>
                    <a:lnR>
                      <a:noFill/>
                    </a:lnR>
                    <a:lnT w="3175" cap="flat" cmpd="sng" algn="ctr">
                      <a:solidFill>
                        <a:schemeClr val="bg1">
                          <a:lumMod val="75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ts val="1000"/>
                        </a:lnSpc>
                      </a:pPr>
                      <a:r>
                        <a:rPr lang="en-US" sz="850" b="0" i="0">
                          <a:solidFill>
                            <a:schemeClr val="tx1">
                              <a:lumMod val="75000"/>
                              <a:lumOff val="25000"/>
                            </a:schemeClr>
                          </a:solidFill>
                          <a:latin typeface="Segoe UI" panose="020B0502040204020203" pitchFamily="34" charset="0"/>
                          <a:ea typeface="Tahoma"/>
                          <a:cs typeface="Segoe UI" panose="020B0502040204020203" pitchFamily="34" charset="0"/>
                        </a:rPr>
                        <a:t>●</a:t>
                      </a:r>
                      <a:endParaRPr lang="en-US" sz="850">
                        <a:solidFill>
                          <a:schemeClr val="tx1">
                            <a:lumMod val="75000"/>
                            <a:lumOff val="25000"/>
                          </a:schemeClr>
                        </a:solidFill>
                        <a:latin typeface="Segoe UI" panose="020B0502040204020203" pitchFamily="34" charset="0"/>
                        <a:ea typeface="Tahoma"/>
                        <a:cs typeface="Segoe UI" panose="020B0502040204020203" pitchFamily="34" charset="0"/>
                      </a:endParaRPr>
                    </a:p>
                  </a:txBody>
                  <a:tcPr marL="0" marR="0" marT="0" marB="0" anchor="ctr">
                    <a:lnL>
                      <a:noFill/>
                    </a:lnL>
                    <a:lnR>
                      <a:noFill/>
                    </a:lnR>
                    <a:lnT w="3175" cap="flat" cmpd="sng" algn="ctr">
                      <a:solidFill>
                        <a:schemeClr val="bg1">
                          <a:lumMod val="75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ts val="1000"/>
                        </a:lnSpc>
                      </a:pPr>
                      <a:r>
                        <a:rPr lang="en-US" sz="850">
                          <a:solidFill>
                            <a:schemeClr val="tx1">
                              <a:lumMod val="75000"/>
                              <a:lumOff val="25000"/>
                            </a:schemeClr>
                          </a:solidFill>
                          <a:latin typeface="Segoe UI" panose="020B0502040204020203" pitchFamily="34" charset="0"/>
                          <a:cs typeface="Segoe UI" panose="020B0502040204020203" pitchFamily="34" charset="0"/>
                        </a:rPr>
                        <a:t>-</a:t>
                      </a:r>
                    </a:p>
                  </a:txBody>
                  <a:tcPr marL="0" marR="0" marT="0" marB="0" anchor="ctr">
                    <a:lnL>
                      <a:noFill/>
                    </a:lnL>
                    <a:lnR>
                      <a:noFill/>
                    </a:lnR>
                    <a:lnT w="3175" cap="flat" cmpd="sng" algn="ctr">
                      <a:solidFill>
                        <a:schemeClr val="bg1">
                          <a:lumMod val="75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ts val="1000"/>
                        </a:lnSpc>
                        <a:spcBef>
                          <a:spcPts val="0"/>
                        </a:spcBef>
                        <a:spcAft>
                          <a:spcPts val="0"/>
                        </a:spcAft>
                        <a:buClrTx/>
                        <a:buSzTx/>
                        <a:buFontTx/>
                        <a:buNone/>
                        <a:tabLst/>
                        <a:defRPr/>
                      </a:pPr>
                      <a:r>
                        <a:rPr lang="en-US" sz="850">
                          <a:solidFill>
                            <a:schemeClr val="tx1">
                              <a:lumMod val="75000"/>
                              <a:lumOff val="25000"/>
                            </a:schemeClr>
                          </a:solidFill>
                          <a:latin typeface="Segoe UI" panose="020B0502040204020203" pitchFamily="34" charset="0"/>
                          <a:cs typeface="Segoe UI" panose="020B0502040204020203" pitchFamily="34" charset="0"/>
                        </a:rPr>
                        <a:t>-</a:t>
                      </a:r>
                    </a:p>
                  </a:txBody>
                  <a:tcPr marL="0" marR="0" marT="0" marB="0" anchor="ctr">
                    <a:lnL>
                      <a:noFill/>
                    </a:lnL>
                    <a:lnR>
                      <a:noFill/>
                    </a:lnR>
                    <a:lnT w="3175" cap="flat" cmpd="sng" algn="ctr">
                      <a:solidFill>
                        <a:schemeClr val="bg1">
                          <a:lumMod val="75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ts val="1000"/>
                        </a:lnSpc>
                        <a:spcBef>
                          <a:spcPts val="0"/>
                        </a:spcBef>
                        <a:spcAft>
                          <a:spcPts val="0"/>
                        </a:spcAft>
                        <a:buClrTx/>
                        <a:buSzTx/>
                        <a:buFontTx/>
                        <a:buNone/>
                        <a:tabLst/>
                        <a:defRPr/>
                      </a:pPr>
                      <a:r>
                        <a:rPr lang="en-US" sz="850" dirty="0">
                          <a:solidFill>
                            <a:schemeClr val="tx1">
                              <a:lumMod val="75000"/>
                              <a:lumOff val="25000"/>
                            </a:schemeClr>
                          </a:solidFill>
                          <a:latin typeface="Segoe UI" panose="020B0502040204020203" pitchFamily="34" charset="0"/>
                          <a:cs typeface="Segoe UI" panose="020B0502040204020203" pitchFamily="34" charset="0"/>
                        </a:rPr>
                        <a:t>-</a:t>
                      </a:r>
                    </a:p>
                  </a:txBody>
                  <a:tcPr marL="0" marR="0" marT="0" marB="0" anchor="ctr">
                    <a:lnL>
                      <a:noFill/>
                    </a:lnL>
                    <a:lnR>
                      <a:noFill/>
                    </a:lnR>
                    <a:lnT w="3175" cap="flat" cmpd="sng" algn="ctr">
                      <a:solidFill>
                        <a:schemeClr val="bg1">
                          <a:lumMod val="75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49468529"/>
                  </a:ext>
                </a:extLst>
              </a:tr>
            </a:tbl>
          </a:graphicData>
        </a:graphic>
      </p:graphicFrame>
      <p:pic>
        <p:nvPicPr>
          <p:cNvPr id="58" name="Picture 57" descr="A close up of a black background&#10;&#10;Description automatically generated">
            <a:extLst>
              <a:ext uri="{FF2B5EF4-FFF2-40B4-BE49-F238E27FC236}">
                <a16:creationId xmlns:a16="http://schemas.microsoft.com/office/drawing/2014/main" id="{AB6EC107-AB2A-46F9-AF3C-3594D3C1D5F0}"/>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131621" y="1227906"/>
            <a:ext cx="628036" cy="776439"/>
          </a:xfrm>
          <a:prstGeom prst="rect">
            <a:avLst/>
          </a:prstGeom>
        </p:spPr>
      </p:pic>
      <p:pic>
        <p:nvPicPr>
          <p:cNvPr id="12" name="Picture 11">
            <a:extLst>
              <a:ext uri="{FF2B5EF4-FFF2-40B4-BE49-F238E27FC236}">
                <a16:creationId xmlns:a16="http://schemas.microsoft.com/office/drawing/2014/main" id="{291404C6-D12F-5B4C-B6D9-BBE5B0BAD492}"/>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7505538" y="1168398"/>
            <a:ext cx="1001049" cy="789317"/>
          </a:xfrm>
          <a:prstGeom prst="rect">
            <a:avLst/>
          </a:prstGeom>
        </p:spPr>
      </p:pic>
      <p:pic>
        <p:nvPicPr>
          <p:cNvPr id="13" name="Picture 12">
            <a:extLst>
              <a:ext uri="{FF2B5EF4-FFF2-40B4-BE49-F238E27FC236}">
                <a16:creationId xmlns:a16="http://schemas.microsoft.com/office/drawing/2014/main" id="{CC4C5F62-BAA6-A34B-95F8-E1141486B99E}"/>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8293267" y="1237342"/>
            <a:ext cx="439169" cy="702670"/>
          </a:xfrm>
          <a:prstGeom prst="rect">
            <a:avLst/>
          </a:prstGeom>
        </p:spPr>
      </p:pic>
      <p:pic>
        <p:nvPicPr>
          <p:cNvPr id="14" name="Picture 13">
            <a:extLst>
              <a:ext uri="{FF2B5EF4-FFF2-40B4-BE49-F238E27FC236}">
                <a16:creationId xmlns:a16="http://schemas.microsoft.com/office/drawing/2014/main" id="{381BA7E4-FE76-484C-88CA-FFA1624F7195}"/>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9763666" y="1209587"/>
            <a:ext cx="1004714" cy="792208"/>
          </a:xfrm>
          <a:prstGeom prst="rect">
            <a:avLst/>
          </a:prstGeom>
        </p:spPr>
      </p:pic>
      <p:pic>
        <p:nvPicPr>
          <p:cNvPr id="15" name="Picture 14">
            <a:extLst>
              <a:ext uri="{FF2B5EF4-FFF2-40B4-BE49-F238E27FC236}">
                <a16:creationId xmlns:a16="http://schemas.microsoft.com/office/drawing/2014/main" id="{20FC7A00-7A33-9D46-9FD6-6D283D7FDEA1}"/>
              </a:ext>
            </a:extLst>
          </p:cNvPr>
          <p:cNvPicPr>
            <a:picLocks noChangeAspect="1"/>
          </p:cNvPicPr>
          <p:nvPr/>
        </p:nvPicPr>
        <p:blipFill>
          <a:blip r:embed="rId8" cstate="screen">
            <a:extLst>
              <a:ext uri="{28A0092B-C50C-407E-A947-70E740481C1C}">
                <a14:useLocalDpi xmlns:a14="http://schemas.microsoft.com/office/drawing/2010/main"/>
              </a:ext>
            </a:extLst>
          </a:blip>
          <a:srcRect/>
          <a:stretch/>
        </p:blipFill>
        <p:spPr>
          <a:xfrm>
            <a:off x="10538254" y="1285788"/>
            <a:ext cx="461847" cy="738956"/>
          </a:xfrm>
          <a:prstGeom prst="rect">
            <a:avLst/>
          </a:prstGeom>
        </p:spPr>
      </p:pic>
    </p:spTree>
    <p:extLst>
      <p:ext uri="{BB962C8B-B14F-4D97-AF65-F5344CB8AC3E}">
        <p14:creationId xmlns:p14="http://schemas.microsoft.com/office/powerpoint/2010/main" val="17081550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par>
                                <p:cTn id="11" presetID="10" presetClass="entr" presetSubtype="0" fill="hold" nodeType="withEffect">
                                  <p:stCondLst>
                                    <p:cond delay="0"/>
                                  </p:stCondLst>
                                  <p:childTnLst>
                                    <p:set>
                                      <p:cBhvr>
                                        <p:cTn id="12" dur="1" fill="hold">
                                          <p:stCondLst>
                                            <p:cond delay="0"/>
                                          </p:stCondLst>
                                        </p:cTn>
                                        <p:tgtEl>
                                          <p:spTgt spid="58"/>
                                        </p:tgtEl>
                                        <p:attrNameLst>
                                          <p:attrName>style.visibility</p:attrName>
                                        </p:attrNameLst>
                                      </p:cBhvr>
                                      <p:to>
                                        <p:strVal val="visible"/>
                                      </p:to>
                                    </p:set>
                                    <p:animEffect transition="in" filter="fade">
                                      <p:cBhvr>
                                        <p:cTn id="13" dur="500"/>
                                        <p:tgtEl>
                                          <p:spTgt spid="58"/>
                                        </p:tgtEl>
                                      </p:cBhvr>
                                    </p:animEffect>
                                  </p:childTnLst>
                                </p:cTn>
                              </p:par>
                              <p:par>
                                <p:cTn id="14" presetID="10" presetClass="entr" presetSubtype="0" fill="hold" nodeType="withEffect">
                                  <p:stCondLst>
                                    <p:cond delay="0"/>
                                  </p:stCondLst>
                                  <p:childTnLst>
                                    <p:set>
                                      <p:cBhvr>
                                        <p:cTn id="15" dur="1" fill="hold">
                                          <p:stCondLst>
                                            <p:cond delay="0"/>
                                          </p:stCondLst>
                                        </p:cTn>
                                        <p:tgtEl>
                                          <p:spTgt spid="59"/>
                                        </p:tgtEl>
                                        <p:attrNameLst>
                                          <p:attrName>style.visibility</p:attrName>
                                        </p:attrNameLst>
                                      </p:cBhvr>
                                      <p:to>
                                        <p:strVal val="visible"/>
                                      </p:to>
                                    </p:set>
                                    <p:animEffect transition="in" filter="fade">
                                      <p:cBhvr>
                                        <p:cTn id="16" dur="500"/>
                                        <p:tgtEl>
                                          <p:spTgt spid="59"/>
                                        </p:tgtEl>
                                      </p:cBhvr>
                                    </p:animEffect>
                                  </p:childTnLst>
                                </p:cTn>
                              </p:par>
                              <p:par>
                                <p:cTn id="17" presetID="10"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par>
                                <p:cTn id="20" presetID="10" presetClass="entr" presetSubtype="0"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par>
                                <p:cTn id="23" presetID="10" presetClass="entr" presetSubtype="0" fill="hold" nodeType="with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500"/>
                                        <p:tgtEl>
                                          <p:spTgt spid="14"/>
                                        </p:tgtEl>
                                      </p:cBhvr>
                                    </p:animEffect>
                                  </p:childTnLst>
                                </p:cTn>
                              </p:par>
                              <p:par>
                                <p:cTn id="26" presetID="10" presetClass="entr" presetSubtype="0" fill="hold" nodeType="with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fade">
                                      <p:cBhvr>
                                        <p:cTn id="2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21C1FDF-6715-4A67-927F-E298ECD7CA8B}"/>
              </a:ext>
            </a:extLst>
          </p:cNvPr>
          <p:cNvSpPr/>
          <p:nvPr/>
        </p:nvSpPr>
        <p:spPr>
          <a:xfrm>
            <a:off x="-8" y="3340800"/>
            <a:ext cx="12192008" cy="351720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4" name="Rectangle 23">
            <a:extLst>
              <a:ext uri="{FF2B5EF4-FFF2-40B4-BE49-F238E27FC236}">
                <a16:creationId xmlns:a16="http://schemas.microsoft.com/office/drawing/2014/main" id="{240DBE49-081D-6540-BC40-EB7A3D4B964C}"/>
              </a:ext>
            </a:extLst>
          </p:cNvPr>
          <p:cNvSpPr/>
          <p:nvPr/>
        </p:nvSpPr>
        <p:spPr>
          <a:xfrm>
            <a:off x="-8" y="1058238"/>
            <a:ext cx="12192001" cy="369332"/>
          </a:xfrm>
          <a:prstGeom prst="rect">
            <a:avLst/>
          </a:prstGeom>
        </p:spPr>
        <p:txBody>
          <a:bodyPr wrap="square">
            <a:spAutoFit/>
          </a:bodyPr>
          <a:lstStyle/>
          <a:p>
            <a:pPr lvl="0" algn="ctr">
              <a:defRPr/>
            </a:pPr>
            <a:r>
              <a:rPr lang="en-US">
                <a:solidFill>
                  <a:srgbClr val="505050"/>
                </a:solidFill>
                <a:latin typeface="Segoe UI" panose="020B0502040204020203" pitchFamily="34" charset="0"/>
                <a:ea typeface="Calibri" panose="020F0502020204030204" pitchFamily="34" charset="0"/>
                <a:cs typeface="Segoe UI" panose="020B0502040204020203" pitchFamily="34" charset="0"/>
              </a:rPr>
              <a:t>But it can be challenging to meet in the moment</a:t>
            </a:r>
            <a:endParaRPr kumimoji="0" lang="en-US" sz="1800" b="1" i="0" u="none" strike="noStrike" kern="1200" cap="none" spc="0" normalizeH="0" baseline="0" noProof="0">
              <a:ln>
                <a:noFill/>
              </a:ln>
              <a:solidFill>
                <a:srgbClr val="505050"/>
              </a:solidFill>
              <a:effectLst/>
              <a:uLnTx/>
              <a:uFillTx/>
              <a:latin typeface="Segoe UI" panose="020B0502040204020203" pitchFamily="34" charset="0"/>
              <a:ea typeface="+mn-ea"/>
              <a:cs typeface="Segoe UI" panose="020B0502040204020203" pitchFamily="34" charset="0"/>
            </a:endParaRPr>
          </a:p>
        </p:txBody>
      </p:sp>
      <p:sp>
        <p:nvSpPr>
          <p:cNvPr id="29" name="Rectangle 28">
            <a:extLst>
              <a:ext uri="{FF2B5EF4-FFF2-40B4-BE49-F238E27FC236}">
                <a16:creationId xmlns:a16="http://schemas.microsoft.com/office/drawing/2014/main" id="{685C1522-E456-C84A-A86D-39D1FE382682}"/>
              </a:ext>
            </a:extLst>
          </p:cNvPr>
          <p:cNvSpPr/>
          <p:nvPr/>
        </p:nvSpPr>
        <p:spPr>
          <a:xfrm>
            <a:off x="-8" y="427066"/>
            <a:ext cx="12192008" cy="646331"/>
          </a:xfrm>
          <a:prstGeom prst="rect">
            <a:avLst/>
          </a:prstGeom>
        </p:spPr>
        <p:txBody>
          <a:bodyPr wrap="square">
            <a:spAutoFit/>
          </a:bodyPr>
          <a:lstStyle/>
          <a:p>
            <a:pPr lvl="0" algn="ctr">
              <a:defRPr/>
            </a:pPr>
            <a:r>
              <a:rPr lang="en-US" sz="3600">
                <a:solidFill>
                  <a:srgbClr val="505050"/>
                </a:solidFill>
                <a:latin typeface="Segoe UI Semibold" panose="020B0502040204020203" pitchFamily="34" charset="0"/>
                <a:ea typeface="Calibri" panose="020F0502020204030204" pitchFamily="34" charset="0"/>
                <a:cs typeface="Segoe UI Semibold" panose="020B0502040204020203" pitchFamily="34" charset="0"/>
              </a:rPr>
              <a:t>Flexible work is the new normal</a:t>
            </a:r>
            <a:endParaRPr kumimoji="0" lang="en-US" sz="3600" b="1" i="0" u="none" strike="noStrike" kern="1200" cap="none" spc="0" normalizeH="0" baseline="0" noProof="0">
              <a:ln>
                <a:noFill/>
              </a:ln>
              <a:solidFill>
                <a:srgbClr val="505050"/>
              </a:solidFill>
              <a:effectLst/>
              <a:uLnTx/>
              <a:uFillTx/>
              <a:latin typeface="Segoe UI Semibold" panose="020B0502040204020203" pitchFamily="34" charset="0"/>
              <a:ea typeface="+mn-ea"/>
              <a:cs typeface="Segoe UI Semibold" panose="020B0502040204020203" pitchFamily="34" charset="0"/>
            </a:endParaRPr>
          </a:p>
        </p:txBody>
      </p:sp>
      <p:sp>
        <p:nvSpPr>
          <p:cNvPr id="28" name="Rectangle 27">
            <a:extLst>
              <a:ext uri="{FF2B5EF4-FFF2-40B4-BE49-F238E27FC236}">
                <a16:creationId xmlns:a16="http://schemas.microsoft.com/office/drawing/2014/main" id="{8573395B-8BCE-E142-B1B3-5B4BC6CD04A8}"/>
              </a:ext>
            </a:extLst>
          </p:cNvPr>
          <p:cNvSpPr/>
          <p:nvPr/>
        </p:nvSpPr>
        <p:spPr>
          <a:xfrm>
            <a:off x="1342623" y="2225883"/>
            <a:ext cx="2160000" cy="670633"/>
          </a:xfrm>
          <a:prstGeom prst="rect">
            <a:avLst/>
          </a:prstGeom>
        </p:spPr>
        <p:txBody>
          <a:bodyPr wrap="square">
            <a:spAutoFit/>
          </a:bodyPr>
          <a:lstStyle/>
          <a:p>
            <a:pPr marL="0" marR="0" lvl="0" indent="0" defTabSz="914400" rtl="0" eaLnBrk="1" fontAlgn="auto" latinLnBrk="0" hangingPunct="1">
              <a:lnSpc>
                <a:spcPct val="107000"/>
              </a:lnSpc>
              <a:spcBef>
                <a:spcPts val="0"/>
              </a:spcBef>
              <a:spcAft>
                <a:spcPts val="0"/>
              </a:spcAft>
              <a:buClrTx/>
              <a:buSzTx/>
              <a:buFontTx/>
              <a:buNone/>
              <a:tabLst/>
              <a:defRPr/>
            </a:pPr>
            <a:r>
              <a:rPr kumimoji="0" lang="en-US" sz="1200" b="0" i="0" u="none" strike="noStrike" kern="1200" cap="none" spc="0" normalizeH="0" baseline="0" noProof="0">
                <a:ln>
                  <a:noFill/>
                </a:ln>
                <a:solidFill>
                  <a:srgbClr val="505050"/>
                </a:solidFill>
                <a:effectLst/>
                <a:uLnTx/>
                <a:uFillTx/>
                <a:latin typeface="Segoe UI" panose="020B0502040204020203" pitchFamily="34" charset="0"/>
                <a:ea typeface="Segoe UI Historic" panose="020B0502040204020203" pitchFamily="34" charset="0"/>
                <a:cs typeface="Segoe UI" panose="020B0502040204020203" pitchFamily="34" charset="0"/>
              </a:rPr>
              <a:t>Teams need flexible, productive, and secure </a:t>
            </a:r>
          </a:p>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sz="1200" b="0" i="0" u="none" strike="noStrike" kern="1200" cap="none" spc="0" normalizeH="0" baseline="0" noProof="0">
                <a:ln>
                  <a:noFill/>
                </a:ln>
                <a:solidFill>
                  <a:srgbClr val="505050"/>
                </a:solidFill>
                <a:effectLst/>
                <a:uLnTx/>
                <a:uFillTx/>
                <a:latin typeface="Segoe UI" panose="020B0502040204020203" pitchFamily="34" charset="0"/>
                <a:ea typeface="Segoe UI Historic" panose="020B0502040204020203" pitchFamily="34" charset="0"/>
                <a:cs typeface="Segoe UI" panose="020B0502040204020203" pitchFamily="34" charset="0"/>
              </a:rPr>
              <a:t>work-from-anywhere options</a:t>
            </a:r>
          </a:p>
        </p:txBody>
      </p:sp>
      <p:pic>
        <p:nvPicPr>
          <p:cNvPr id="6" name="Picture 5">
            <a:extLst>
              <a:ext uri="{FF2B5EF4-FFF2-40B4-BE49-F238E27FC236}">
                <a16:creationId xmlns:a16="http://schemas.microsoft.com/office/drawing/2014/main" id="{4CA1EF43-5883-1E44-A819-A1819EF9BB32}"/>
              </a:ext>
            </a:extLst>
          </p:cNvPr>
          <p:cNvPicPr>
            <a:picLocks noChangeAspect="1"/>
          </p:cNvPicPr>
          <p:nvPr/>
        </p:nvPicPr>
        <p:blipFill>
          <a:blip r:embed="rId3"/>
          <a:stretch>
            <a:fillRect/>
          </a:stretch>
        </p:blipFill>
        <p:spPr>
          <a:xfrm>
            <a:off x="1730764" y="1478953"/>
            <a:ext cx="762000" cy="762000"/>
          </a:xfrm>
          <a:prstGeom prst="rect">
            <a:avLst/>
          </a:prstGeom>
        </p:spPr>
      </p:pic>
      <p:sp>
        <p:nvSpPr>
          <p:cNvPr id="23" name="Rectangle 22">
            <a:extLst>
              <a:ext uri="{FF2B5EF4-FFF2-40B4-BE49-F238E27FC236}">
                <a16:creationId xmlns:a16="http://schemas.microsoft.com/office/drawing/2014/main" id="{AA57145E-1551-334E-8D90-61621836DE9F}"/>
              </a:ext>
            </a:extLst>
          </p:cNvPr>
          <p:cNvSpPr/>
          <p:nvPr/>
        </p:nvSpPr>
        <p:spPr>
          <a:xfrm>
            <a:off x="3923348" y="2240953"/>
            <a:ext cx="2092654" cy="670633"/>
          </a:xfrm>
          <a:prstGeom prst="rect">
            <a:avLst/>
          </a:prstGeom>
        </p:spPr>
        <p:txBody>
          <a:bodyPr wrap="square">
            <a:spAutoFit/>
          </a:bodyPr>
          <a:lstStyle/>
          <a:p>
            <a:pPr marL="0" marR="0" lvl="0" indent="0" defTabSz="914400" rtl="0" eaLnBrk="1" fontAlgn="auto" latinLnBrk="0" hangingPunct="1">
              <a:lnSpc>
                <a:spcPct val="107000"/>
              </a:lnSpc>
              <a:spcBef>
                <a:spcPts val="0"/>
              </a:spcBef>
              <a:spcAft>
                <a:spcPts val="0"/>
              </a:spcAft>
              <a:buClrTx/>
              <a:buSzTx/>
              <a:buFontTx/>
              <a:buNone/>
              <a:tabLst/>
              <a:defRPr/>
            </a:pPr>
            <a:r>
              <a:rPr kumimoji="0" lang="en-US" sz="1200" b="0" i="0" u="none" strike="noStrike" kern="1200" cap="none" spc="0" normalizeH="0" baseline="0" noProof="0">
                <a:ln>
                  <a:noFill/>
                </a:ln>
                <a:solidFill>
                  <a:srgbClr val="505050"/>
                </a:solidFill>
                <a:effectLst/>
                <a:uLnTx/>
                <a:uFillTx/>
                <a:latin typeface="Segoe UI" panose="020B0502040204020203" pitchFamily="34" charset="0"/>
                <a:ea typeface="Segoe UI Historic" panose="020B0502040204020203" pitchFamily="34" charset="0"/>
                <a:cs typeface="Segoe UI" panose="020B0502040204020203" pitchFamily="34" charset="0"/>
              </a:rPr>
              <a:t>Evolving calling scenarios require modern solutions and legacy features</a:t>
            </a:r>
          </a:p>
        </p:txBody>
      </p:sp>
      <p:pic>
        <p:nvPicPr>
          <p:cNvPr id="13" name="Picture 12">
            <a:extLst>
              <a:ext uri="{FF2B5EF4-FFF2-40B4-BE49-F238E27FC236}">
                <a16:creationId xmlns:a16="http://schemas.microsoft.com/office/drawing/2014/main" id="{0EE1B0FA-91B8-794D-883A-97EF42CCD96C}"/>
              </a:ext>
            </a:extLst>
          </p:cNvPr>
          <p:cNvPicPr>
            <a:picLocks noChangeAspect="1"/>
          </p:cNvPicPr>
          <p:nvPr/>
        </p:nvPicPr>
        <p:blipFill>
          <a:blip r:embed="rId4"/>
          <a:srcRect/>
          <a:stretch/>
        </p:blipFill>
        <p:spPr>
          <a:xfrm>
            <a:off x="4402825" y="1484225"/>
            <a:ext cx="762000" cy="762000"/>
          </a:xfrm>
          <a:prstGeom prst="rect">
            <a:avLst/>
          </a:prstGeom>
        </p:spPr>
      </p:pic>
      <p:sp>
        <p:nvSpPr>
          <p:cNvPr id="27" name="Rectangle 26">
            <a:extLst>
              <a:ext uri="{FF2B5EF4-FFF2-40B4-BE49-F238E27FC236}">
                <a16:creationId xmlns:a16="http://schemas.microsoft.com/office/drawing/2014/main" id="{31C44FE4-0DB2-7042-9967-D9CF6CF92B8B}"/>
              </a:ext>
            </a:extLst>
          </p:cNvPr>
          <p:cNvSpPr/>
          <p:nvPr/>
        </p:nvSpPr>
        <p:spPr>
          <a:xfrm>
            <a:off x="6436727" y="2240953"/>
            <a:ext cx="1998926" cy="670633"/>
          </a:xfrm>
          <a:prstGeom prst="rect">
            <a:avLst/>
          </a:prstGeom>
        </p:spPr>
        <p:txBody>
          <a:bodyPr wrap="square">
            <a:spAutoFit/>
          </a:bodyPr>
          <a:lstStyle/>
          <a:p>
            <a:pPr marL="0" marR="0" lvl="0" indent="0" defTabSz="914400" rtl="0" eaLnBrk="1" fontAlgn="auto" latinLnBrk="0" hangingPunct="1">
              <a:lnSpc>
                <a:spcPct val="107000"/>
              </a:lnSpc>
              <a:spcBef>
                <a:spcPts val="0"/>
              </a:spcBef>
              <a:spcAft>
                <a:spcPts val="0"/>
              </a:spcAft>
              <a:buClrTx/>
              <a:buSzTx/>
              <a:buFontTx/>
              <a:buNone/>
              <a:tabLst/>
              <a:defRPr/>
            </a:pPr>
            <a:r>
              <a:rPr kumimoji="0" lang="en-US" sz="1200" b="0" i="0" u="none" strike="noStrike" kern="1200" cap="none" spc="0" normalizeH="0" baseline="0" noProof="0">
                <a:ln>
                  <a:noFill/>
                </a:ln>
                <a:solidFill>
                  <a:srgbClr val="505050"/>
                </a:solidFill>
                <a:effectLst/>
                <a:uLnTx/>
                <a:uFillTx/>
                <a:latin typeface="Segoe UI" panose="020B0502040204020203" pitchFamily="34" charset="0"/>
                <a:ea typeface="Segoe UI Historic" panose="020B0502040204020203" pitchFamily="34" charset="0"/>
                <a:cs typeface="Segoe UI" panose="020B0502040204020203" pitchFamily="34" charset="0"/>
              </a:rPr>
              <a:t>Added digital and real-life distractions inhibit meeting productivity</a:t>
            </a:r>
          </a:p>
        </p:txBody>
      </p:sp>
      <p:pic>
        <p:nvPicPr>
          <p:cNvPr id="15" name="Picture 14">
            <a:extLst>
              <a:ext uri="{FF2B5EF4-FFF2-40B4-BE49-F238E27FC236}">
                <a16:creationId xmlns:a16="http://schemas.microsoft.com/office/drawing/2014/main" id="{8D687D9C-DC0E-2749-A956-2DD0056B17B4}"/>
              </a:ext>
            </a:extLst>
          </p:cNvPr>
          <p:cNvPicPr>
            <a:picLocks noChangeAspect="1"/>
          </p:cNvPicPr>
          <p:nvPr/>
        </p:nvPicPr>
        <p:blipFill>
          <a:blip r:embed="rId5"/>
          <a:srcRect/>
          <a:stretch/>
        </p:blipFill>
        <p:spPr>
          <a:xfrm>
            <a:off x="6863279" y="1482738"/>
            <a:ext cx="762000" cy="762000"/>
          </a:xfrm>
          <a:prstGeom prst="rect">
            <a:avLst/>
          </a:prstGeom>
        </p:spPr>
      </p:pic>
      <p:sp>
        <p:nvSpPr>
          <p:cNvPr id="26" name="Rectangle 25">
            <a:extLst>
              <a:ext uri="{FF2B5EF4-FFF2-40B4-BE49-F238E27FC236}">
                <a16:creationId xmlns:a16="http://schemas.microsoft.com/office/drawing/2014/main" id="{994800EC-FC05-064D-AEF0-958E7E94D7B9}"/>
              </a:ext>
            </a:extLst>
          </p:cNvPr>
          <p:cNvSpPr/>
          <p:nvPr/>
        </p:nvSpPr>
        <p:spPr>
          <a:xfrm>
            <a:off x="8856379" y="2219758"/>
            <a:ext cx="2219856" cy="473015"/>
          </a:xfrm>
          <a:prstGeom prst="rect">
            <a:avLst/>
          </a:prstGeom>
        </p:spPr>
        <p:txBody>
          <a:bodyPr wrap="square">
            <a:spAutoFit/>
          </a:bodyPr>
          <a:lstStyle/>
          <a:p>
            <a:pPr marL="0" marR="0" lvl="0" indent="0" defTabSz="914400" rtl="0" eaLnBrk="1" fontAlgn="auto" latinLnBrk="0" hangingPunct="1">
              <a:lnSpc>
                <a:spcPct val="107000"/>
              </a:lnSpc>
              <a:spcBef>
                <a:spcPts val="0"/>
              </a:spcBef>
              <a:spcAft>
                <a:spcPts val="0"/>
              </a:spcAft>
              <a:buClrTx/>
              <a:buSzTx/>
              <a:buFontTx/>
              <a:buNone/>
              <a:tabLst/>
              <a:defRPr/>
            </a:pPr>
            <a:r>
              <a:rPr lang="en-US" sz="1200">
                <a:solidFill>
                  <a:srgbClr val="505050"/>
                </a:solidFill>
                <a:latin typeface="Segoe UI" panose="020B0502040204020203" pitchFamily="34" charset="0"/>
                <a:ea typeface="Segoe UI Historic" panose="020B0502040204020203" pitchFamily="34" charset="0"/>
                <a:cs typeface="Segoe UI" panose="020B0502040204020203" pitchFamily="34" charset="0"/>
              </a:rPr>
              <a:t>People struggle to feel connected to colleagues</a:t>
            </a:r>
            <a:endParaRPr kumimoji="0" lang="en-US" sz="1200" b="0" i="0" u="none" strike="noStrike" kern="1200" cap="none" spc="0" normalizeH="0" baseline="0" noProof="0">
              <a:ln>
                <a:noFill/>
              </a:ln>
              <a:solidFill>
                <a:srgbClr val="505050"/>
              </a:solidFill>
              <a:effectLst/>
              <a:uLnTx/>
              <a:uFillTx/>
              <a:latin typeface="Segoe UI" panose="020B0502040204020203" pitchFamily="34" charset="0"/>
              <a:ea typeface="Segoe UI Historic" panose="020B0502040204020203" pitchFamily="34" charset="0"/>
              <a:cs typeface="Segoe UI" panose="020B0502040204020203" pitchFamily="34" charset="0"/>
            </a:endParaRPr>
          </a:p>
        </p:txBody>
      </p:sp>
      <p:pic>
        <p:nvPicPr>
          <p:cNvPr id="3" name="Picture 2">
            <a:extLst>
              <a:ext uri="{FF2B5EF4-FFF2-40B4-BE49-F238E27FC236}">
                <a16:creationId xmlns:a16="http://schemas.microsoft.com/office/drawing/2014/main" id="{906E616F-1A86-8242-AF13-50E8C166FCCD}"/>
              </a:ext>
            </a:extLst>
          </p:cNvPr>
          <p:cNvPicPr>
            <a:picLocks noChangeAspect="1"/>
          </p:cNvPicPr>
          <p:nvPr/>
        </p:nvPicPr>
        <p:blipFill>
          <a:blip r:embed="rId6"/>
          <a:srcRect/>
          <a:stretch/>
        </p:blipFill>
        <p:spPr>
          <a:xfrm>
            <a:off x="9230229" y="1482556"/>
            <a:ext cx="762000" cy="762000"/>
          </a:xfrm>
          <a:prstGeom prst="rect">
            <a:avLst/>
          </a:prstGeom>
        </p:spPr>
      </p:pic>
      <p:pic>
        <p:nvPicPr>
          <p:cNvPr id="4" name="Picture 3">
            <a:extLst>
              <a:ext uri="{FF2B5EF4-FFF2-40B4-BE49-F238E27FC236}">
                <a16:creationId xmlns:a16="http://schemas.microsoft.com/office/drawing/2014/main" id="{E80389AC-154C-4D22-AF99-F9F236AE4913}"/>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a:xfrm>
            <a:off x="2474259" y="3340800"/>
            <a:ext cx="7243482" cy="3517200"/>
          </a:xfrm>
          <a:prstGeom prst="rect">
            <a:avLst/>
          </a:prstGeom>
        </p:spPr>
      </p:pic>
    </p:spTree>
    <p:extLst>
      <p:ext uri="{BB962C8B-B14F-4D97-AF65-F5344CB8AC3E}">
        <p14:creationId xmlns:p14="http://schemas.microsoft.com/office/powerpoint/2010/main" val="36068208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childTnLst>
                          </p:cTn>
                        </p:par>
                        <p:par>
                          <p:cTn id="8" fill="hold">
                            <p:stCondLst>
                              <p:cond delay="500"/>
                            </p:stCondLst>
                            <p:childTnLst>
                              <p:par>
                                <p:cTn id="9" presetID="10" presetClass="entr" presetSubtype="0" fill="hold" grpId="0" nodeType="afterEffect">
                                  <p:stCondLst>
                                    <p:cond delay="500"/>
                                  </p:stCondLst>
                                  <p:childTnLst>
                                    <p:set>
                                      <p:cBhvr>
                                        <p:cTn id="10" dur="1" fill="hold">
                                          <p:stCondLst>
                                            <p:cond delay="0"/>
                                          </p:stCondLst>
                                        </p:cTn>
                                        <p:tgtEl>
                                          <p:spTgt spid="24"/>
                                        </p:tgtEl>
                                        <p:attrNameLst>
                                          <p:attrName>style.visibility</p:attrName>
                                        </p:attrNameLst>
                                      </p:cBhvr>
                                      <p:to>
                                        <p:strVal val="visible"/>
                                      </p:to>
                                    </p:set>
                                    <p:animEffect transition="in" filter="fade">
                                      <p:cBhvr>
                                        <p:cTn id="11"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Text Placeholder 1">
            <a:extLst>
              <a:ext uri="{FF2B5EF4-FFF2-40B4-BE49-F238E27FC236}">
                <a16:creationId xmlns:a16="http://schemas.microsoft.com/office/drawing/2014/main" id="{EC1C42C8-6C08-4C97-BA12-40DEE0A8AB96}"/>
              </a:ext>
            </a:extLst>
          </p:cNvPr>
          <p:cNvSpPr txBox="1">
            <a:spLocks/>
          </p:cNvSpPr>
          <p:nvPr/>
        </p:nvSpPr>
        <p:spPr>
          <a:xfrm>
            <a:off x="0" y="532055"/>
            <a:ext cx="12191996" cy="498598"/>
          </a:xfrm>
          <a:prstGeom prst="rect">
            <a:avLst/>
          </a:prstGeom>
        </p:spPr>
        <p:txBody>
          <a:bodyPr wrap="square" lIns="0" tIns="0" rIns="0" bIns="0" anchor="ctr">
            <a:spAutoFit/>
          </a:bodyPr>
          <a:lstStyle>
            <a:lvl1pPr marL="0" indent="0" algn="l" defTabSz="914400" rtl="0" eaLnBrk="1" latinLnBrk="0" hangingPunct="1">
              <a:lnSpc>
                <a:spcPct val="90000"/>
              </a:lnSpc>
              <a:spcBef>
                <a:spcPts val="1000"/>
              </a:spcBef>
              <a:buFont typeface="Arial" panose="020B0604020202020204" pitchFamily="34" charset="0"/>
              <a:buNone/>
              <a:defRPr sz="3800" kern="1200">
                <a:solidFill>
                  <a:schemeClr val="accent2"/>
                </a:solidFill>
                <a:latin typeface="Segoe UI Semibold" panose="020B0702040204020203" pitchFamily="34" charset="0"/>
                <a:ea typeface="+mn-ea"/>
                <a:cs typeface="Segoe UI Semibold" panose="020B0702040204020203"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4400" kern="1200">
                <a:solidFill>
                  <a:schemeClr val="tx1"/>
                </a:solidFill>
                <a:latin typeface="Segoe UI Light" panose="020B0502040204020203" pitchFamily="34" charset="0"/>
                <a:ea typeface="+mn-ea"/>
                <a:cs typeface="Segoe UI Light" panose="020B0502040204020203"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4000" kern="1200">
                <a:solidFill>
                  <a:schemeClr val="tx1"/>
                </a:solidFill>
                <a:latin typeface="Segoe UI Light" panose="020B0502040204020203" pitchFamily="34" charset="0"/>
                <a:ea typeface="+mn-ea"/>
                <a:cs typeface="Segoe UI Light" panose="020B0502040204020203"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3600" kern="1200">
                <a:solidFill>
                  <a:schemeClr val="tx1"/>
                </a:solidFill>
                <a:latin typeface="Segoe UI Light" panose="020B0502040204020203" pitchFamily="34" charset="0"/>
                <a:ea typeface="+mn-ea"/>
                <a:cs typeface="Segoe UI Light" panose="020B0502040204020203"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3600" kern="1200">
                <a:solidFill>
                  <a:schemeClr val="tx1"/>
                </a:solidFill>
                <a:latin typeface="Segoe UI Light" panose="020B0502040204020203" pitchFamily="34" charset="0"/>
                <a:ea typeface="+mn-ea"/>
                <a:cs typeface="Segoe UI Light"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3600">
                <a:solidFill>
                  <a:srgbClr val="505050"/>
                </a:solidFill>
              </a:rPr>
              <a:t>A headset </a:t>
            </a:r>
            <a:r>
              <a:rPr kumimoji="0" lang="en-US" sz="3600" b="0" i="0" u="none" strike="noStrike" kern="1200" cap="none" spc="0" normalizeH="0" baseline="0" noProof="0">
                <a:ln>
                  <a:noFill/>
                </a:ln>
                <a:solidFill>
                  <a:srgbClr val="505050"/>
                </a:solidFill>
                <a:effectLst/>
                <a:uLnTx/>
                <a:uFillTx/>
                <a:latin typeface="Segoe UI Semibold" panose="020B0702040204020203" pitchFamily="34" charset="0"/>
                <a:ea typeface="+mn-ea"/>
                <a:cs typeface="Segoe UI Semibold" panose="020B0702040204020203" pitchFamily="34" charset="0"/>
              </a:rPr>
              <a:t>for every </a:t>
            </a:r>
            <a:r>
              <a:rPr kumimoji="0" lang="en-US" sz="3600" b="0" i="0" strike="noStrike" kern="1200" cap="none" spc="0" normalizeH="0" baseline="0" noProof="0">
                <a:ln>
                  <a:noFill/>
                </a:ln>
                <a:solidFill>
                  <a:srgbClr val="505050"/>
                </a:solidFill>
                <a:effectLst/>
                <a:uLnTx/>
                <a:uFillTx/>
                <a:latin typeface="Segoe UI Semibold" panose="020B0702040204020203" pitchFamily="34" charset="0"/>
                <a:ea typeface="+mn-ea"/>
                <a:cs typeface="Segoe UI Semibold" panose="020B0702040204020203" pitchFamily="34" charset="0"/>
              </a:rPr>
              <a:t>work</a:t>
            </a:r>
            <a:r>
              <a:rPr lang="en-US" sz="3600">
                <a:solidFill>
                  <a:srgbClr val="505050"/>
                </a:solidFill>
              </a:rPr>
              <a:t>space</a:t>
            </a:r>
            <a:endParaRPr kumimoji="0" lang="en-US" sz="3600" b="0" i="0" strike="noStrike" kern="1200" cap="none" spc="0" normalizeH="0" baseline="0" noProof="0">
              <a:ln>
                <a:noFill/>
              </a:ln>
              <a:solidFill>
                <a:srgbClr val="505050"/>
              </a:solidFill>
              <a:effectLst/>
              <a:uLnTx/>
              <a:uFillTx/>
              <a:latin typeface="Segoe UI Semibold" panose="020B0702040204020203" pitchFamily="34" charset="0"/>
              <a:ea typeface="+mn-ea"/>
              <a:cs typeface="Segoe UI Semibold" panose="020B0702040204020203" pitchFamily="34" charset="0"/>
            </a:endParaRPr>
          </a:p>
        </p:txBody>
      </p:sp>
      <p:pic>
        <p:nvPicPr>
          <p:cNvPr id="9" name="Picture 8" descr="A picture containing text&#10;&#10;Description automatically generated">
            <a:extLst>
              <a:ext uri="{FF2B5EF4-FFF2-40B4-BE49-F238E27FC236}">
                <a16:creationId xmlns:a16="http://schemas.microsoft.com/office/drawing/2014/main" id="{0AE2416F-DCC8-4214-B9D8-90C3171C807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121739" y="5974104"/>
            <a:ext cx="1586977" cy="432716"/>
          </a:xfrm>
          <a:prstGeom prst="rect">
            <a:avLst/>
          </a:prstGeom>
        </p:spPr>
      </p:pic>
      <p:sp>
        <p:nvSpPr>
          <p:cNvPr id="6" name="Rectangle 5">
            <a:extLst>
              <a:ext uri="{FF2B5EF4-FFF2-40B4-BE49-F238E27FC236}">
                <a16:creationId xmlns:a16="http://schemas.microsoft.com/office/drawing/2014/main" id="{66F44267-83DE-9E43-9970-CF22FA070A0F}"/>
              </a:ext>
            </a:extLst>
          </p:cNvPr>
          <p:cNvSpPr/>
          <p:nvPr/>
        </p:nvSpPr>
        <p:spPr>
          <a:xfrm>
            <a:off x="7327899" y="1904149"/>
            <a:ext cx="455217" cy="33658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egoe UI" panose="020B0502040204020203" pitchFamily="34" charset="0"/>
            </a:endParaRPr>
          </a:p>
        </p:txBody>
      </p:sp>
      <p:graphicFrame>
        <p:nvGraphicFramePr>
          <p:cNvPr id="2" name="Table 2">
            <a:extLst>
              <a:ext uri="{FF2B5EF4-FFF2-40B4-BE49-F238E27FC236}">
                <a16:creationId xmlns:a16="http://schemas.microsoft.com/office/drawing/2014/main" id="{A3B3C0C2-4227-4236-AF67-FBDC058B7B17}"/>
              </a:ext>
            </a:extLst>
          </p:cNvPr>
          <p:cNvGraphicFramePr>
            <a:graphicFrameLocks noGrp="1"/>
          </p:cNvGraphicFramePr>
          <p:nvPr/>
        </p:nvGraphicFramePr>
        <p:xfrm>
          <a:off x="571501" y="3373770"/>
          <a:ext cx="11049000" cy="822959"/>
        </p:xfrm>
        <a:graphic>
          <a:graphicData uri="http://schemas.openxmlformats.org/drawingml/2006/table">
            <a:tbl>
              <a:tblPr firstRow="1" bandRow="1">
                <a:tableStyleId>{5C22544A-7EE6-4342-B048-85BDC9FD1C3A}</a:tableStyleId>
              </a:tblPr>
              <a:tblGrid>
                <a:gridCol w="2209800">
                  <a:extLst>
                    <a:ext uri="{9D8B030D-6E8A-4147-A177-3AD203B41FA5}">
                      <a16:colId xmlns:a16="http://schemas.microsoft.com/office/drawing/2014/main" val="2496587921"/>
                    </a:ext>
                  </a:extLst>
                </a:gridCol>
                <a:gridCol w="2209800">
                  <a:extLst>
                    <a:ext uri="{9D8B030D-6E8A-4147-A177-3AD203B41FA5}">
                      <a16:colId xmlns:a16="http://schemas.microsoft.com/office/drawing/2014/main" val="618562186"/>
                    </a:ext>
                  </a:extLst>
                </a:gridCol>
                <a:gridCol w="2209800">
                  <a:extLst>
                    <a:ext uri="{9D8B030D-6E8A-4147-A177-3AD203B41FA5}">
                      <a16:colId xmlns:a16="http://schemas.microsoft.com/office/drawing/2014/main" val="963661184"/>
                    </a:ext>
                  </a:extLst>
                </a:gridCol>
                <a:gridCol w="2209800">
                  <a:extLst>
                    <a:ext uri="{9D8B030D-6E8A-4147-A177-3AD203B41FA5}">
                      <a16:colId xmlns:a16="http://schemas.microsoft.com/office/drawing/2014/main" val="949902022"/>
                    </a:ext>
                  </a:extLst>
                </a:gridCol>
                <a:gridCol w="2209800">
                  <a:extLst>
                    <a:ext uri="{9D8B030D-6E8A-4147-A177-3AD203B41FA5}">
                      <a16:colId xmlns:a16="http://schemas.microsoft.com/office/drawing/2014/main" val="1694874338"/>
                    </a:ext>
                  </a:extLst>
                </a:gridCol>
              </a:tblGrid>
              <a:tr h="82295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w="3175">
                            <a:noFill/>
                          </a:ln>
                          <a:solidFill>
                            <a:srgbClr val="0070C0"/>
                          </a:solidFill>
                          <a:effectLst/>
                          <a:uLnTx/>
                          <a:uFillTx/>
                          <a:latin typeface="Segoe UI Semibold"/>
                          <a:ea typeface="+mn-ea"/>
                          <a:cs typeface="Segoe UI" pitchFamily="34" charset="0"/>
                        </a:rPr>
                        <a:t>Call centers</a:t>
                      </a:r>
                    </a:p>
                  </a:txBody>
                  <a:tcPr anchor="ctr">
                    <a:lnL w="12700" cmpd="sng">
                      <a:noFill/>
                    </a:lnL>
                    <a:lnR w="3175" cap="flat" cmpd="sng" algn="ctr">
                      <a:solidFill>
                        <a:schemeClr val="bg2">
                          <a:lumMod val="75000"/>
                        </a:schemeClr>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w="3175">
                            <a:noFill/>
                          </a:ln>
                          <a:solidFill>
                            <a:srgbClr val="0070C0"/>
                          </a:solidFill>
                          <a:effectLst/>
                          <a:uLnTx/>
                          <a:uFillTx/>
                          <a:latin typeface="Segoe UI Semibold"/>
                          <a:ea typeface="+mn-ea"/>
                          <a:cs typeface="Segoe UI" pitchFamily="34" charset="0"/>
                        </a:rPr>
                        <a:t>Personal office</a:t>
                      </a:r>
                      <a:endParaRPr kumimoji="0" lang="en-US" sz="1200" b="0" i="0" u="none" strike="noStrike" kern="1200" cap="none" spc="0" normalizeH="0" baseline="0">
                        <a:ln w="3175">
                          <a:noFill/>
                        </a:ln>
                        <a:solidFill>
                          <a:srgbClr val="0070C0"/>
                        </a:solidFill>
                        <a:effectLst/>
                        <a:uLnTx/>
                        <a:uFillTx/>
                        <a:latin typeface="Segoe UI Semibold"/>
                        <a:ea typeface="+mn-ea"/>
                        <a:cs typeface="Segoe UI" pitchFamily="34" charset="0"/>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w="3175">
                            <a:noFill/>
                          </a:ln>
                          <a:solidFill>
                            <a:srgbClr val="0070C0"/>
                          </a:solidFill>
                          <a:effectLst/>
                          <a:uLnTx/>
                          <a:uFillTx/>
                          <a:latin typeface="Segoe UI Semibold"/>
                          <a:ea typeface="+mn-ea"/>
                          <a:cs typeface="Segoe UI" pitchFamily="34" charset="0"/>
                        </a:rPr>
                        <a:t>Home office</a:t>
                      </a: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a:ln w="3175">
                            <a:noFill/>
                          </a:ln>
                          <a:solidFill>
                            <a:srgbClr val="0070C0"/>
                          </a:solidFill>
                          <a:effectLst/>
                          <a:uLnTx/>
                          <a:uFillTx/>
                          <a:latin typeface="Segoe UI Semibold"/>
                          <a:ea typeface="+mn-ea"/>
                          <a:cs typeface="Segoe UI" pitchFamily="34" charset="0"/>
                        </a:rPr>
                        <a:t>Open office or noisy environments</a:t>
                      </a: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w="3175">
                            <a:noFill/>
                          </a:ln>
                          <a:solidFill>
                            <a:srgbClr val="0070C0"/>
                          </a:solidFill>
                          <a:effectLst/>
                          <a:uLnTx/>
                          <a:uFillTx/>
                          <a:latin typeface="Segoe UI Semibold"/>
                          <a:ea typeface="+mn-ea"/>
                          <a:cs typeface="Segoe UI" pitchFamily="34" charset="0"/>
                        </a:rPr>
                        <a:t>Executive office</a:t>
                      </a:r>
                      <a:endParaRPr kumimoji="0" lang="en-US" sz="1200" b="0" i="0" u="none" strike="noStrike" kern="1200" cap="none" spc="0" normalizeH="0" baseline="0">
                        <a:ln w="3175">
                          <a:noFill/>
                        </a:ln>
                        <a:solidFill>
                          <a:srgbClr val="0070C0"/>
                        </a:solidFill>
                        <a:effectLst/>
                        <a:uLnTx/>
                        <a:uFillTx/>
                        <a:latin typeface="Segoe UI Semibold"/>
                        <a:ea typeface="+mn-ea"/>
                        <a:cs typeface="Segoe UI" pitchFamily="34" charset="0"/>
                      </a:endParaRPr>
                    </a:p>
                  </a:txBody>
                  <a:tcPr anchor="ctr">
                    <a:lnL w="3175" cap="flat" cmpd="sng" algn="ctr">
                      <a:solidFill>
                        <a:schemeClr val="bg2">
                          <a:lumMod val="75000"/>
                        </a:schemeClr>
                      </a:solid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650510213"/>
                  </a:ext>
                </a:extLst>
              </a:tr>
            </a:tbl>
          </a:graphicData>
        </a:graphic>
      </p:graphicFrame>
      <p:grpSp>
        <p:nvGrpSpPr>
          <p:cNvPr id="10" name="Group 9">
            <a:extLst>
              <a:ext uri="{FF2B5EF4-FFF2-40B4-BE49-F238E27FC236}">
                <a16:creationId xmlns:a16="http://schemas.microsoft.com/office/drawing/2014/main" id="{630F85F5-8AC7-1F46-A4D5-A54D57F15C15}"/>
              </a:ext>
            </a:extLst>
          </p:cNvPr>
          <p:cNvGrpSpPr/>
          <p:nvPr/>
        </p:nvGrpSpPr>
        <p:grpSpPr>
          <a:xfrm>
            <a:off x="2779674" y="2325691"/>
            <a:ext cx="4421227" cy="985952"/>
            <a:chOff x="2779674" y="2324794"/>
            <a:chExt cx="4421227" cy="985952"/>
          </a:xfrm>
        </p:grpSpPr>
        <p:grpSp>
          <p:nvGrpSpPr>
            <p:cNvPr id="7" name="Group 6">
              <a:extLst>
                <a:ext uri="{FF2B5EF4-FFF2-40B4-BE49-F238E27FC236}">
                  <a16:creationId xmlns:a16="http://schemas.microsoft.com/office/drawing/2014/main" id="{EE2B1AE1-2BBA-2142-97F7-46C22E12DE36}"/>
                </a:ext>
              </a:extLst>
            </p:cNvPr>
            <p:cNvGrpSpPr/>
            <p:nvPr/>
          </p:nvGrpSpPr>
          <p:grpSpPr>
            <a:xfrm>
              <a:off x="2779674" y="2848830"/>
              <a:ext cx="4421227" cy="130476"/>
              <a:chOff x="2942806" y="2831658"/>
              <a:chExt cx="4421227" cy="130476"/>
            </a:xfrm>
          </p:grpSpPr>
          <p:grpSp>
            <p:nvGrpSpPr>
              <p:cNvPr id="101" name="Group 100">
                <a:extLst>
                  <a:ext uri="{FF2B5EF4-FFF2-40B4-BE49-F238E27FC236}">
                    <a16:creationId xmlns:a16="http://schemas.microsoft.com/office/drawing/2014/main" id="{8A4D6027-81D2-4F3A-A59F-BF11C70ED9E9}"/>
                  </a:ext>
                </a:extLst>
              </p:cNvPr>
              <p:cNvGrpSpPr/>
              <p:nvPr/>
            </p:nvGrpSpPr>
            <p:grpSpPr>
              <a:xfrm>
                <a:off x="2942806" y="2831658"/>
                <a:ext cx="4421225" cy="130476"/>
                <a:chOff x="369314" y="1989479"/>
                <a:chExt cx="480753" cy="130476"/>
              </a:xfrm>
            </p:grpSpPr>
            <p:cxnSp>
              <p:nvCxnSpPr>
                <p:cNvPr id="103" name="Straight Connector 102">
                  <a:extLst>
                    <a:ext uri="{FF2B5EF4-FFF2-40B4-BE49-F238E27FC236}">
                      <a16:creationId xmlns:a16="http://schemas.microsoft.com/office/drawing/2014/main" id="{14E52C58-D7ED-4702-A1B2-E7FA0454DA13}"/>
                    </a:ext>
                  </a:extLst>
                </p:cNvPr>
                <p:cNvCxnSpPr>
                  <a:cxnSpLocks/>
                </p:cNvCxnSpPr>
                <p:nvPr/>
              </p:nvCxnSpPr>
              <p:spPr>
                <a:xfrm flipV="1">
                  <a:off x="369314" y="1989479"/>
                  <a:ext cx="0" cy="122238"/>
                </a:xfrm>
                <a:prstGeom prst="line">
                  <a:avLst/>
                </a:prstGeom>
                <a:solidFill>
                  <a:srgbClr val="FFFFFF"/>
                </a:solidFill>
                <a:ln w="12700" cap="rnd" cmpd="sng" algn="ctr">
                  <a:solidFill>
                    <a:srgbClr val="01B0F0"/>
                  </a:solidFill>
                  <a:prstDash val="solid"/>
                  <a:headEnd type="none" w="med" len="med"/>
                  <a:tailEnd type="none" w="med" len="med"/>
                </a:ln>
                <a:effectLst/>
              </p:spPr>
            </p:cxnSp>
            <p:cxnSp>
              <p:nvCxnSpPr>
                <p:cNvPr id="104" name="Straight Connector 103">
                  <a:extLst>
                    <a:ext uri="{FF2B5EF4-FFF2-40B4-BE49-F238E27FC236}">
                      <a16:creationId xmlns:a16="http://schemas.microsoft.com/office/drawing/2014/main" id="{B3A8E4BB-6136-4986-B178-A00CDB3670E6}"/>
                    </a:ext>
                  </a:extLst>
                </p:cNvPr>
                <p:cNvCxnSpPr>
                  <a:cxnSpLocks/>
                </p:cNvCxnSpPr>
                <p:nvPr/>
              </p:nvCxnSpPr>
              <p:spPr>
                <a:xfrm flipV="1">
                  <a:off x="850067" y="1997717"/>
                  <a:ext cx="0" cy="122238"/>
                </a:xfrm>
                <a:prstGeom prst="line">
                  <a:avLst/>
                </a:prstGeom>
                <a:solidFill>
                  <a:srgbClr val="FFFFFF"/>
                </a:solidFill>
                <a:ln w="12700" cap="rnd" cmpd="sng" algn="ctr">
                  <a:solidFill>
                    <a:srgbClr val="9DC3E6"/>
                  </a:solidFill>
                  <a:prstDash val="solid"/>
                  <a:headEnd type="none" w="med" len="med"/>
                  <a:tailEnd type="none" w="med" len="med"/>
                </a:ln>
                <a:effectLst/>
              </p:spPr>
            </p:cxnSp>
          </p:grpSp>
          <p:sp>
            <p:nvSpPr>
              <p:cNvPr id="3" name="Rectangle 2">
                <a:extLst>
                  <a:ext uri="{FF2B5EF4-FFF2-40B4-BE49-F238E27FC236}">
                    <a16:creationId xmlns:a16="http://schemas.microsoft.com/office/drawing/2014/main" id="{7A4CACEE-E3D0-2048-8975-BF5E73E2DFCC}"/>
                  </a:ext>
                </a:extLst>
              </p:cNvPr>
              <p:cNvSpPr/>
              <p:nvPr/>
            </p:nvSpPr>
            <p:spPr>
              <a:xfrm>
                <a:off x="2944433" y="2881650"/>
                <a:ext cx="4419600" cy="45719"/>
              </a:xfrm>
              <a:prstGeom prst="rect">
                <a:avLst/>
              </a:prstGeom>
              <a:gradFill>
                <a:gsLst>
                  <a:gs pos="0">
                    <a:srgbClr val="00B0F0"/>
                  </a:gs>
                  <a:gs pos="100000">
                    <a:schemeClr val="accent5">
                      <a:lumMod val="60000"/>
                      <a:lumOff val="4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egoe UI" panose="020B0502040204020203" pitchFamily="34" charset="0"/>
                </a:endParaRPr>
              </a:p>
            </p:txBody>
          </p:sp>
        </p:grpSp>
        <p:pic>
          <p:nvPicPr>
            <p:cNvPr id="4" name="Picture 3" descr="A close up of electronics&#10;&#10;Description automatically generated">
              <a:extLst>
                <a:ext uri="{FF2B5EF4-FFF2-40B4-BE49-F238E27FC236}">
                  <a16:creationId xmlns:a16="http://schemas.microsoft.com/office/drawing/2014/main" id="{DD2F810A-D4AA-444E-8B54-8082A9AE0F3A}"/>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647656" y="2324794"/>
              <a:ext cx="695077" cy="985952"/>
            </a:xfrm>
            <a:prstGeom prst="rect">
              <a:avLst/>
            </a:prstGeom>
          </p:spPr>
        </p:pic>
        <p:sp>
          <p:nvSpPr>
            <p:cNvPr id="60" name="Title 2">
              <a:extLst>
                <a:ext uri="{FF2B5EF4-FFF2-40B4-BE49-F238E27FC236}">
                  <a16:creationId xmlns:a16="http://schemas.microsoft.com/office/drawing/2014/main" id="{E41874AD-3AFB-447A-B9D6-55ADF7A10034}"/>
                </a:ext>
              </a:extLst>
            </p:cNvPr>
            <p:cNvSpPr txBox="1">
              <a:spLocks/>
            </p:cNvSpPr>
            <p:nvPr/>
          </p:nvSpPr>
          <p:spPr>
            <a:xfrm>
              <a:off x="4239460" y="2468937"/>
              <a:ext cx="1702557" cy="390300"/>
            </a:xfrm>
            <a:prstGeom prst="rect">
              <a:avLst/>
            </a:prstGeom>
            <a:noFill/>
          </p:spPr>
          <p:txBody>
            <a:bodyPr vert="horz" wrap="square" lIns="0" tIns="0" rIns="0" bIns="0" rtlCol="0" anchor="ctr">
              <a:spAutoFit/>
            </a:bodyPr>
            <a:lstStyle>
              <a:lvl1pPr algn="l" defTabSz="932742" rtl="0" eaLnBrk="1" latinLnBrk="0" hangingPunct="1">
                <a:lnSpc>
                  <a:spcPct val="100000"/>
                </a:lnSpc>
                <a:spcBef>
                  <a:spcPct val="0"/>
                </a:spcBef>
                <a:buNone/>
                <a:defRPr lang="en-US" sz="3600" b="0" kern="1200" cap="none" spc="-5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marL="0" marR="0" lvl="0" indent="0" algn="ctr" defTabSz="932742" rtl="0" eaLnBrk="1" fontAlgn="auto" latinLnBrk="0" hangingPunct="1">
                <a:lnSpc>
                  <a:spcPct val="110000"/>
                </a:lnSpc>
                <a:spcBef>
                  <a:spcPct val="0"/>
                </a:spcBef>
                <a:spcAft>
                  <a:spcPts val="0"/>
                </a:spcAft>
                <a:buClrTx/>
                <a:buSzTx/>
                <a:buFontTx/>
                <a:buNone/>
                <a:tabLst/>
                <a:defRPr/>
              </a:pPr>
              <a:r>
                <a:rPr kumimoji="0" lang="en-US" sz="1200" b="1" u="none" strike="noStrike" kern="1200" cap="none" spc="0" normalizeH="0" baseline="0" noProof="0">
                  <a:ln w="3175">
                    <a:noFill/>
                  </a:ln>
                  <a:solidFill>
                    <a:srgbClr val="505050"/>
                  </a:solidFill>
                  <a:effectLst/>
                  <a:uLnTx/>
                  <a:uFillTx/>
                  <a:latin typeface="Segoe UI Semibold" panose="020B0502040204020203" pitchFamily="34" charset="0"/>
                  <a:cs typeface="Segoe UI Semibold" panose="020B0502040204020203" pitchFamily="34" charset="0"/>
                </a:rPr>
                <a:t>Microsoft Modern Wireless Headset</a:t>
              </a:r>
            </a:p>
          </p:txBody>
        </p:sp>
      </p:grpSp>
      <p:grpSp>
        <p:nvGrpSpPr>
          <p:cNvPr id="13" name="Group 12">
            <a:extLst>
              <a:ext uri="{FF2B5EF4-FFF2-40B4-BE49-F238E27FC236}">
                <a16:creationId xmlns:a16="http://schemas.microsoft.com/office/drawing/2014/main" id="{ACA4D322-C22C-4687-98DC-1754B1364781}"/>
              </a:ext>
            </a:extLst>
          </p:cNvPr>
          <p:cNvGrpSpPr/>
          <p:nvPr/>
        </p:nvGrpSpPr>
        <p:grpSpPr>
          <a:xfrm>
            <a:off x="571495" y="4439512"/>
            <a:ext cx="4428873" cy="921327"/>
            <a:chOff x="571495" y="4439512"/>
            <a:chExt cx="4428873" cy="921327"/>
          </a:xfrm>
        </p:grpSpPr>
        <p:grpSp>
          <p:nvGrpSpPr>
            <p:cNvPr id="11" name="Group 10">
              <a:extLst>
                <a:ext uri="{FF2B5EF4-FFF2-40B4-BE49-F238E27FC236}">
                  <a16:creationId xmlns:a16="http://schemas.microsoft.com/office/drawing/2014/main" id="{EE0C341A-7C34-B346-A6BE-88C608AF45B9}"/>
                </a:ext>
              </a:extLst>
            </p:cNvPr>
            <p:cNvGrpSpPr/>
            <p:nvPr/>
          </p:nvGrpSpPr>
          <p:grpSpPr>
            <a:xfrm>
              <a:off x="571495" y="4439512"/>
              <a:ext cx="4428873" cy="921327"/>
              <a:chOff x="571495" y="4581895"/>
              <a:chExt cx="4428873" cy="921327"/>
            </a:xfrm>
          </p:grpSpPr>
          <p:sp>
            <p:nvSpPr>
              <p:cNvPr id="82" name="Title 2">
                <a:extLst>
                  <a:ext uri="{FF2B5EF4-FFF2-40B4-BE49-F238E27FC236}">
                    <a16:creationId xmlns:a16="http://schemas.microsoft.com/office/drawing/2014/main" id="{EE934AB2-A428-4331-A78B-4E18287FA282}"/>
                  </a:ext>
                </a:extLst>
              </p:cNvPr>
              <p:cNvSpPr txBox="1">
                <a:spLocks/>
              </p:cNvSpPr>
              <p:nvPr/>
            </p:nvSpPr>
            <p:spPr>
              <a:xfrm>
                <a:off x="1816833" y="4952201"/>
                <a:ext cx="3183535" cy="390300"/>
              </a:xfrm>
              <a:prstGeom prst="rect">
                <a:avLst/>
              </a:prstGeom>
              <a:solidFill>
                <a:srgbClr val="FFFFFF"/>
              </a:solidFill>
            </p:spPr>
            <p:txBody>
              <a:bodyPr vert="horz" wrap="square" lIns="0" tIns="0" rIns="0" bIns="0" rtlCol="0" anchor="ctr">
                <a:spAutoFit/>
              </a:bodyPr>
              <a:lstStyle>
                <a:lvl1pPr algn="l" defTabSz="932742" rtl="0" eaLnBrk="1" latinLnBrk="0" hangingPunct="1">
                  <a:lnSpc>
                    <a:spcPct val="100000"/>
                  </a:lnSpc>
                  <a:spcBef>
                    <a:spcPct val="0"/>
                  </a:spcBef>
                  <a:buNone/>
                  <a:defRPr lang="en-US" sz="3600" b="0" kern="1200" cap="none" spc="-5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marL="0" marR="0" lvl="0" indent="0" algn="ctr" defTabSz="932742" rtl="0" eaLnBrk="1" fontAlgn="auto" latinLnBrk="0" hangingPunct="1">
                  <a:lnSpc>
                    <a:spcPct val="110000"/>
                  </a:lnSpc>
                  <a:spcBef>
                    <a:spcPct val="0"/>
                  </a:spcBef>
                  <a:spcAft>
                    <a:spcPts val="0"/>
                  </a:spcAft>
                  <a:buClrTx/>
                  <a:buSzTx/>
                  <a:buFontTx/>
                  <a:buNone/>
                  <a:tabLst/>
                  <a:defRPr/>
                </a:pPr>
                <a:r>
                  <a:rPr kumimoji="0" lang="en-US" sz="1200" b="1" u="none" strike="noStrike" kern="1200" cap="none" spc="0" normalizeH="0" baseline="0" noProof="0">
                    <a:ln w="3175">
                      <a:noFill/>
                    </a:ln>
                    <a:solidFill>
                      <a:srgbClr val="505050"/>
                    </a:solidFill>
                    <a:effectLst/>
                    <a:uLnTx/>
                    <a:uFillTx/>
                    <a:latin typeface="Segoe UI Semibold" panose="020B0502040204020203" pitchFamily="34" charset="0"/>
                    <a:cs typeface="Segoe UI Semibold" panose="020B0502040204020203" pitchFamily="34" charset="0"/>
                  </a:rPr>
                  <a:t>Microsoft Modern USB Headset</a:t>
                </a:r>
                <a:r>
                  <a:rPr lang="en-US" sz="1200" b="1" spc="0">
                    <a:solidFill>
                      <a:srgbClr val="505050"/>
                    </a:solidFill>
                    <a:latin typeface="Segoe UI Semibold" panose="020B0502040204020203" pitchFamily="34" charset="0"/>
                    <a:cs typeface="Segoe UI Semibold" panose="020B0502040204020203" pitchFamily="34" charset="0"/>
                  </a:rPr>
                  <a:t> </a:t>
                </a:r>
                <a:r>
                  <a:rPr kumimoji="0" lang="en-US" sz="1200" b="1" u="none" strike="noStrike" kern="1200" cap="none" spc="0" normalizeH="0" baseline="0" noProof="0">
                    <a:ln w="3175">
                      <a:noFill/>
                    </a:ln>
                    <a:solidFill>
                      <a:srgbClr val="505050"/>
                    </a:solidFill>
                    <a:effectLst/>
                    <a:uLnTx/>
                    <a:uFillTx/>
                    <a:latin typeface="Segoe UI Semibold" panose="020B0502040204020203" pitchFamily="34" charset="0"/>
                    <a:cs typeface="Segoe UI Semibold" panose="020B0502040204020203" pitchFamily="34" charset="0"/>
                  </a:rPr>
                  <a:t>and </a:t>
                </a:r>
                <a:br>
                  <a:rPr kumimoji="0" lang="en-US" sz="1200" b="1" u="none" strike="noStrike" kern="1200" cap="none" spc="0" normalizeH="0" baseline="0" noProof="0">
                    <a:ln w="3175">
                      <a:noFill/>
                    </a:ln>
                    <a:solidFill>
                      <a:srgbClr val="505050"/>
                    </a:solidFill>
                    <a:effectLst/>
                    <a:uLnTx/>
                    <a:uFillTx/>
                    <a:latin typeface="Segoe UI Semibold" panose="020B0502040204020203" pitchFamily="34" charset="0"/>
                    <a:cs typeface="Segoe UI Semibold" panose="020B0502040204020203" pitchFamily="34" charset="0"/>
                  </a:rPr>
                </a:br>
                <a:r>
                  <a:rPr lang="en-GB" sz="1200" b="1">
                    <a:solidFill>
                      <a:srgbClr val="505050"/>
                    </a:solidFill>
                    <a:latin typeface="Segoe UI Semibold" panose="020B0502040204020203" pitchFamily="34" charset="0"/>
                    <a:ea typeface="Segoe UI Semibold" charset="0"/>
                    <a:cs typeface="Segoe UI Semibold" panose="020B0502040204020203" pitchFamily="34" charset="0"/>
                  </a:rPr>
                  <a:t>Microsoft Modern USB-C</a:t>
                </a:r>
                <a:r>
                  <a:rPr lang="en-GB" sz="1200" b="1" baseline="30000">
                    <a:solidFill>
                      <a:srgbClr val="505050"/>
                    </a:solidFill>
                    <a:latin typeface="Segoe UI Semibold" panose="020B0502040204020203" pitchFamily="34" charset="0"/>
                    <a:ea typeface="Segoe UI Semibold" charset="0"/>
                    <a:cs typeface="Segoe UI Semibold" panose="020B0502040204020203" pitchFamily="34" charset="0"/>
                  </a:rPr>
                  <a:t>®</a:t>
                </a:r>
                <a:r>
                  <a:rPr lang="en-GB" sz="1200" b="1">
                    <a:solidFill>
                      <a:srgbClr val="505050"/>
                    </a:solidFill>
                    <a:latin typeface="Segoe UI Semibold" panose="020B0502040204020203" pitchFamily="34" charset="0"/>
                    <a:ea typeface="Segoe UI Semibold" charset="0"/>
                    <a:cs typeface="Segoe UI Semibold" panose="020B0502040204020203" pitchFamily="34" charset="0"/>
                  </a:rPr>
                  <a:t> Headset</a:t>
                </a:r>
              </a:p>
            </p:txBody>
          </p:sp>
          <p:grpSp>
            <p:nvGrpSpPr>
              <p:cNvPr id="33" name="Group 32">
                <a:extLst>
                  <a:ext uri="{FF2B5EF4-FFF2-40B4-BE49-F238E27FC236}">
                    <a16:creationId xmlns:a16="http://schemas.microsoft.com/office/drawing/2014/main" id="{5AFE513A-3AAD-4140-A258-DA7E4216FEDA}"/>
                  </a:ext>
                </a:extLst>
              </p:cNvPr>
              <p:cNvGrpSpPr/>
              <p:nvPr/>
            </p:nvGrpSpPr>
            <p:grpSpPr>
              <a:xfrm>
                <a:off x="571495" y="4795009"/>
                <a:ext cx="4419605" cy="122239"/>
                <a:chOff x="3202394" y="2848133"/>
                <a:chExt cx="4419605" cy="122239"/>
              </a:xfrm>
            </p:grpSpPr>
            <p:grpSp>
              <p:nvGrpSpPr>
                <p:cNvPr id="34" name="Group 33">
                  <a:extLst>
                    <a:ext uri="{FF2B5EF4-FFF2-40B4-BE49-F238E27FC236}">
                      <a16:creationId xmlns:a16="http://schemas.microsoft.com/office/drawing/2014/main" id="{1551B079-AA72-CF40-B271-C84E410537DD}"/>
                    </a:ext>
                  </a:extLst>
                </p:cNvPr>
                <p:cNvGrpSpPr/>
                <p:nvPr/>
              </p:nvGrpSpPr>
              <p:grpSpPr>
                <a:xfrm>
                  <a:off x="3202394" y="2848133"/>
                  <a:ext cx="4416874" cy="122239"/>
                  <a:chOff x="397541" y="2005954"/>
                  <a:chExt cx="480280" cy="122239"/>
                </a:xfrm>
              </p:grpSpPr>
              <p:cxnSp>
                <p:nvCxnSpPr>
                  <p:cNvPr id="36" name="Straight Connector 35">
                    <a:extLst>
                      <a:ext uri="{FF2B5EF4-FFF2-40B4-BE49-F238E27FC236}">
                        <a16:creationId xmlns:a16="http://schemas.microsoft.com/office/drawing/2014/main" id="{C3A295E0-76FC-3D42-A1CD-32AAC1BB134C}"/>
                      </a:ext>
                    </a:extLst>
                  </p:cNvPr>
                  <p:cNvCxnSpPr>
                    <a:cxnSpLocks/>
                  </p:cNvCxnSpPr>
                  <p:nvPr/>
                </p:nvCxnSpPr>
                <p:spPr>
                  <a:xfrm flipV="1">
                    <a:off x="397541" y="2005954"/>
                    <a:ext cx="0" cy="122238"/>
                  </a:xfrm>
                  <a:prstGeom prst="line">
                    <a:avLst/>
                  </a:prstGeom>
                  <a:solidFill>
                    <a:srgbClr val="FFFFFF"/>
                  </a:solidFill>
                  <a:ln w="12700" cap="rnd" cmpd="sng" algn="ctr">
                    <a:solidFill>
                      <a:srgbClr val="01B0F0"/>
                    </a:solidFill>
                    <a:prstDash val="solid"/>
                    <a:headEnd type="none" w="med" len="med"/>
                    <a:tailEnd type="none" w="med" len="med"/>
                  </a:ln>
                  <a:effectLst/>
                </p:spPr>
              </p:cxnSp>
              <p:cxnSp>
                <p:nvCxnSpPr>
                  <p:cNvPr id="37" name="Straight Connector 36">
                    <a:extLst>
                      <a:ext uri="{FF2B5EF4-FFF2-40B4-BE49-F238E27FC236}">
                        <a16:creationId xmlns:a16="http://schemas.microsoft.com/office/drawing/2014/main" id="{95E12845-9D69-D641-AD51-F59A5ED0A5A5}"/>
                      </a:ext>
                    </a:extLst>
                  </p:cNvPr>
                  <p:cNvCxnSpPr>
                    <a:cxnSpLocks/>
                  </p:cNvCxnSpPr>
                  <p:nvPr/>
                </p:nvCxnSpPr>
                <p:spPr>
                  <a:xfrm flipV="1">
                    <a:off x="877821" y="2005955"/>
                    <a:ext cx="0" cy="122238"/>
                  </a:xfrm>
                  <a:prstGeom prst="line">
                    <a:avLst/>
                  </a:prstGeom>
                  <a:solidFill>
                    <a:srgbClr val="FFFFFF"/>
                  </a:solidFill>
                  <a:ln w="12700" cap="rnd" cmpd="sng" algn="ctr">
                    <a:solidFill>
                      <a:srgbClr val="9DC3E6"/>
                    </a:solidFill>
                    <a:prstDash val="solid"/>
                    <a:headEnd type="none" w="med" len="med"/>
                    <a:tailEnd type="none" w="med" len="med"/>
                  </a:ln>
                  <a:effectLst/>
                </p:spPr>
              </p:cxnSp>
            </p:grpSp>
            <p:sp>
              <p:nvSpPr>
                <p:cNvPr id="35" name="Rectangle 34">
                  <a:extLst>
                    <a:ext uri="{FF2B5EF4-FFF2-40B4-BE49-F238E27FC236}">
                      <a16:creationId xmlns:a16="http://schemas.microsoft.com/office/drawing/2014/main" id="{9BD95B2E-60EC-A64F-931C-0AD8DD581268}"/>
                    </a:ext>
                  </a:extLst>
                </p:cNvPr>
                <p:cNvSpPr/>
                <p:nvPr/>
              </p:nvSpPr>
              <p:spPr>
                <a:xfrm>
                  <a:off x="3202399" y="2894595"/>
                  <a:ext cx="4419600" cy="36576"/>
                </a:xfrm>
                <a:prstGeom prst="rect">
                  <a:avLst/>
                </a:prstGeom>
                <a:gradFill>
                  <a:gsLst>
                    <a:gs pos="0">
                      <a:srgbClr val="00B0F0"/>
                    </a:gs>
                    <a:gs pos="100000">
                      <a:schemeClr val="accent5">
                        <a:lumMod val="60000"/>
                        <a:lumOff val="4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egoe UI" panose="020B0502040204020203" pitchFamily="34" charset="0"/>
                  </a:endParaRPr>
                </a:p>
              </p:txBody>
            </p:sp>
          </p:grpSp>
          <p:pic>
            <p:nvPicPr>
              <p:cNvPr id="31" name="Picture 30">
                <a:extLst>
                  <a:ext uri="{FF2B5EF4-FFF2-40B4-BE49-F238E27FC236}">
                    <a16:creationId xmlns:a16="http://schemas.microsoft.com/office/drawing/2014/main" id="{7C41069D-C81A-5046-BC56-6F83B6855C2D}"/>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r="-11418"/>
              <a:stretch/>
            </p:blipFill>
            <p:spPr>
              <a:xfrm>
                <a:off x="815147" y="4581895"/>
                <a:ext cx="1168470" cy="921327"/>
              </a:xfrm>
              <a:prstGeom prst="rect">
                <a:avLst/>
              </a:prstGeom>
              <a:solidFill>
                <a:schemeClr val="bg1"/>
              </a:solidFill>
            </p:spPr>
          </p:pic>
        </p:grpSp>
        <p:pic>
          <p:nvPicPr>
            <p:cNvPr id="32" name="Picture 31">
              <a:extLst>
                <a:ext uri="{FF2B5EF4-FFF2-40B4-BE49-F238E27FC236}">
                  <a16:creationId xmlns:a16="http://schemas.microsoft.com/office/drawing/2014/main" id="{A2224F1F-F0AB-8343-8E87-2B08CD65A758}"/>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1546389" y="4515712"/>
              <a:ext cx="512618" cy="820189"/>
            </a:xfrm>
            <a:prstGeom prst="rect">
              <a:avLst/>
            </a:prstGeom>
          </p:spPr>
        </p:pic>
      </p:grpSp>
      <p:grpSp>
        <p:nvGrpSpPr>
          <p:cNvPr id="8" name="Group 7">
            <a:extLst>
              <a:ext uri="{FF2B5EF4-FFF2-40B4-BE49-F238E27FC236}">
                <a16:creationId xmlns:a16="http://schemas.microsoft.com/office/drawing/2014/main" id="{349A5C22-61C3-5940-BA35-2B87EBA0104F}"/>
              </a:ext>
            </a:extLst>
          </p:cNvPr>
          <p:cNvGrpSpPr/>
          <p:nvPr/>
        </p:nvGrpSpPr>
        <p:grpSpPr>
          <a:xfrm>
            <a:off x="2781297" y="1480357"/>
            <a:ext cx="8839201" cy="1466682"/>
            <a:chOff x="2781297" y="1449642"/>
            <a:chExt cx="8839201" cy="1466682"/>
          </a:xfrm>
        </p:grpSpPr>
        <p:sp>
          <p:nvSpPr>
            <p:cNvPr id="63" name="Title 2">
              <a:extLst>
                <a:ext uri="{FF2B5EF4-FFF2-40B4-BE49-F238E27FC236}">
                  <a16:creationId xmlns:a16="http://schemas.microsoft.com/office/drawing/2014/main" id="{9D112244-05DC-4E04-BE21-97091DC49FCF}"/>
                </a:ext>
              </a:extLst>
            </p:cNvPr>
            <p:cNvSpPr txBox="1">
              <a:spLocks/>
            </p:cNvSpPr>
            <p:nvPr/>
          </p:nvSpPr>
          <p:spPr>
            <a:xfrm>
              <a:off x="6542687" y="2140866"/>
              <a:ext cx="1536722" cy="390300"/>
            </a:xfrm>
            <a:prstGeom prst="rect">
              <a:avLst/>
            </a:prstGeom>
            <a:solidFill>
              <a:schemeClr val="bg1"/>
            </a:solidFill>
          </p:spPr>
          <p:txBody>
            <a:bodyPr vert="horz" wrap="square" lIns="0" tIns="0" rIns="0" bIns="0" rtlCol="0" anchor="ctr">
              <a:spAutoFit/>
            </a:bodyPr>
            <a:lstStyle>
              <a:lvl1pPr algn="l" defTabSz="932742" rtl="0" eaLnBrk="1" latinLnBrk="0" hangingPunct="1">
                <a:lnSpc>
                  <a:spcPct val="100000"/>
                </a:lnSpc>
                <a:spcBef>
                  <a:spcPct val="0"/>
                </a:spcBef>
                <a:buNone/>
                <a:defRPr lang="en-US" sz="3600" b="0" kern="1200" cap="none" spc="-5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marL="0" marR="0" lvl="0" indent="0" algn="ctr" defTabSz="932742" rtl="0" eaLnBrk="1" fontAlgn="auto" latinLnBrk="0" hangingPunct="1">
                <a:lnSpc>
                  <a:spcPct val="110000"/>
                </a:lnSpc>
                <a:spcBef>
                  <a:spcPct val="0"/>
                </a:spcBef>
                <a:spcAft>
                  <a:spcPts val="0"/>
                </a:spcAft>
                <a:buClrTx/>
                <a:buSzTx/>
                <a:buFontTx/>
                <a:buNone/>
                <a:tabLst/>
                <a:defRPr/>
              </a:pPr>
              <a:r>
                <a:rPr lang="en-US" sz="1200" b="1" spc="0">
                  <a:solidFill>
                    <a:srgbClr val="505050"/>
                  </a:solidFill>
                  <a:latin typeface="Segoe UI Semibold" panose="020B0502040204020203" pitchFamily="34" charset="0"/>
                  <a:cs typeface="Segoe UI Semibold" panose="020B0502040204020203" pitchFamily="34" charset="0"/>
                </a:rPr>
                <a:t>Microsoft Surface Headphones 2+</a:t>
              </a:r>
              <a:endParaRPr kumimoji="0" lang="en-US" sz="1200" b="1" u="none" strike="noStrike" kern="1200" cap="none" spc="0" normalizeH="0" baseline="0" noProof="0">
                <a:ln w="3175">
                  <a:noFill/>
                </a:ln>
                <a:solidFill>
                  <a:srgbClr val="505050"/>
                </a:solidFill>
                <a:effectLst/>
                <a:uLnTx/>
                <a:uFillTx/>
                <a:latin typeface="Segoe UI Semibold" panose="020B0502040204020203" pitchFamily="34" charset="0"/>
                <a:cs typeface="Segoe UI Semibold" panose="020B0502040204020203" pitchFamily="34" charset="0"/>
              </a:endParaRPr>
            </a:p>
          </p:txBody>
        </p:sp>
        <p:sp>
          <p:nvSpPr>
            <p:cNvPr id="28" name="Title 2">
              <a:extLst>
                <a:ext uri="{FF2B5EF4-FFF2-40B4-BE49-F238E27FC236}">
                  <a16:creationId xmlns:a16="http://schemas.microsoft.com/office/drawing/2014/main" id="{D385F3F1-6ED6-425D-8D64-CCB801378678}"/>
                </a:ext>
              </a:extLst>
            </p:cNvPr>
            <p:cNvSpPr txBox="1">
              <a:spLocks/>
            </p:cNvSpPr>
            <p:nvPr/>
          </p:nvSpPr>
          <p:spPr>
            <a:xfrm>
              <a:off x="8522495" y="2119759"/>
              <a:ext cx="2802727" cy="796565"/>
            </a:xfrm>
            <a:prstGeom prst="rect">
              <a:avLst/>
            </a:prstGeom>
            <a:solidFill>
              <a:srgbClr val="FFFFFF"/>
            </a:solidFill>
          </p:spPr>
          <p:txBody>
            <a:bodyPr vert="horz" wrap="square" lIns="0" tIns="0" rIns="0" bIns="0" rtlCol="0" anchor="ctr">
              <a:spAutoFit/>
            </a:bodyPr>
            <a:lstStyle>
              <a:lvl1pPr algn="l" defTabSz="932742" rtl="0" eaLnBrk="1" latinLnBrk="0" hangingPunct="1">
                <a:lnSpc>
                  <a:spcPct val="100000"/>
                </a:lnSpc>
                <a:spcBef>
                  <a:spcPct val="0"/>
                </a:spcBef>
                <a:buNone/>
                <a:defRPr lang="en-US" sz="3600" b="0" kern="1200" cap="none" spc="-5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marL="0" marR="0" lvl="0" indent="0" defTabSz="932742" rtl="0" eaLnBrk="1" fontAlgn="auto" latinLnBrk="0" hangingPunct="1">
                <a:lnSpc>
                  <a:spcPct val="110000"/>
                </a:lnSpc>
                <a:spcBef>
                  <a:spcPct val="0"/>
                </a:spcBef>
                <a:spcAft>
                  <a:spcPts val="0"/>
                </a:spcAft>
                <a:buClrTx/>
                <a:buSzTx/>
                <a:buFontTx/>
                <a:buNone/>
                <a:tabLst/>
                <a:defRPr/>
              </a:pPr>
              <a:r>
                <a:rPr lang="en-US" sz="1200" spc="0" dirty="0">
                  <a:solidFill>
                    <a:srgbClr val="505050"/>
                  </a:solidFill>
                  <a:latin typeface="Segoe UI"/>
                  <a:cs typeface="Segoe UI"/>
                </a:rPr>
                <a:t>Widest range of environments due to powerful active noise cancellation for focus anywhere, boomless design, and seamless use with PC and mobile alike</a:t>
              </a:r>
              <a:r>
                <a:rPr lang="en-US" sz="1200" spc="0" baseline="30000" dirty="0">
                  <a:solidFill>
                    <a:srgbClr val="505050"/>
                  </a:solidFill>
                  <a:latin typeface="Segoe UI"/>
                  <a:cs typeface="Segoe UI"/>
                </a:rPr>
                <a:t>8,20</a:t>
              </a:r>
              <a:endParaRPr kumimoji="0" lang="en-US" sz="1200" u="none" strike="noStrike" kern="1200" cap="none" spc="0" normalizeH="0" baseline="30000" noProof="0" dirty="0">
                <a:ln w="3175">
                  <a:noFill/>
                </a:ln>
                <a:solidFill>
                  <a:srgbClr val="505050"/>
                </a:solidFill>
                <a:effectLst/>
                <a:uLnTx/>
                <a:uFillTx/>
                <a:latin typeface="Segoe UI"/>
                <a:cs typeface="Segoe UI"/>
              </a:endParaRPr>
            </a:p>
          </p:txBody>
        </p:sp>
        <p:grpSp>
          <p:nvGrpSpPr>
            <p:cNvPr id="38" name="Group 37">
              <a:extLst>
                <a:ext uri="{FF2B5EF4-FFF2-40B4-BE49-F238E27FC236}">
                  <a16:creationId xmlns:a16="http://schemas.microsoft.com/office/drawing/2014/main" id="{DF99B6DF-C437-8948-BC50-6A8F58108A66}"/>
                </a:ext>
              </a:extLst>
            </p:cNvPr>
            <p:cNvGrpSpPr/>
            <p:nvPr/>
          </p:nvGrpSpPr>
          <p:grpSpPr>
            <a:xfrm>
              <a:off x="2781297" y="1986455"/>
              <a:ext cx="8839201" cy="146304"/>
              <a:chOff x="2973669" y="2864609"/>
              <a:chExt cx="9125612" cy="122239"/>
            </a:xfrm>
          </p:grpSpPr>
          <p:grpSp>
            <p:nvGrpSpPr>
              <p:cNvPr id="39" name="Group 38">
                <a:extLst>
                  <a:ext uri="{FF2B5EF4-FFF2-40B4-BE49-F238E27FC236}">
                    <a16:creationId xmlns:a16="http://schemas.microsoft.com/office/drawing/2014/main" id="{0C741916-6B5C-714D-A32F-3F5BE10B996D}"/>
                  </a:ext>
                </a:extLst>
              </p:cNvPr>
              <p:cNvGrpSpPr/>
              <p:nvPr/>
            </p:nvGrpSpPr>
            <p:grpSpPr>
              <a:xfrm>
                <a:off x="2973669" y="2864609"/>
                <a:ext cx="9125608" cy="122239"/>
                <a:chOff x="372670" y="2022430"/>
                <a:chExt cx="992296" cy="122239"/>
              </a:xfrm>
            </p:grpSpPr>
            <p:cxnSp>
              <p:nvCxnSpPr>
                <p:cNvPr id="41" name="Straight Connector 40">
                  <a:extLst>
                    <a:ext uri="{FF2B5EF4-FFF2-40B4-BE49-F238E27FC236}">
                      <a16:creationId xmlns:a16="http://schemas.microsoft.com/office/drawing/2014/main" id="{1DC28C63-54E4-C34B-8C0D-FE4DD54EE994}"/>
                    </a:ext>
                  </a:extLst>
                </p:cNvPr>
                <p:cNvCxnSpPr>
                  <a:cxnSpLocks/>
                </p:cNvCxnSpPr>
                <p:nvPr/>
              </p:nvCxnSpPr>
              <p:spPr>
                <a:xfrm flipV="1">
                  <a:off x="372670" y="2022430"/>
                  <a:ext cx="0" cy="122238"/>
                </a:xfrm>
                <a:prstGeom prst="line">
                  <a:avLst/>
                </a:prstGeom>
                <a:solidFill>
                  <a:srgbClr val="FFFFFF"/>
                </a:solidFill>
                <a:ln w="12700" cap="rnd" cmpd="sng" algn="ctr">
                  <a:solidFill>
                    <a:srgbClr val="01B0F0"/>
                  </a:solidFill>
                  <a:prstDash val="solid"/>
                  <a:headEnd type="none" w="med" len="med"/>
                  <a:tailEnd type="none" w="med" len="med"/>
                </a:ln>
                <a:effectLst/>
              </p:spPr>
            </p:cxnSp>
            <p:cxnSp>
              <p:nvCxnSpPr>
                <p:cNvPr id="42" name="Straight Connector 41">
                  <a:extLst>
                    <a:ext uri="{FF2B5EF4-FFF2-40B4-BE49-F238E27FC236}">
                      <a16:creationId xmlns:a16="http://schemas.microsoft.com/office/drawing/2014/main" id="{6C4AA005-4207-5543-A5A3-AE756C48B2E5}"/>
                    </a:ext>
                  </a:extLst>
                </p:cNvPr>
                <p:cNvCxnSpPr>
                  <a:cxnSpLocks/>
                </p:cNvCxnSpPr>
                <p:nvPr/>
              </p:nvCxnSpPr>
              <p:spPr>
                <a:xfrm flipV="1">
                  <a:off x="1364966" y="2022431"/>
                  <a:ext cx="0" cy="122238"/>
                </a:xfrm>
                <a:prstGeom prst="line">
                  <a:avLst/>
                </a:prstGeom>
                <a:solidFill>
                  <a:srgbClr val="FFFFFF"/>
                </a:solidFill>
                <a:ln w="12700" cap="rnd" cmpd="sng" algn="ctr">
                  <a:solidFill>
                    <a:srgbClr val="9DC3E6"/>
                  </a:solidFill>
                  <a:prstDash val="solid"/>
                  <a:headEnd type="none" w="med" len="med"/>
                  <a:tailEnd type="none" w="med" len="med"/>
                </a:ln>
                <a:effectLst/>
              </p:spPr>
            </p:cxnSp>
          </p:grpSp>
          <p:sp>
            <p:nvSpPr>
              <p:cNvPr id="40" name="Rectangle 39">
                <a:extLst>
                  <a:ext uri="{FF2B5EF4-FFF2-40B4-BE49-F238E27FC236}">
                    <a16:creationId xmlns:a16="http://schemas.microsoft.com/office/drawing/2014/main" id="{9E6C0112-815B-8C44-8C2A-EAD72554E9F4}"/>
                  </a:ext>
                </a:extLst>
              </p:cNvPr>
              <p:cNvSpPr/>
              <p:nvPr/>
            </p:nvSpPr>
            <p:spPr>
              <a:xfrm>
                <a:off x="2973671" y="2903744"/>
                <a:ext cx="9125610" cy="30560"/>
              </a:xfrm>
              <a:prstGeom prst="rect">
                <a:avLst/>
              </a:prstGeom>
              <a:gradFill>
                <a:gsLst>
                  <a:gs pos="0">
                    <a:srgbClr val="00B0F0"/>
                  </a:gs>
                  <a:gs pos="100000">
                    <a:schemeClr val="accent5">
                      <a:lumMod val="60000"/>
                      <a:lumOff val="4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egoe UI" panose="020B0502040204020203" pitchFamily="34" charset="0"/>
                </a:endParaRPr>
              </a:p>
            </p:txBody>
          </p:sp>
        </p:grpSp>
        <p:pic>
          <p:nvPicPr>
            <p:cNvPr id="5" name="Picture 4" descr="A close up of a black background&#10;&#10;Description automatically generated">
              <a:extLst>
                <a:ext uri="{FF2B5EF4-FFF2-40B4-BE49-F238E27FC236}">
                  <a16:creationId xmlns:a16="http://schemas.microsoft.com/office/drawing/2014/main" id="{2C65F690-8342-41FB-BBF6-C06611D364A6}"/>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5741502" y="1449642"/>
              <a:ext cx="806442" cy="997003"/>
            </a:xfrm>
            <a:prstGeom prst="rect">
              <a:avLst/>
            </a:prstGeom>
            <a:solidFill>
              <a:srgbClr val="FFFFFF"/>
            </a:solidFill>
          </p:spPr>
        </p:pic>
      </p:grpSp>
    </p:spTree>
    <p:extLst>
      <p:ext uri="{BB962C8B-B14F-4D97-AF65-F5344CB8AC3E}">
        <p14:creationId xmlns:p14="http://schemas.microsoft.com/office/powerpoint/2010/main" val="3176952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fade">
                                      <p:cBhvr>
                                        <p:cTn id="7" dur="500"/>
                                        <p:tgtEl>
                                          <p:spTgt spid="51"/>
                                        </p:tgtEl>
                                      </p:cBhvr>
                                    </p:animEffect>
                                  </p:childTnLst>
                                </p:cTn>
                              </p:par>
                              <p:par>
                                <p:cTn id="8" presetID="22" presetClass="entr" presetSubtype="8"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left)">
                                      <p:cBhvr>
                                        <p:cTn id="10" dur="1000"/>
                                        <p:tgtEl>
                                          <p:spTgt spid="8"/>
                                        </p:tgtEl>
                                      </p:cBhvr>
                                    </p:animEffect>
                                  </p:childTnLst>
                                </p:cTn>
                              </p:par>
                              <p:par>
                                <p:cTn id="11" presetID="22" presetClass="entr" presetSubtype="8"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left)">
                                      <p:cBhvr>
                                        <p:cTn id="13" dur="1000"/>
                                        <p:tgtEl>
                                          <p:spTgt spid="10"/>
                                        </p:tgtEl>
                                      </p:cBhvr>
                                    </p:animEffect>
                                  </p:childTnLst>
                                </p:cTn>
                              </p:par>
                              <p:par>
                                <p:cTn id="14" presetID="22" presetClass="entr" presetSubtype="8" fill="hold"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wipe(left)">
                                      <p:cBhvr>
                                        <p:cTn id="16"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A3B3C0C2-4227-4236-AF67-FBDC058B7B17}"/>
              </a:ext>
            </a:extLst>
          </p:cNvPr>
          <p:cNvGraphicFramePr>
            <a:graphicFrameLocks noGrp="1"/>
          </p:cNvGraphicFramePr>
          <p:nvPr/>
        </p:nvGraphicFramePr>
        <p:xfrm>
          <a:off x="571501" y="3130447"/>
          <a:ext cx="11049003" cy="1000856"/>
        </p:xfrm>
        <a:graphic>
          <a:graphicData uri="http://schemas.openxmlformats.org/drawingml/2006/table">
            <a:tbl>
              <a:tblPr firstRow="1" bandRow="1">
                <a:tableStyleId>{5C22544A-7EE6-4342-B048-85BDC9FD1C3A}</a:tableStyleId>
              </a:tblPr>
              <a:tblGrid>
                <a:gridCol w="1578429">
                  <a:extLst>
                    <a:ext uri="{9D8B030D-6E8A-4147-A177-3AD203B41FA5}">
                      <a16:colId xmlns:a16="http://schemas.microsoft.com/office/drawing/2014/main" val="2496587921"/>
                    </a:ext>
                  </a:extLst>
                </a:gridCol>
                <a:gridCol w="1578429">
                  <a:extLst>
                    <a:ext uri="{9D8B030D-6E8A-4147-A177-3AD203B41FA5}">
                      <a16:colId xmlns:a16="http://schemas.microsoft.com/office/drawing/2014/main" val="618562186"/>
                    </a:ext>
                  </a:extLst>
                </a:gridCol>
                <a:gridCol w="1578429">
                  <a:extLst>
                    <a:ext uri="{9D8B030D-6E8A-4147-A177-3AD203B41FA5}">
                      <a16:colId xmlns:a16="http://schemas.microsoft.com/office/drawing/2014/main" val="963661184"/>
                    </a:ext>
                  </a:extLst>
                </a:gridCol>
                <a:gridCol w="1578429">
                  <a:extLst>
                    <a:ext uri="{9D8B030D-6E8A-4147-A177-3AD203B41FA5}">
                      <a16:colId xmlns:a16="http://schemas.microsoft.com/office/drawing/2014/main" val="1560063832"/>
                    </a:ext>
                  </a:extLst>
                </a:gridCol>
                <a:gridCol w="1578429">
                  <a:extLst>
                    <a:ext uri="{9D8B030D-6E8A-4147-A177-3AD203B41FA5}">
                      <a16:colId xmlns:a16="http://schemas.microsoft.com/office/drawing/2014/main" val="949902022"/>
                    </a:ext>
                  </a:extLst>
                </a:gridCol>
                <a:gridCol w="1578429">
                  <a:extLst>
                    <a:ext uri="{9D8B030D-6E8A-4147-A177-3AD203B41FA5}">
                      <a16:colId xmlns:a16="http://schemas.microsoft.com/office/drawing/2014/main" val="4216112599"/>
                    </a:ext>
                  </a:extLst>
                </a:gridCol>
                <a:gridCol w="1578429">
                  <a:extLst>
                    <a:ext uri="{9D8B030D-6E8A-4147-A177-3AD203B41FA5}">
                      <a16:colId xmlns:a16="http://schemas.microsoft.com/office/drawing/2014/main" val="1694874338"/>
                    </a:ext>
                  </a:extLst>
                </a:gridCol>
              </a:tblGrid>
              <a:tr h="100085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w="3175">
                            <a:noFill/>
                          </a:ln>
                          <a:solidFill>
                            <a:srgbClr val="0070C0"/>
                          </a:solidFill>
                          <a:effectLst/>
                          <a:uLnTx/>
                          <a:uFillTx/>
                          <a:latin typeface="Segoe UI Semibold"/>
                          <a:ea typeface="+mn-ea"/>
                          <a:cs typeface="Segoe UI" pitchFamily="34" charset="0"/>
                        </a:rPr>
                        <a:t>Teleworker</a:t>
                      </a:r>
                    </a:p>
                  </a:txBody>
                  <a:tcPr anchor="ctr">
                    <a:lnR w="3175" cap="flat" cmpd="sng" algn="ctr">
                      <a:solidFill>
                        <a:schemeClr val="bg2">
                          <a:lumMod val="75000"/>
                        </a:schemeClr>
                      </a:solidFill>
                      <a:prstDash val="solid"/>
                      <a:round/>
                      <a:headEnd type="none" w="med" len="med"/>
                      <a:tailEnd type="none" w="med" len="med"/>
                    </a:ln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w="3175">
                            <a:noFill/>
                          </a:ln>
                          <a:solidFill>
                            <a:srgbClr val="0070C0"/>
                          </a:solidFill>
                          <a:effectLst/>
                          <a:uLnTx/>
                          <a:uFillTx/>
                          <a:latin typeface="Segoe UI Semibold"/>
                          <a:ea typeface="+mn-ea"/>
                          <a:cs typeface="Segoe UI" pitchFamily="34" charset="0"/>
                        </a:rPr>
                        <a:t>Customer relationship manager</a:t>
                      </a:r>
                      <a:endParaRPr kumimoji="0" lang="en-US" sz="1200" b="0" i="0" u="none" strike="noStrike" kern="1200" cap="none" spc="0" normalizeH="0" baseline="0">
                        <a:ln w="3175">
                          <a:noFill/>
                        </a:ln>
                        <a:solidFill>
                          <a:srgbClr val="0070C0"/>
                        </a:solidFill>
                        <a:effectLst/>
                        <a:uLnTx/>
                        <a:uFillTx/>
                        <a:latin typeface="Segoe UI Semibold"/>
                        <a:ea typeface="+mn-ea"/>
                        <a:cs typeface="Segoe UI" pitchFamily="34" charset="0"/>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w="3175">
                            <a:noFill/>
                          </a:ln>
                          <a:solidFill>
                            <a:srgbClr val="0070C0"/>
                          </a:solidFill>
                          <a:effectLst/>
                          <a:uLnTx/>
                          <a:uFillTx/>
                          <a:latin typeface="Segoe UI Semibold"/>
                          <a:ea typeface="+mn-ea"/>
                          <a:cs typeface="Segoe UI" pitchFamily="34" charset="0"/>
                        </a:rPr>
                        <a:t>Roaming customer service </a:t>
                      </a:r>
                      <a:endParaRPr kumimoji="0" lang="en-US" sz="1200" b="0" i="0" u="none" strike="noStrike" kern="1200" cap="none" spc="0" normalizeH="0" baseline="0">
                        <a:ln w="3175">
                          <a:noFill/>
                        </a:ln>
                        <a:solidFill>
                          <a:srgbClr val="0070C0"/>
                        </a:solidFill>
                        <a:effectLst/>
                        <a:uLnTx/>
                        <a:uFillTx/>
                        <a:latin typeface="Segoe UI Semibold"/>
                        <a:ea typeface="+mn-ea"/>
                        <a:cs typeface="Segoe UI" pitchFamily="34" charset="0"/>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w="3175">
                            <a:noFill/>
                          </a:ln>
                          <a:solidFill>
                            <a:srgbClr val="0070C0"/>
                          </a:solidFill>
                          <a:effectLst/>
                          <a:uLnTx/>
                          <a:uFillTx/>
                          <a:latin typeface="Segoe UI Semibold"/>
                          <a:ea typeface="+mn-ea"/>
                          <a:cs typeface="Segoe UI" pitchFamily="34" charset="0"/>
                        </a:rPr>
                        <a:t>Mobile sales representatives</a:t>
                      </a:r>
                      <a:endParaRPr kumimoji="0" lang="en-US" sz="1200" b="0" i="0" u="none" strike="noStrike" kern="1200" cap="none" spc="0" normalizeH="0" baseline="0">
                        <a:ln w="3175">
                          <a:noFill/>
                        </a:ln>
                        <a:solidFill>
                          <a:srgbClr val="0070C0"/>
                        </a:solidFill>
                        <a:effectLst/>
                        <a:uLnTx/>
                        <a:uFillTx/>
                        <a:latin typeface="Segoe UI Semibold"/>
                        <a:ea typeface="+mn-ea"/>
                        <a:cs typeface="Segoe UI" pitchFamily="34" charset="0"/>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w="3175">
                            <a:noFill/>
                          </a:ln>
                          <a:solidFill>
                            <a:srgbClr val="0070C0"/>
                          </a:solidFill>
                          <a:effectLst/>
                          <a:uLnTx/>
                          <a:uFillTx/>
                          <a:latin typeface="Segoe UI Semibold"/>
                          <a:ea typeface="+mn-ea"/>
                          <a:cs typeface="Segoe UI" pitchFamily="34" charset="0"/>
                        </a:rPr>
                        <a:t>Information workers</a:t>
                      </a:r>
                      <a:endParaRPr kumimoji="0" lang="en-US" sz="1200" b="0" i="0" u="none" strike="noStrike" kern="1200" cap="none" spc="0" normalizeH="0" baseline="0">
                        <a:ln w="3175">
                          <a:noFill/>
                        </a:ln>
                        <a:solidFill>
                          <a:srgbClr val="0070C0"/>
                        </a:solidFill>
                        <a:effectLst/>
                        <a:uLnTx/>
                        <a:uFillTx/>
                        <a:latin typeface="Segoe UI Semibold"/>
                        <a:ea typeface="+mn-ea"/>
                        <a:cs typeface="Segoe UI" pitchFamily="34" charset="0"/>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w="3175">
                            <a:noFill/>
                          </a:ln>
                          <a:solidFill>
                            <a:srgbClr val="0070C0"/>
                          </a:solidFill>
                          <a:effectLst/>
                          <a:uLnTx/>
                          <a:uFillTx/>
                          <a:latin typeface="Segoe UI Semibold"/>
                          <a:ea typeface="+mn-ea"/>
                          <a:cs typeface="Segoe UI" pitchFamily="34" charset="0"/>
                        </a:rPr>
                        <a:t>Engineers, designers, researchers</a:t>
                      </a:r>
                      <a:endParaRPr kumimoji="0" lang="en-US" sz="1200" b="0" i="0" u="none" strike="noStrike" kern="1200" cap="none" spc="0" normalizeH="0" baseline="0">
                        <a:ln w="3175">
                          <a:noFill/>
                        </a:ln>
                        <a:solidFill>
                          <a:srgbClr val="0070C0"/>
                        </a:solidFill>
                        <a:effectLst/>
                        <a:uLnTx/>
                        <a:uFillTx/>
                        <a:latin typeface="Segoe UI Semibold"/>
                        <a:ea typeface="+mn-ea"/>
                        <a:cs typeface="Segoe UI" pitchFamily="34" charset="0"/>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w="3175">
                            <a:noFill/>
                          </a:ln>
                          <a:solidFill>
                            <a:srgbClr val="0070C0"/>
                          </a:solidFill>
                          <a:effectLst/>
                          <a:uLnTx/>
                          <a:uFillTx/>
                          <a:latin typeface="Segoe UI Semibold"/>
                          <a:ea typeface="+mn-ea"/>
                          <a:cs typeface="Segoe UI" pitchFamily="34" charset="0"/>
                        </a:rPr>
                        <a:t>Executives</a:t>
                      </a:r>
                      <a:endParaRPr kumimoji="0" lang="en-US" sz="1200" b="0" i="0" u="none" strike="noStrike" kern="1200" cap="none" spc="0" normalizeH="0" baseline="0">
                        <a:ln w="3175">
                          <a:noFill/>
                        </a:ln>
                        <a:solidFill>
                          <a:srgbClr val="0070C0"/>
                        </a:solidFill>
                        <a:effectLst/>
                        <a:uLnTx/>
                        <a:uFillTx/>
                        <a:latin typeface="Segoe UI Semibold"/>
                        <a:ea typeface="+mn-ea"/>
                        <a:cs typeface="Segoe UI" pitchFamily="34" charset="0"/>
                      </a:endParaRPr>
                    </a:p>
                  </a:txBody>
                  <a:tcPr anchor="ctr">
                    <a:lnL w="3175" cap="flat" cmpd="sng" algn="ctr">
                      <a:solidFill>
                        <a:schemeClr val="bg2">
                          <a:lumMod val="75000"/>
                        </a:schemeClr>
                      </a:solid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650510213"/>
                  </a:ext>
                </a:extLst>
              </a:tr>
            </a:tbl>
          </a:graphicData>
        </a:graphic>
      </p:graphicFrame>
      <p:pic>
        <p:nvPicPr>
          <p:cNvPr id="8" name="Picture 8" descr="A picture containing text&#10;&#10;Description automatically generated">
            <a:extLst>
              <a:ext uri="{FF2B5EF4-FFF2-40B4-BE49-F238E27FC236}">
                <a16:creationId xmlns:a16="http://schemas.microsoft.com/office/drawing/2014/main" id="{BF48457C-77FB-462F-A948-1C25E922879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125377" y="5974776"/>
            <a:ext cx="1586977" cy="432716"/>
          </a:xfrm>
          <a:prstGeom prst="rect">
            <a:avLst/>
          </a:prstGeom>
        </p:spPr>
      </p:pic>
      <p:grpSp>
        <p:nvGrpSpPr>
          <p:cNvPr id="9" name="Group 8">
            <a:extLst>
              <a:ext uri="{FF2B5EF4-FFF2-40B4-BE49-F238E27FC236}">
                <a16:creationId xmlns:a16="http://schemas.microsoft.com/office/drawing/2014/main" id="{DDB68D78-254D-B840-BC2D-4AA9356A0B17}"/>
              </a:ext>
            </a:extLst>
          </p:cNvPr>
          <p:cNvGrpSpPr/>
          <p:nvPr/>
        </p:nvGrpSpPr>
        <p:grpSpPr>
          <a:xfrm>
            <a:off x="2133595" y="1890400"/>
            <a:ext cx="4724405" cy="1163355"/>
            <a:chOff x="2133595" y="1747900"/>
            <a:chExt cx="4724405" cy="1163355"/>
          </a:xfrm>
        </p:grpSpPr>
        <p:sp>
          <p:nvSpPr>
            <p:cNvPr id="60" name="Title 2">
              <a:extLst>
                <a:ext uri="{FF2B5EF4-FFF2-40B4-BE49-F238E27FC236}">
                  <a16:creationId xmlns:a16="http://schemas.microsoft.com/office/drawing/2014/main" id="{E41874AD-3AFB-447A-B9D6-55ADF7A10034}"/>
                </a:ext>
              </a:extLst>
            </p:cNvPr>
            <p:cNvSpPr txBox="1">
              <a:spLocks/>
            </p:cNvSpPr>
            <p:nvPr/>
          </p:nvSpPr>
          <p:spPr>
            <a:xfrm>
              <a:off x="3780023" y="2449978"/>
              <a:ext cx="1827378" cy="369332"/>
            </a:xfrm>
            <a:prstGeom prst="rect">
              <a:avLst/>
            </a:prstGeom>
            <a:solidFill>
              <a:srgbClr val="FFFFFF"/>
            </a:solidFill>
          </p:spPr>
          <p:txBody>
            <a:bodyPr vert="horz" wrap="square" lIns="0" tIns="0" rIns="0" bIns="0" rtlCol="0" anchor="ctr">
              <a:spAutoFit/>
            </a:bodyPr>
            <a:lstStyle>
              <a:lvl1pPr algn="l" defTabSz="932742" rtl="0" eaLnBrk="1" latinLnBrk="0" hangingPunct="1">
                <a:lnSpc>
                  <a:spcPct val="100000"/>
                </a:lnSpc>
                <a:spcBef>
                  <a:spcPct val="0"/>
                </a:spcBef>
                <a:buNone/>
                <a:defRPr lang="en-US" sz="3600" b="0" kern="1200" cap="none" spc="-5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marL="0" marR="0" lvl="0" indent="0" algn="ctr" defTabSz="932742" rtl="0" eaLnBrk="1" fontAlgn="auto" latinLnBrk="0" hangingPunct="1">
                <a:spcBef>
                  <a:spcPct val="0"/>
                </a:spcBef>
                <a:spcAft>
                  <a:spcPts val="0"/>
                </a:spcAft>
                <a:buClrTx/>
                <a:buSzTx/>
                <a:buFontTx/>
                <a:buNone/>
                <a:tabLst/>
                <a:defRPr/>
              </a:pPr>
              <a:r>
                <a:rPr kumimoji="0" lang="en-US" sz="1200" b="1" u="none" strike="noStrike" kern="1200" cap="none" spc="0" normalizeH="0" baseline="0" noProof="0">
                  <a:ln w="3175">
                    <a:noFill/>
                  </a:ln>
                  <a:solidFill>
                    <a:srgbClr val="505050"/>
                  </a:solidFill>
                  <a:effectLst/>
                  <a:uLnTx/>
                  <a:uFillTx/>
                  <a:latin typeface="Segoe UI Semibold" panose="020B0502040204020203" pitchFamily="34" charset="0"/>
                  <a:cs typeface="Segoe UI Semibold" panose="020B0502040204020203" pitchFamily="34" charset="0"/>
                </a:rPr>
                <a:t>Microsoft </a:t>
              </a:r>
              <a:r>
                <a:rPr lang="en-US" sz="1200" b="1" spc="0">
                  <a:solidFill>
                    <a:srgbClr val="505050"/>
                  </a:solidFill>
                  <a:latin typeface="Segoe UI Semibold" panose="020B0502040204020203" pitchFamily="34" charset="0"/>
                  <a:cs typeface="Segoe UI Semibold" panose="020B0502040204020203" pitchFamily="34" charset="0"/>
                </a:rPr>
                <a:t>Modern Wireless Headset</a:t>
              </a:r>
            </a:p>
          </p:txBody>
        </p:sp>
        <p:grpSp>
          <p:nvGrpSpPr>
            <p:cNvPr id="38" name="Group 37">
              <a:extLst>
                <a:ext uri="{FF2B5EF4-FFF2-40B4-BE49-F238E27FC236}">
                  <a16:creationId xmlns:a16="http://schemas.microsoft.com/office/drawing/2014/main" id="{85384D47-6645-1240-92CE-BC1648F36E76}"/>
                </a:ext>
              </a:extLst>
            </p:cNvPr>
            <p:cNvGrpSpPr/>
            <p:nvPr/>
          </p:nvGrpSpPr>
          <p:grpSpPr>
            <a:xfrm>
              <a:off x="2133595" y="2293674"/>
              <a:ext cx="4724405" cy="125858"/>
              <a:chOff x="2985192" y="2874114"/>
              <a:chExt cx="4414828" cy="80368"/>
            </a:xfrm>
          </p:grpSpPr>
          <p:grpSp>
            <p:nvGrpSpPr>
              <p:cNvPr id="39" name="Group 38">
                <a:extLst>
                  <a:ext uri="{FF2B5EF4-FFF2-40B4-BE49-F238E27FC236}">
                    <a16:creationId xmlns:a16="http://schemas.microsoft.com/office/drawing/2014/main" id="{C9E77AC7-5CEF-E040-84DE-0E3DCE8DA678}"/>
                  </a:ext>
                </a:extLst>
              </p:cNvPr>
              <p:cNvGrpSpPr/>
              <p:nvPr/>
            </p:nvGrpSpPr>
            <p:grpSpPr>
              <a:xfrm>
                <a:off x="2985192" y="2874114"/>
                <a:ext cx="4414824" cy="80368"/>
                <a:chOff x="373923" y="2031935"/>
                <a:chExt cx="480057" cy="80368"/>
              </a:xfrm>
            </p:grpSpPr>
            <p:cxnSp>
              <p:nvCxnSpPr>
                <p:cNvPr id="41" name="Straight Connector 40">
                  <a:extLst>
                    <a:ext uri="{FF2B5EF4-FFF2-40B4-BE49-F238E27FC236}">
                      <a16:creationId xmlns:a16="http://schemas.microsoft.com/office/drawing/2014/main" id="{B88A7290-2802-FF44-87FD-2D3D8CB4FDB3}"/>
                    </a:ext>
                  </a:extLst>
                </p:cNvPr>
                <p:cNvCxnSpPr>
                  <a:cxnSpLocks/>
                </p:cNvCxnSpPr>
                <p:nvPr/>
              </p:nvCxnSpPr>
              <p:spPr>
                <a:xfrm flipV="1">
                  <a:off x="373923" y="2036396"/>
                  <a:ext cx="0" cy="75907"/>
                </a:xfrm>
                <a:prstGeom prst="line">
                  <a:avLst/>
                </a:prstGeom>
                <a:solidFill>
                  <a:srgbClr val="FFFFFF"/>
                </a:solidFill>
                <a:ln w="12700" cap="rnd" cmpd="sng" algn="ctr">
                  <a:solidFill>
                    <a:srgbClr val="01B0F0"/>
                  </a:solidFill>
                  <a:prstDash val="solid"/>
                  <a:headEnd type="none" w="med" len="med"/>
                  <a:tailEnd type="none" w="med" len="med"/>
                </a:ln>
                <a:effectLst/>
              </p:spPr>
            </p:cxnSp>
            <p:cxnSp>
              <p:nvCxnSpPr>
                <p:cNvPr id="42" name="Straight Connector 41">
                  <a:extLst>
                    <a:ext uri="{FF2B5EF4-FFF2-40B4-BE49-F238E27FC236}">
                      <a16:creationId xmlns:a16="http://schemas.microsoft.com/office/drawing/2014/main" id="{AC9FB5B4-068D-1747-818C-73360BEE1E24}"/>
                    </a:ext>
                  </a:extLst>
                </p:cNvPr>
                <p:cNvCxnSpPr>
                  <a:cxnSpLocks/>
                </p:cNvCxnSpPr>
                <p:nvPr/>
              </p:nvCxnSpPr>
              <p:spPr>
                <a:xfrm flipV="1">
                  <a:off x="853980" y="2031935"/>
                  <a:ext cx="0" cy="75907"/>
                </a:xfrm>
                <a:prstGeom prst="line">
                  <a:avLst/>
                </a:prstGeom>
                <a:solidFill>
                  <a:srgbClr val="FFFFFF"/>
                </a:solidFill>
                <a:ln w="12700" cap="rnd" cmpd="sng" algn="ctr">
                  <a:solidFill>
                    <a:srgbClr val="9DC3E6"/>
                  </a:solidFill>
                  <a:prstDash val="solid"/>
                  <a:headEnd type="none" w="med" len="med"/>
                  <a:tailEnd type="none" w="med" len="med"/>
                </a:ln>
                <a:effectLst/>
              </p:spPr>
            </p:cxnSp>
          </p:grpSp>
          <p:sp>
            <p:nvSpPr>
              <p:cNvPr id="40" name="Rectangle 39">
                <a:extLst>
                  <a:ext uri="{FF2B5EF4-FFF2-40B4-BE49-F238E27FC236}">
                    <a16:creationId xmlns:a16="http://schemas.microsoft.com/office/drawing/2014/main" id="{2D4C7150-7114-5544-BCFB-411AC2A32E01}"/>
                  </a:ext>
                </a:extLst>
              </p:cNvPr>
              <p:cNvSpPr/>
              <p:nvPr/>
            </p:nvSpPr>
            <p:spPr>
              <a:xfrm>
                <a:off x="2985198" y="2897900"/>
                <a:ext cx="4414822" cy="23356"/>
              </a:xfrm>
              <a:prstGeom prst="rect">
                <a:avLst/>
              </a:prstGeom>
              <a:gradFill>
                <a:gsLst>
                  <a:gs pos="0">
                    <a:srgbClr val="00B0F0"/>
                  </a:gs>
                  <a:gs pos="100000">
                    <a:schemeClr val="accent5">
                      <a:lumMod val="60000"/>
                      <a:lumOff val="4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egoe UI" panose="020B0502040204020203" pitchFamily="34" charset="0"/>
                </a:endParaRPr>
              </a:p>
            </p:txBody>
          </p:sp>
        </p:grpSp>
        <p:pic>
          <p:nvPicPr>
            <p:cNvPr id="4" name="Picture 3" descr="A close up of electronics&#10;&#10;Description automatically generated">
              <a:extLst>
                <a:ext uri="{FF2B5EF4-FFF2-40B4-BE49-F238E27FC236}">
                  <a16:creationId xmlns:a16="http://schemas.microsoft.com/office/drawing/2014/main" id="{DD2F810A-D4AA-444E-8B54-8082A9AE0F3A}"/>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922135" y="1747900"/>
              <a:ext cx="820143" cy="1163355"/>
            </a:xfrm>
            <a:prstGeom prst="rect">
              <a:avLst/>
            </a:prstGeom>
          </p:spPr>
        </p:pic>
      </p:grpSp>
      <p:grpSp>
        <p:nvGrpSpPr>
          <p:cNvPr id="6" name="Group 5">
            <a:extLst>
              <a:ext uri="{FF2B5EF4-FFF2-40B4-BE49-F238E27FC236}">
                <a16:creationId xmlns:a16="http://schemas.microsoft.com/office/drawing/2014/main" id="{E047E436-CC7E-0A4C-AF2A-CCA1B4F641AB}"/>
              </a:ext>
            </a:extLst>
          </p:cNvPr>
          <p:cNvGrpSpPr/>
          <p:nvPr/>
        </p:nvGrpSpPr>
        <p:grpSpPr>
          <a:xfrm>
            <a:off x="571500" y="4300822"/>
            <a:ext cx="4728253" cy="934324"/>
            <a:chOff x="645842" y="4089007"/>
            <a:chExt cx="4728253" cy="934324"/>
          </a:xfrm>
        </p:grpSpPr>
        <p:grpSp>
          <p:nvGrpSpPr>
            <p:cNvPr id="61" name="Group 60">
              <a:extLst>
                <a:ext uri="{FF2B5EF4-FFF2-40B4-BE49-F238E27FC236}">
                  <a16:creationId xmlns:a16="http://schemas.microsoft.com/office/drawing/2014/main" id="{B55C1EC0-39F2-CB44-9CB8-B172F19CAF16}"/>
                </a:ext>
              </a:extLst>
            </p:cNvPr>
            <p:cNvGrpSpPr/>
            <p:nvPr/>
          </p:nvGrpSpPr>
          <p:grpSpPr>
            <a:xfrm>
              <a:off x="645842" y="4089007"/>
              <a:ext cx="4728253" cy="921327"/>
              <a:chOff x="571500" y="4527621"/>
              <a:chExt cx="4728253" cy="921327"/>
            </a:xfrm>
          </p:grpSpPr>
          <p:sp>
            <p:nvSpPr>
              <p:cNvPr id="62" name="Title 2">
                <a:extLst>
                  <a:ext uri="{FF2B5EF4-FFF2-40B4-BE49-F238E27FC236}">
                    <a16:creationId xmlns:a16="http://schemas.microsoft.com/office/drawing/2014/main" id="{4D0DFA65-CA39-7349-A3DC-DB78D16C0F17}"/>
                  </a:ext>
                </a:extLst>
              </p:cNvPr>
              <p:cNvSpPr txBox="1">
                <a:spLocks/>
              </p:cNvSpPr>
              <p:nvPr/>
            </p:nvSpPr>
            <p:spPr>
              <a:xfrm>
                <a:off x="2279250" y="5024405"/>
                <a:ext cx="2877635" cy="369332"/>
              </a:xfrm>
              <a:prstGeom prst="rect">
                <a:avLst/>
              </a:prstGeom>
              <a:solidFill>
                <a:srgbClr val="FFFFFF"/>
              </a:solidFill>
            </p:spPr>
            <p:txBody>
              <a:bodyPr vert="horz" wrap="square" lIns="0" tIns="0" rIns="0" bIns="0" rtlCol="0" anchor="ctr">
                <a:spAutoFit/>
              </a:bodyPr>
              <a:lstStyle>
                <a:lvl1pPr algn="l" defTabSz="932742" rtl="0" eaLnBrk="1" latinLnBrk="0" hangingPunct="1">
                  <a:lnSpc>
                    <a:spcPct val="100000"/>
                  </a:lnSpc>
                  <a:spcBef>
                    <a:spcPct val="0"/>
                  </a:spcBef>
                  <a:buNone/>
                  <a:defRPr lang="en-US" sz="3600" b="0" kern="1200" cap="none" spc="-5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marL="0" marR="0" lvl="0" indent="0" algn="ctr" defTabSz="932742" rtl="0" eaLnBrk="1" fontAlgn="auto" latinLnBrk="0" hangingPunct="1">
                  <a:spcBef>
                    <a:spcPct val="0"/>
                  </a:spcBef>
                  <a:spcAft>
                    <a:spcPts val="0"/>
                  </a:spcAft>
                  <a:buClrTx/>
                  <a:buSzTx/>
                  <a:buFontTx/>
                  <a:buNone/>
                  <a:tabLst/>
                  <a:defRPr/>
                </a:pPr>
                <a:r>
                  <a:rPr kumimoji="0" lang="en-US" sz="1200" b="1" u="none" strike="noStrike" kern="1200" cap="none" spc="0" normalizeH="0" baseline="0" noProof="0">
                    <a:ln w="3175">
                      <a:noFill/>
                    </a:ln>
                    <a:solidFill>
                      <a:srgbClr val="505050"/>
                    </a:solidFill>
                    <a:effectLst/>
                    <a:uLnTx/>
                    <a:uFillTx/>
                    <a:latin typeface="Segoe UI Semibold" panose="020B0502040204020203" pitchFamily="34" charset="0"/>
                    <a:cs typeface="Segoe UI Semibold" panose="020B0502040204020203" pitchFamily="34" charset="0"/>
                  </a:rPr>
                  <a:t>Microsoft Modern USB Headset and </a:t>
                </a:r>
                <a:br>
                  <a:rPr kumimoji="0" lang="en-US" sz="1200" b="1" u="none" strike="noStrike" kern="1200" cap="none" spc="0" normalizeH="0" baseline="0" noProof="0">
                    <a:ln w="3175">
                      <a:noFill/>
                    </a:ln>
                    <a:solidFill>
                      <a:srgbClr val="505050"/>
                    </a:solidFill>
                    <a:effectLst/>
                    <a:uLnTx/>
                    <a:uFillTx/>
                    <a:latin typeface="Segoe UI Semibold" panose="020B0502040204020203" pitchFamily="34" charset="0"/>
                    <a:cs typeface="Segoe UI Semibold" panose="020B0502040204020203" pitchFamily="34" charset="0"/>
                  </a:rPr>
                </a:br>
                <a:r>
                  <a:rPr lang="en-GB" sz="1200" b="1">
                    <a:solidFill>
                      <a:srgbClr val="505050"/>
                    </a:solidFill>
                    <a:latin typeface="Segoe UI Semibold" panose="020B0502040204020203" pitchFamily="34" charset="0"/>
                    <a:ea typeface="Segoe UI Semibold" charset="0"/>
                    <a:cs typeface="Segoe UI Semibold" panose="020B0502040204020203" pitchFamily="34" charset="0"/>
                  </a:rPr>
                  <a:t>Microsoft Modern USB-C</a:t>
                </a:r>
                <a:r>
                  <a:rPr lang="en-GB" sz="1200" b="1" baseline="30000">
                    <a:solidFill>
                      <a:srgbClr val="505050"/>
                    </a:solidFill>
                    <a:latin typeface="Segoe UI Semibold" panose="020B0502040204020203" pitchFamily="34" charset="0"/>
                    <a:ea typeface="Segoe UI Semibold" charset="0"/>
                    <a:cs typeface="Segoe UI Semibold" panose="020B0502040204020203" pitchFamily="34" charset="0"/>
                  </a:rPr>
                  <a:t>®</a:t>
                </a:r>
                <a:r>
                  <a:rPr lang="en-GB" sz="1200" b="1">
                    <a:solidFill>
                      <a:srgbClr val="505050"/>
                    </a:solidFill>
                    <a:latin typeface="Segoe UI Semibold" panose="020B0502040204020203" pitchFamily="34" charset="0"/>
                    <a:ea typeface="Segoe UI Semibold" charset="0"/>
                    <a:cs typeface="Segoe UI Semibold" panose="020B0502040204020203" pitchFamily="34" charset="0"/>
                  </a:rPr>
                  <a:t> Headset</a:t>
                </a:r>
              </a:p>
            </p:txBody>
          </p:sp>
          <p:grpSp>
            <p:nvGrpSpPr>
              <p:cNvPr id="64" name="Group 63">
                <a:extLst>
                  <a:ext uri="{FF2B5EF4-FFF2-40B4-BE49-F238E27FC236}">
                    <a16:creationId xmlns:a16="http://schemas.microsoft.com/office/drawing/2014/main" id="{0C41DC93-33D5-834A-8513-128743C16DB6}"/>
                  </a:ext>
                </a:extLst>
              </p:cNvPr>
              <p:cNvGrpSpPr/>
              <p:nvPr/>
            </p:nvGrpSpPr>
            <p:grpSpPr>
              <a:xfrm>
                <a:off x="571500" y="4795011"/>
                <a:ext cx="4728253" cy="138712"/>
                <a:chOff x="3202399" y="2848135"/>
                <a:chExt cx="4728253" cy="138712"/>
              </a:xfrm>
            </p:grpSpPr>
            <p:grpSp>
              <p:nvGrpSpPr>
                <p:cNvPr id="66" name="Group 65">
                  <a:extLst>
                    <a:ext uri="{FF2B5EF4-FFF2-40B4-BE49-F238E27FC236}">
                      <a16:creationId xmlns:a16="http://schemas.microsoft.com/office/drawing/2014/main" id="{ACF7D6D2-B6AB-014D-B097-9BD8001F7BD8}"/>
                    </a:ext>
                  </a:extLst>
                </p:cNvPr>
                <p:cNvGrpSpPr/>
                <p:nvPr/>
              </p:nvGrpSpPr>
              <p:grpSpPr>
                <a:xfrm>
                  <a:off x="3212593" y="2848135"/>
                  <a:ext cx="4718059" cy="138712"/>
                  <a:chOff x="398650" y="2005956"/>
                  <a:chExt cx="513030" cy="138712"/>
                </a:xfrm>
              </p:grpSpPr>
              <p:cxnSp>
                <p:nvCxnSpPr>
                  <p:cNvPr id="68" name="Straight Connector 67">
                    <a:extLst>
                      <a:ext uri="{FF2B5EF4-FFF2-40B4-BE49-F238E27FC236}">
                        <a16:creationId xmlns:a16="http://schemas.microsoft.com/office/drawing/2014/main" id="{C45ADF29-FD53-B743-8A86-659C41D2EA0C}"/>
                      </a:ext>
                    </a:extLst>
                  </p:cNvPr>
                  <p:cNvCxnSpPr>
                    <a:cxnSpLocks/>
                  </p:cNvCxnSpPr>
                  <p:nvPr/>
                </p:nvCxnSpPr>
                <p:spPr>
                  <a:xfrm flipV="1">
                    <a:off x="398650" y="2022430"/>
                    <a:ext cx="0" cy="122238"/>
                  </a:xfrm>
                  <a:prstGeom prst="line">
                    <a:avLst/>
                  </a:prstGeom>
                  <a:solidFill>
                    <a:srgbClr val="FFFFFF"/>
                  </a:solidFill>
                  <a:ln w="12700" cap="rnd" cmpd="sng" algn="ctr">
                    <a:solidFill>
                      <a:srgbClr val="01B0F0"/>
                    </a:solidFill>
                    <a:prstDash val="solid"/>
                    <a:headEnd type="none" w="med" len="med"/>
                    <a:tailEnd type="none" w="med" len="med"/>
                  </a:ln>
                  <a:effectLst/>
                </p:spPr>
              </p:cxnSp>
              <p:cxnSp>
                <p:nvCxnSpPr>
                  <p:cNvPr id="69" name="Straight Connector 68">
                    <a:extLst>
                      <a:ext uri="{FF2B5EF4-FFF2-40B4-BE49-F238E27FC236}">
                        <a16:creationId xmlns:a16="http://schemas.microsoft.com/office/drawing/2014/main" id="{8EB36FBB-563E-D84D-9BA7-F4FCC4B03990}"/>
                      </a:ext>
                    </a:extLst>
                  </p:cNvPr>
                  <p:cNvCxnSpPr>
                    <a:cxnSpLocks/>
                  </p:cNvCxnSpPr>
                  <p:nvPr/>
                </p:nvCxnSpPr>
                <p:spPr>
                  <a:xfrm flipV="1">
                    <a:off x="911680" y="2005956"/>
                    <a:ext cx="0" cy="122238"/>
                  </a:xfrm>
                  <a:prstGeom prst="line">
                    <a:avLst/>
                  </a:prstGeom>
                  <a:solidFill>
                    <a:srgbClr val="FFFFFF"/>
                  </a:solidFill>
                  <a:ln w="12700" cap="rnd" cmpd="sng" algn="ctr">
                    <a:solidFill>
                      <a:srgbClr val="9DC3E6"/>
                    </a:solidFill>
                    <a:prstDash val="solid"/>
                    <a:headEnd type="none" w="med" len="med"/>
                    <a:tailEnd type="none" w="med" len="med"/>
                  </a:ln>
                  <a:effectLst/>
                </p:spPr>
              </p:cxnSp>
            </p:grpSp>
            <p:sp>
              <p:nvSpPr>
                <p:cNvPr id="67" name="Rectangle 66">
                  <a:extLst>
                    <a:ext uri="{FF2B5EF4-FFF2-40B4-BE49-F238E27FC236}">
                      <a16:creationId xmlns:a16="http://schemas.microsoft.com/office/drawing/2014/main" id="{0EB18FFC-88FF-2243-B1BC-D9FDF02F5448}"/>
                    </a:ext>
                  </a:extLst>
                </p:cNvPr>
                <p:cNvSpPr/>
                <p:nvPr/>
              </p:nvSpPr>
              <p:spPr>
                <a:xfrm>
                  <a:off x="3202399" y="2894595"/>
                  <a:ext cx="4724400" cy="45719"/>
                </a:xfrm>
                <a:prstGeom prst="rect">
                  <a:avLst/>
                </a:prstGeom>
                <a:gradFill>
                  <a:gsLst>
                    <a:gs pos="0">
                      <a:srgbClr val="00B0F0"/>
                    </a:gs>
                    <a:gs pos="100000">
                      <a:schemeClr val="accent5">
                        <a:lumMod val="60000"/>
                        <a:lumOff val="4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egoe UI" panose="020B0502040204020203" pitchFamily="34" charset="0"/>
                  </a:endParaRPr>
                </a:p>
              </p:txBody>
            </p:sp>
          </p:grpSp>
          <p:pic>
            <p:nvPicPr>
              <p:cNvPr id="65" name="Picture 64">
                <a:extLst>
                  <a:ext uri="{FF2B5EF4-FFF2-40B4-BE49-F238E27FC236}">
                    <a16:creationId xmlns:a16="http://schemas.microsoft.com/office/drawing/2014/main" id="{0A220DAF-9F3D-2C42-9044-E1DCFE587FAA}"/>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r="-11418"/>
              <a:stretch/>
            </p:blipFill>
            <p:spPr>
              <a:xfrm>
                <a:off x="1066617" y="4527621"/>
                <a:ext cx="1168470" cy="921327"/>
              </a:xfrm>
              <a:prstGeom prst="rect">
                <a:avLst/>
              </a:prstGeom>
              <a:solidFill>
                <a:schemeClr val="bg1"/>
              </a:solidFill>
            </p:spPr>
          </p:pic>
        </p:grpSp>
        <p:pic>
          <p:nvPicPr>
            <p:cNvPr id="70" name="Picture 69">
              <a:extLst>
                <a:ext uri="{FF2B5EF4-FFF2-40B4-BE49-F238E27FC236}">
                  <a16:creationId xmlns:a16="http://schemas.microsoft.com/office/drawing/2014/main" id="{D1E2737C-4943-C24B-9B6C-9E3FC3E74726}"/>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1877929" y="4203142"/>
              <a:ext cx="512618" cy="820189"/>
            </a:xfrm>
            <a:prstGeom prst="rect">
              <a:avLst/>
            </a:prstGeom>
          </p:spPr>
        </p:pic>
      </p:grpSp>
      <p:grpSp>
        <p:nvGrpSpPr>
          <p:cNvPr id="7" name="Group 6">
            <a:extLst>
              <a:ext uri="{FF2B5EF4-FFF2-40B4-BE49-F238E27FC236}">
                <a16:creationId xmlns:a16="http://schemas.microsoft.com/office/drawing/2014/main" id="{4FDC34F8-A05B-814B-9A83-71832D9B61BA}"/>
              </a:ext>
            </a:extLst>
          </p:cNvPr>
          <p:cNvGrpSpPr/>
          <p:nvPr/>
        </p:nvGrpSpPr>
        <p:grpSpPr>
          <a:xfrm>
            <a:off x="5295901" y="1586228"/>
            <a:ext cx="6327398" cy="1032293"/>
            <a:chOff x="5295901" y="1443728"/>
            <a:chExt cx="6327398" cy="1032293"/>
          </a:xfrm>
        </p:grpSpPr>
        <p:sp>
          <p:nvSpPr>
            <p:cNvPr id="63" name="Title 2">
              <a:extLst>
                <a:ext uri="{FF2B5EF4-FFF2-40B4-BE49-F238E27FC236}">
                  <a16:creationId xmlns:a16="http://schemas.microsoft.com/office/drawing/2014/main" id="{9D112244-05DC-4E04-BE21-97091DC49FCF}"/>
                </a:ext>
              </a:extLst>
            </p:cNvPr>
            <p:cNvSpPr txBox="1">
              <a:spLocks/>
            </p:cNvSpPr>
            <p:nvPr/>
          </p:nvSpPr>
          <p:spPr>
            <a:xfrm>
              <a:off x="8605970" y="2035034"/>
              <a:ext cx="1559093" cy="369332"/>
            </a:xfrm>
            <a:prstGeom prst="rect">
              <a:avLst/>
            </a:prstGeom>
            <a:solidFill>
              <a:srgbClr val="FFFFFF"/>
            </a:solidFill>
          </p:spPr>
          <p:txBody>
            <a:bodyPr vert="horz" wrap="square" lIns="0" tIns="0" rIns="0" bIns="0" rtlCol="0" anchor="ctr">
              <a:spAutoFit/>
            </a:bodyPr>
            <a:lstStyle>
              <a:lvl1pPr algn="l" defTabSz="932742" rtl="0" eaLnBrk="1" latinLnBrk="0" hangingPunct="1">
                <a:lnSpc>
                  <a:spcPct val="100000"/>
                </a:lnSpc>
                <a:spcBef>
                  <a:spcPct val="0"/>
                </a:spcBef>
                <a:buNone/>
                <a:defRPr lang="en-US" sz="3600" b="0" kern="1200" cap="none" spc="-5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marL="0" marR="0" lvl="0" indent="0" algn="ctr" defTabSz="932742" rtl="0" eaLnBrk="1" fontAlgn="auto" latinLnBrk="0" hangingPunct="1">
                <a:spcBef>
                  <a:spcPct val="0"/>
                </a:spcBef>
                <a:spcAft>
                  <a:spcPts val="0"/>
                </a:spcAft>
                <a:buClrTx/>
                <a:buSzTx/>
                <a:buFontTx/>
                <a:buNone/>
                <a:tabLst/>
                <a:defRPr/>
              </a:pPr>
              <a:r>
                <a:rPr kumimoji="0" lang="en-US" sz="1200" b="1" u="none" strike="noStrike" kern="1200" cap="none" spc="0" normalizeH="0" baseline="0" noProof="0">
                  <a:ln w="3175">
                    <a:noFill/>
                  </a:ln>
                  <a:solidFill>
                    <a:srgbClr val="505050"/>
                  </a:solidFill>
                  <a:effectLst/>
                  <a:uLnTx/>
                  <a:uFillTx/>
                  <a:latin typeface="Segoe UI Semibold" panose="020B0502040204020203" pitchFamily="34" charset="0"/>
                  <a:cs typeface="Segoe UI Semibold" panose="020B0502040204020203" pitchFamily="34" charset="0"/>
                </a:rPr>
                <a:t>Microsoft Surface Headphones 2+</a:t>
              </a:r>
            </a:p>
          </p:txBody>
        </p:sp>
        <p:grpSp>
          <p:nvGrpSpPr>
            <p:cNvPr id="71" name="Group 70">
              <a:extLst>
                <a:ext uri="{FF2B5EF4-FFF2-40B4-BE49-F238E27FC236}">
                  <a16:creationId xmlns:a16="http://schemas.microsoft.com/office/drawing/2014/main" id="{9FB7C521-DD97-FD4A-954B-B69022A0B9C0}"/>
                </a:ext>
              </a:extLst>
            </p:cNvPr>
            <p:cNvGrpSpPr/>
            <p:nvPr/>
          </p:nvGrpSpPr>
          <p:grpSpPr>
            <a:xfrm>
              <a:off x="5295901" y="1844685"/>
              <a:ext cx="6327398" cy="123408"/>
              <a:chOff x="2705012" y="2878721"/>
              <a:chExt cx="4406623" cy="59188"/>
            </a:xfrm>
          </p:grpSpPr>
          <p:grpSp>
            <p:nvGrpSpPr>
              <p:cNvPr id="72" name="Group 71">
                <a:extLst>
                  <a:ext uri="{FF2B5EF4-FFF2-40B4-BE49-F238E27FC236}">
                    <a16:creationId xmlns:a16="http://schemas.microsoft.com/office/drawing/2014/main" id="{58DD104B-90C6-B34F-8952-F0DF3E3227C2}"/>
                  </a:ext>
                </a:extLst>
              </p:cNvPr>
              <p:cNvGrpSpPr/>
              <p:nvPr/>
            </p:nvGrpSpPr>
            <p:grpSpPr>
              <a:xfrm>
                <a:off x="2705014" y="2878721"/>
                <a:ext cx="4406621" cy="59188"/>
                <a:chOff x="343457" y="2036542"/>
                <a:chExt cx="479165" cy="59188"/>
              </a:xfrm>
            </p:grpSpPr>
            <p:cxnSp>
              <p:nvCxnSpPr>
                <p:cNvPr id="74" name="Straight Connector 73">
                  <a:extLst>
                    <a:ext uri="{FF2B5EF4-FFF2-40B4-BE49-F238E27FC236}">
                      <a16:creationId xmlns:a16="http://schemas.microsoft.com/office/drawing/2014/main" id="{24957B51-F337-004D-8821-CDD16AA1C859}"/>
                    </a:ext>
                  </a:extLst>
                </p:cNvPr>
                <p:cNvCxnSpPr>
                  <a:cxnSpLocks/>
                </p:cNvCxnSpPr>
                <p:nvPr/>
              </p:nvCxnSpPr>
              <p:spPr>
                <a:xfrm flipV="1">
                  <a:off x="343457" y="2038717"/>
                  <a:ext cx="0" cy="57013"/>
                </a:xfrm>
                <a:prstGeom prst="line">
                  <a:avLst/>
                </a:prstGeom>
                <a:solidFill>
                  <a:srgbClr val="FFFFFF"/>
                </a:solidFill>
                <a:ln w="12700" cap="rnd" cmpd="sng" algn="ctr">
                  <a:solidFill>
                    <a:srgbClr val="01B0F0"/>
                  </a:solidFill>
                  <a:prstDash val="solid"/>
                  <a:headEnd type="none" w="med" len="med"/>
                  <a:tailEnd type="none" w="med" len="med"/>
                </a:ln>
                <a:effectLst/>
              </p:spPr>
            </p:cxnSp>
            <p:cxnSp>
              <p:nvCxnSpPr>
                <p:cNvPr id="75" name="Straight Connector 74">
                  <a:extLst>
                    <a:ext uri="{FF2B5EF4-FFF2-40B4-BE49-F238E27FC236}">
                      <a16:creationId xmlns:a16="http://schemas.microsoft.com/office/drawing/2014/main" id="{FE68CB96-53B7-E746-B1E7-65208D3D8E01}"/>
                    </a:ext>
                  </a:extLst>
                </p:cNvPr>
                <p:cNvCxnSpPr>
                  <a:cxnSpLocks/>
                </p:cNvCxnSpPr>
                <p:nvPr/>
              </p:nvCxnSpPr>
              <p:spPr>
                <a:xfrm flipV="1">
                  <a:off x="822622" y="2036542"/>
                  <a:ext cx="0" cy="57013"/>
                </a:xfrm>
                <a:prstGeom prst="line">
                  <a:avLst/>
                </a:prstGeom>
                <a:solidFill>
                  <a:srgbClr val="FFFFFF"/>
                </a:solidFill>
                <a:ln w="12700" cap="rnd" cmpd="sng" algn="ctr">
                  <a:solidFill>
                    <a:srgbClr val="9DC3E6"/>
                  </a:solidFill>
                  <a:prstDash val="solid"/>
                  <a:headEnd type="none" w="med" len="med"/>
                  <a:tailEnd type="none" w="med" len="med"/>
                </a:ln>
                <a:effectLst/>
              </p:spPr>
            </p:cxnSp>
          </p:grpSp>
          <p:sp>
            <p:nvSpPr>
              <p:cNvPr id="73" name="Rectangle 72">
                <a:extLst>
                  <a:ext uri="{FF2B5EF4-FFF2-40B4-BE49-F238E27FC236}">
                    <a16:creationId xmlns:a16="http://schemas.microsoft.com/office/drawing/2014/main" id="{ADF46AC2-0FD1-CC49-8148-45502F51BB8A}"/>
                  </a:ext>
                </a:extLst>
              </p:cNvPr>
              <p:cNvSpPr/>
              <p:nvPr/>
            </p:nvSpPr>
            <p:spPr>
              <a:xfrm>
                <a:off x="2705012" y="2897144"/>
                <a:ext cx="4404675" cy="21927"/>
              </a:xfrm>
              <a:prstGeom prst="rect">
                <a:avLst/>
              </a:prstGeom>
              <a:gradFill>
                <a:gsLst>
                  <a:gs pos="0">
                    <a:srgbClr val="00B0F0"/>
                  </a:gs>
                  <a:gs pos="100000">
                    <a:schemeClr val="accent5">
                      <a:lumMod val="60000"/>
                      <a:lumOff val="4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egoe UI" panose="020B0502040204020203" pitchFamily="34" charset="0"/>
                </a:endParaRPr>
              </a:p>
            </p:txBody>
          </p:sp>
        </p:grpSp>
        <p:pic>
          <p:nvPicPr>
            <p:cNvPr id="5" name="Picture 4" descr="A close up of a black background&#10;&#10;Description automatically generated">
              <a:extLst>
                <a:ext uri="{FF2B5EF4-FFF2-40B4-BE49-F238E27FC236}">
                  <a16:creationId xmlns:a16="http://schemas.microsoft.com/office/drawing/2014/main" id="{2C65F690-8342-41FB-BBF6-C06611D364A6}"/>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7759219" y="1443728"/>
              <a:ext cx="834987" cy="1032293"/>
            </a:xfrm>
            <a:prstGeom prst="rect">
              <a:avLst/>
            </a:prstGeom>
            <a:solidFill>
              <a:schemeClr val="bg1"/>
            </a:solidFill>
          </p:spPr>
        </p:pic>
      </p:grpSp>
      <p:sp>
        <p:nvSpPr>
          <p:cNvPr id="31" name="Text Placeholder 1">
            <a:extLst>
              <a:ext uri="{FF2B5EF4-FFF2-40B4-BE49-F238E27FC236}">
                <a16:creationId xmlns:a16="http://schemas.microsoft.com/office/drawing/2014/main" id="{845CC78A-4BCF-8B4D-ACB7-C53846744FA4}"/>
              </a:ext>
            </a:extLst>
          </p:cNvPr>
          <p:cNvSpPr txBox="1">
            <a:spLocks/>
          </p:cNvSpPr>
          <p:nvPr/>
        </p:nvSpPr>
        <p:spPr>
          <a:xfrm>
            <a:off x="0" y="532055"/>
            <a:ext cx="12191996" cy="498598"/>
          </a:xfrm>
          <a:prstGeom prst="rect">
            <a:avLst/>
          </a:prstGeom>
        </p:spPr>
        <p:txBody>
          <a:bodyPr wrap="square" lIns="0" tIns="0" rIns="0" bIns="0" anchor="ctr">
            <a:spAutoFit/>
          </a:bodyPr>
          <a:lstStyle>
            <a:lvl1pPr marL="0" indent="0" algn="l" defTabSz="914400" rtl="0" eaLnBrk="1" latinLnBrk="0" hangingPunct="1">
              <a:lnSpc>
                <a:spcPct val="90000"/>
              </a:lnSpc>
              <a:spcBef>
                <a:spcPts val="1000"/>
              </a:spcBef>
              <a:buFont typeface="Arial" panose="020B0604020202020204" pitchFamily="34" charset="0"/>
              <a:buNone/>
              <a:defRPr sz="3800" kern="1200">
                <a:solidFill>
                  <a:schemeClr val="accent2"/>
                </a:solidFill>
                <a:latin typeface="Segoe UI Semibold" panose="020B0702040204020203" pitchFamily="34" charset="0"/>
                <a:ea typeface="+mn-ea"/>
                <a:cs typeface="Segoe UI Semibold" panose="020B0702040204020203"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4400" kern="1200">
                <a:solidFill>
                  <a:schemeClr val="tx1"/>
                </a:solidFill>
                <a:latin typeface="Segoe UI Light" panose="020B0502040204020203" pitchFamily="34" charset="0"/>
                <a:ea typeface="+mn-ea"/>
                <a:cs typeface="Segoe UI Light" panose="020B0502040204020203"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4000" kern="1200">
                <a:solidFill>
                  <a:schemeClr val="tx1"/>
                </a:solidFill>
                <a:latin typeface="Segoe UI Light" panose="020B0502040204020203" pitchFamily="34" charset="0"/>
                <a:ea typeface="+mn-ea"/>
                <a:cs typeface="Segoe UI Light" panose="020B0502040204020203"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3600" kern="1200">
                <a:solidFill>
                  <a:schemeClr val="tx1"/>
                </a:solidFill>
                <a:latin typeface="Segoe UI Light" panose="020B0502040204020203" pitchFamily="34" charset="0"/>
                <a:ea typeface="+mn-ea"/>
                <a:cs typeface="Segoe UI Light" panose="020B0502040204020203"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3600" kern="1200">
                <a:solidFill>
                  <a:schemeClr val="tx1"/>
                </a:solidFill>
                <a:latin typeface="Segoe UI Light" panose="020B0502040204020203" pitchFamily="34" charset="0"/>
                <a:ea typeface="+mn-ea"/>
                <a:cs typeface="Segoe UI Light"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3600">
                <a:solidFill>
                  <a:srgbClr val="505050"/>
                </a:solidFill>
              </a:rPr>
              <a:t>A headset </a:t>
            </a:r>
            <a:r>
              <a:rPr kumimoji="0" lang="en-US" sz="3600" b="0" i="0" u="none" strike="noStrike" kern="1200" cap="none" spc="0" normalizeH="0" baseline="0" noProof="0">
                <a:ln>
                  <a:noFill/>
                </a:ln>
                <a:solidFill>
                  <a:srgbClr val="505050"/>
                </a:solidFill>
                <a:effectLst/>
                <a:uLnTx/>
                <a:uFillTx/>
                <a:latin typeface="Segoe UI Semibold" panose="020B0702040204020203" pitchFamily="34" charset="0"/>
                <a:ea typeface="+mn-ea"/>
                <a:cs typeface="Segoe UI Semibold" panose="020B0702040204020203" pitchFamily="34" charset="0"/>
              </a:rPr>
              <a:t>for every </a:t>
            </a:r>
            <a:r>
              <a:rPr kumimoji="0" lang="en-US" sz="3600" b="0" i="0" strike="noStrike" kern="1200" cap="none" spc="0" normalizeH="0" baseline="0" noProof="0">
                <a:ln>
                  <a:noFill/>
                </a:ln>
                <a:solidFill>
                  <a:srgbClr val="505050"/>
                </a:solidFill>
                <a:effectLst/>
                <a:uLnTx/>
                <a:uFillTx/>
                <a:latin typeface="Segoe UI Semibold" panose="020B0702040204020203" pitchFamily="34" charset="0"/>
                <a:ea typeface="+mn-ea"/>
                <a:cs typeface="Segoe UI Semibold" panose="020B0702040204020203" pitchFamily="34" charset="0"/>
              </a:rPr>
              <a:t>role</a:t>
            </a:r>
          </a:p>
        </p:txBody>
      </p:sp>
    </p:spTree>
    <p:extLst>
      <p:ext uri="{BB962C8B-B14F-4D97-AF65-F5344CB8AC3E}">
        <p14:creationId xmlns:p14="http://schemas.microsoft.com/office/powerpoint/2010/main" val="1697697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par>
                                <p:cTn id="8" presetID="22" presetClass="entr" presetSubtype="8"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left)">
                                      <p:cBhvr>
                                        <p:cTn id="10" dur="1000"/>
                                        <p:tgtEl>
                                          <p:spTgt spid="7"/>
                                        </p:tgtEl>
                                      </p:cBhvr>
                                    </p:animEffect>
                                  </p:childTnLst>
                                </p:cTn>
                              </p:par>
                              <p:par>
                                <p:cTn id="11" presetID="22" presetClass="entr" presetSubtype="8"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left)">
                                      <p:cBhvr>
                                        <p:cTn id="13" dur="1000"/>
                                        <p:tgtEl>
                                          <p:spTgt spid="9"/>
                                        </p:tgtEl>
                                      </p:cBhvr>
                                    </p:animEffect>
                                  </p:childTnLst>
                                </p:cTn>
                              </p:par>
                              <p:par>
                                <p:cTn id="14" presetID="22" presetClass="entr" presetSubtype="8"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left)">
                                      <p:cBhvr>
                                        <p:cTn id="16"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B8FF171B-7E44-2442-B3B3-3C700413A03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2184"/>
          <a:stretch/>
        </p:blipFill>
        <p:spPr>
          <a:xfrm rot="5400000">
            <a:off x="7292148" y="1437803"/>
            <a:ext cx="6336069" cy="3460462"/>
          </a:xfrm>
          <a:prstGeom prst="rect">
            <a:avLst/>
          </a:prstGeom>
        </p:spPr>
      </p:pic>
      <p:graphicFrame>
        <p:nvGraphicFramePr>
          <p:cNvPr id="25" name="Table 24">
            <a:extLst>
              <a:ext uri="{FF2B5EF4-FFF2-40B4-BE49-F238E27FC236}">
                <a16:creationId xmlns:a16="http://schemas.microsoft.com/office/drawing/2014/main" id="{80C0D4A0-D716-8049-AF35-81DADA145D5D}"/>
              </a:ext>
            </a:extLst>
          </p:cNvPr>
          <p:cNvGraphicFramePr>
            <a:graphicFrameLocks noGrp="1"/>
          </p:cNvGraphicFramePr>
          <p:nvPr>
            <p:extLst>
              <p:ext uri="{D42A27DB-BD31-4B8C-83A1-F6EECF244321}">
                <p14:modId xmlns:p14="http://schemas.microsoft.com/office/powerpoint/2010/main" val="3420518122"/>
              </p:ext>
            </p:extLst>
          </p:nvPr>
        </p:nvGraphicFramePr>
        <p:xfrm>
          <a:off x="571500" y="1333500"/>
          <a:ext cx="4307190" cy="4460370"/>
        </p:xfrm>
        <a:graphic>
          <a:graphicData uri="http://schemas.openxmlformats.org/drawingml/2006/table">
            <a:tbl>
              <a:tblPr firstRow="1" bandRow="1">
                <a:tableStyleId>{2D5ABB26-0587-4C30-8999-92F81FD0307C}</a:tableStyleId>
              </a:tblPr>
              <a:tblGrid>
                <a:gridCol w="1292511">
                  <a:extLst>
                    <a:ext uri="{9D8B030D-6E8A-4147-A177-3AD203B41FA5}">
                      <a16:colId xmlns:a16="http://schemas.microsoft.com/office/drawing/2014/main" val="2229595494"/>
                    </a:ext>
                  </a:extLst>
                </a:gridCol>
                <a:gridCol w="3014679">
                  <a:extLst>
                    <a:ext uri="{9D8B030D-6E8A-4147-A177-3AD203B41FA5}">
                      <a16:colId xmlns:a16="http://schemas.microsoft.com/office/drawing/2014/main" val="447780406"/>
                    </a:ext>
                  </a:extLst>
                </a:gridCol>
              </a:tblGrid>
              <a:tr h="524859">
                <a:tc>
                  <a:txBody>
                    <a:bodyPr/>
                    <a:lstStyle/>
                    <a:p>
                      <a:r>
                        <a:rPr lang="en-US" sz="1000" b="1" i="0">
                          <a:solidFill>
                            <a:srgbClr val="0078D7"/>
                          </a:solidFill>
                          <a:latin typeface="Segoe UI Semibold"/>
                          <a:cs typeface="Segoe UI Semibold"/>
                        </a:rPr>
                        <a:t>Dimensions</a:t>
                      </a:r>
                    </a:p>
                  </a:txBody>
                  <a:tcPr>
                    <a:lnL>
                      <a:noFill/>
                    </a:lnL>
                    <a:lnR w="12700" cap="flat" cmpd="sng" algn="ctr">
                      <a:noFill/>
                      <a:prstDash val="solid"/>
                      <a:round/>
                      <a:headEnd type="none" w="med" len="med"/>
                      <a:tailEnd type="none" w="med" len="med"/>
                    </a:lnR>
                    <a:lnT>
                      <a:noFill/>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000" b="0" i="0" dirty="0">
                          <a:solidFill>
                            <a:schemeClr val="tx1">
                              <a:lumMod val="75000"/>
                              <a:lumOff val="25000"/>
                            </a:schemeClr>
                          </a:solidFill>
                          <a:latin typeface="Segoe UI" panose="020B0502040204020203" pitchFamily="34" charset="0"/>
                          <a:cs typeface="Segoe UI"/>
                        </a:rPr>
                        <a:t>Length: 8.03” (204 mm)</a:t>
                      </a:r>
                    </a:p>
                    <a:p>
                      <a:pPr lvl="0"/>
                      <a:r>
                        <a:rPr lang="en-US" sz="1000" b="0" i="0" dirty="0">
                          <a:solidFill>
                            <a:schemeClr val="tx1">
                              <a:lumMod val="75000"/>
                              <a:lumOff val="25000"/>
                            </a:schemeClr>
                          </a:solidFill>
                          <a:latin typeface="Segoe UI" panose="020B0502040204020203" pitchFamily="34" charset="0"/>
                          <a:cs typeface="Segoe UI"/>
                        </a:rPr>
                        <a:t>Width: 7.68” (195 mm)</a:t>
                      </a:r>
                    </a:p>
                    <a:p>
                      <a:pPr lvl="0"/>
                      <a:r>
                        <a:rPr lang="en-US" sz="1000" b="0" i="0" dirty="0">
                          <a:solidFill>
                            <a:schemeClr val="tx1">
                              <a:lumMod val="75000"/>
                              <a:lumOff val="25000"/>
                            </a:schemeClr>
                          </a:solidFill>
                          <a:latin typeface="Segoe UI" panose="020B0502040204020203" pitchFamily="34" charset="0"/>
                          <a:cs typeface="Segoe UI"/>
                        </a:rPr>
                        <a:t>Depth: 1.89” (48 mm)</a:t>
                      </a:r>
                      <a:endParaRPr lang="en-US" sz="1000" b="0" i="0" dirty="0">
                        <a:solidFill>
                          <a:schemeClr val="tx1">
                            <a:lumMod val="75000"/>
                            <a:lumOff val="25000"/>
                          </a:schemeClr>
                        </a:solidFill>
                        <a:highlight>
                          <a:srgbClr val="FFFF00"/>
                        </a:highlight>
                        <a:latin typeface="Segoe UI" panose="020B0502040204020203" pitchFamily="34" charset="0"/>
                        <a:cs typeface="Segoe UI"/>
                      </a:endParaRPr>
                    </a:p>
                  </a:txBody>
                  <a:tcPr>
                    <a:lnL w="12700" cap="flat" cmpd="sng" algn="ctr">
                      <a:noFill/>
                      <a:prstDash val="solid"/>
                      <a:round/>
                      <a:headEnd type="none" w="med" len="med"/>
                      <a:tailEnd type="none" w="med" len="med"/>
                    </a:lnL>
                    <a:lnR>
                      <a:noFill/>
                    </a:lnR>
                    <a:lnT>
                      <a:noFill/>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38683389"/>
                  </a:ext>
                </a:extLst>
              </a:tr>
              <a:tr h="334709">
                <a:tc>
                  <a:txBody>
                    <a:bodyPr/>
                    <a:lstStyle/>
                    <a:p>
                      <a:r>
                        <a:rPr lang="en-US" sz="1000" b="1" i="0" kern="1200">
                          <a:solidFill>
                            <a:srgbClr val="0078D7"/>
                          </a:solidFill>
                          <a:latin typeface="Segoe UI Semibold"/>
                          <a:ea typeface="+mn-ea"/>
                          <a:cs typeface="Segoe UI Semibold"/>
                        </a:rPr>
                        <a:t>Weight</a:t>
                      </a:r>
                    </a:p>
                  </a:txBody>
                  <a:tcPr>
                    <a:lnL>
                      <a:noFill/>
                    </a:lnL>
                    <a:lnR w="12700" cap="flat" cmpd="sng" algn="ctr">
                      <a:no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91440" marR="0" lvl="0" algn="l" defTabSz="914093" rtl="0" eaLnBrk="1" latinLnBrk="0" hangingPunct="1">
                        <a:lnSpc>
                          <a:spcPct val="107000"/>
                        </a:lnSpc>
                        <a:spcBef>
                          <a:spcPts val="0"/>
                        </a:spcBef>
                        <a:spcAft>
                          <a:spcPts val="0"/>
                        </a:spcAft>
                      </a:pPr>
                      <a:r>
                        <a:rPr lang="en-US" sz="1000" kern="1200">
                          <a:solidFill>
                            <a:schemeClr val="tx1">
                              <a:lumMod val="75000"/>
                              <a:lumOff val="25000"/>
                            </a:schemeClr>
                          </a:solidFill>
                          <a:latin typeface="Segoe UI"/>
                          <a:ea typeface="+mn-ea"/>
                          <a:cs typeface="Segoe UI"/>
                        </a:rPr>
                        <a:t>0.64 lb. (290 g)</a:t>
                      </a:r>
                    </a:p>
                  </a:txBody>
                  <a:tcPr marL="0" marR="114300" marT="95250" marB="95250">
                    <a:lnL w="12700" cap="flat" cmpd="sng" algn="ctr">
                      <a:noFill/>
                      <a:prstDash val="solid"/>
                      <a:round/>
                      <a:headEnd type="none" w="med" len="med"/>
                      <a:tailEnd type="none" w="med" len="med"/>
                    </a:lnL>
                    <a:lnR>
                      <a:noFill/>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639061017"/>
                  </a:ext>
                </a:extLst>
              </a:tr>
              <a:tr h="334709">
                <a:tc>
                  <a:txBody>
                    <a:bodyPr/>
                    <a:lstStyle/>
                    <a:p>
                      <a:r>
                        <a:rPr lang="en-US" sz="1000" b="1" i="0">
                          <a:solidFill>
                            <a:srgbClr val="0078D7"/>
                          </a:solidFill>
                          <a:latin typeface="Segoe UI Semibold"/>
                          <a:cs typeface="Segoe UI Semibold"/>
                        </a:rPr>
                        <a:t>Exterior</a:t>
                      </a:r>
                    </a:p>
                  </a:txBody>
                  <a:tcPr>
                    <a:lnL>
                      <a:noFill/>
                    </a:lnL>
                    <a:lnR w="12700" cap="flat" cmpd="sng" algn="ctr">
                      <a:no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000" b="0" i="0">
                          <a:solidFill>
                            <a:schemeClr val="tx1">
                              <a:lumMod val="75000"/>
                              <a:lumOff val="25000"/>
                            </a:schemeClr>
                          </a:solidFill>
                          <a:latin typeface="Segoe UI" panose="020B0502040204020203" pitchFamily="34" charset="0"/>
                          <a:cs typeface="Segoe UI"/>
                        </a:rPr>
                        <a:t>Colors: Matte Black</a:t>
                      </a:r>
                      <a:endParaRPr lang="en-US" sz="1000" b="0" i="0" baseline="30000">
                        <a:solidFill>
                          <a:schemeClr val="tx1">
                            <a:lumMod val="75000"/>
                            <a:lumOff val="25000"/>
                          </a:schemeClr>
                        </a:solidFill>
                        <a:latin typeface="Segoe UI" panose="020B0502040204020203" pitchFamily="34" charset="0"/>
                        <a:cs typeface="Segoe UI" panose="020B0502040204020203" pitchFamily="34" charset="0"/>
                      </a:endParaRPr>
                    </a:p>
                  </a:txBody>
                  <a:tcPr>
                    <a:lnL w="12700" cap="flat" cmpd="sng" algn="ctr">
                      <a:noFill/>
                      <a:prstDash val="solid"/>
                      <a:round/>
                      <a:headEnd type="none" w="med" len="med"/>
                      <a:tailEnd type="none" w="med" len="med"/>
                    </a:lnL>
                    <a:lnR>
                      <a:noFill/>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59891385"/>
                  </a:ext>
                </a:extLst>
              </a:tr>
              <a:tr h="379064">
                <a:tc>
                  <a:txBody>
                    <a:bodyPr/>
                    <a:lstStyle/>
                    <a:p>
                      <a:r>
                        <a:rPr lang="en-US" sz="1000" b="1" i="0">
                          <a:solidFill>
                            <a:srgbClr val="0078D5"/>
                          </a:solidFill>
                          <a:latin typeface="Segoe UI Semibold"/>
                          <a:cs typeface="Segoe UI Semibold"/>
                        </a:rPr>
                        <a:t>Frequency response</a:t>
                      </a:r>
                    </a:p>
                  </a:txBody>
                  <a:tcPr>
                    <a:lnL>
                      <a:noFill/>
                    </a:lnL>
                    <a:lnR w="12700" cap="flat" cmpd="sng" algn="ctr">
                      <a:no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000" b="0" i="0">
                          <a:solidFill>
                            <a:schemeClr val="tx1">
                              <a:lumMod val="75000"/>
                              <a:lumOff val="25000"/>
                            </a:schemeClr>
                          </a:solidFill>
                          <a:latin typeface="Segoe UI" panose="020B0502040204020203" pitchFamily="34" charset="0"/>
                          <a:cs typeface="Segoe UI"/>
                        </a:rPr>
                        <a:t>20Hz–20kHz</a:t>
                      </a:r>
                      <a:endParaRPr lang="en-US" sz="1000" b="0" i="0">
                        <a:solidFill>
                          <a:schemeClr val="tx1">
                            <a:lumMod val="75000"/>
                            <a:lumOff val="25000"/>
                          </a:schemeClr>
                        </a:solidFill>
                        <a:latin typeface="Segoe UI" panose="020B0502040204020203" pitchFamily="34" charset="0"/>
                        <a:cs typeface="Segoe UI" panose="020B0502040204020203" pitchFamily="34" charset="0"/>
                      </a:endParaRPr>
                    </a:p>
                  </a:txBody>
                  <a:tcPr>
                    <a:lnL w="12700" cap="flat" cmpd="sng" algn="ctr">
                      <a:noFill/>
                      <a:prstDash val="solid"/>
                      <a:round/>
                      <a:headEnd type="none" w="med" len="med"/>
                      <a:tailEnd type="none" w="med" len="med"/>
                    </a:lnL>
                    <a:lnR>
                      <a:noFill/>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04987661"/>
                  </a:ext>
                </a:extLst>
              </a:tr>
              <a:tr h="37906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1" i="0">
                          <a:solidFill>
                            <a:srgbClr val="0078D5"/>
                          </a:solidFill>
                          <a:latin typeface="Segoe UI Semibold"/>
                          <a:cs typeface="Segoe UI Semibold"/>
                        </a:rPr>
                        <a:t>Noise cancellation</a:t>
                      </a:r>
                    </a:p>
                  </a:txBody>
                  <a:tcPr>
                    <a:lnL>
                      <a:noFill/>
                    </a:lnL>
                    <a:lnR w="12700" cap="flat" cmpd="sng" algn="ctr">
                      <a:no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lvl="0">
                        <a:buNone/>
                      </a:pPr>
                      <a:r>
                        <a:rPr lang="en-US" sz="1000" b="0" i="0">
                          <a:solidFill>
                            <a:schemeClr val="tx1">
                              <a:lumMod val="75000"/>
                              <a:lumOff val="25000"/>
                            </a:schemeClr>
                          </a:solidFill>
                          <a:latin typeface="Segoe UI" panose="020B0502040204020203" pitchFamily="34" charset="0"/>
                          <a:cs typeface="Segoe UI"/>
                        </a:rPr>
                        <a:t>Up to 30 dB for active noise cancellation</a:t>
                      </a:r>
                    </a:p>
                    <a:p>
                      <a:pPr lvl="0">
                        <a:buNone/>
                      </a:pPr>
                      <a:r>
                        <a:rPr lang="en-US" sz="1000" b="0" i="0">
                          <a:solidFill>
                            <a:schemeClr val="tx1">
                              <a:lumMod val="75000"/>
                              <a:lumOff val="25000"/>
                            </a:schemeClr>
                          </a:solidFill>
                          <a:latin typeface="Segoe UI" panose="020B0502040204020203" pitchFamily="34" charset="0"/>
                          <a:cs typeface="Segoe UI"/>
                        </a:rPr>
                        <a:t>Up to 40 dB for passive noise cancellation</a:t>
                      </a:r>
                    </a:p>
                  </a:txBody>
                  <a:tcPr>
                    <a:lnL w="12700" cap="flat" cmpd="sng" algn="ctr">
                      <a:noFill/>
                      <a:prstDash val="solid"/>
                      <a:round/>
                      <a:headEnd type="none" w="med" len="med"/>
                      <a:tailEnd type="none" w="med" len="med"/>
                    </a:lnL>
                    <a:lnR>
                      <a:noFill/>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70241706"/>
                  </a:ext>
                </a:extLst>
              </a:tr>
              <a:tr h="334709">
                <a:tc>
                  <a:txBody>
                    <a:bodyPr/>
                    <a:lstStyle/>
                    <a:p>
                      <a:r>
                        <a:rPr lang="en-US" sz="1000" b="1" i="0">
                          <a:solidFill>
                            <a:srgbClr val="0078D5"/>
                          </a:solidFill>
                          <a:latin typeface="Segoe UI Semibold"/>
                          <a:cs typeface="Segoe UI Semibold"/>
                        </a:rPr>
                        <a:t>Speaker</a:t>
                      </a:r>
                    </a:p>
                  </a:txBody>
                  <a:tcPr>
                    <a:lnL>
                      <a:noFill/>
                    </a:lnL>
                    <a:lnR w="12700" cap="flat" cmpd="sng" algn="ctr">
                      <a:no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000" b="0" i="0">
                          <a:solidFill>
                            <a:schemeClr val="tx1">
                              <a:lumMod val="75000"/>
                              <a:lumOff val="25000"/>
                            </a:schemeClr>
                          </a:solidFill>
                          <a:latin typeface="Segoe UI" panose="020B0502040204020203" pitchFamily="34" charset="0"/>
                          <a:cs typeface="Segoe UI"/>
                        </a:rPr>
                        <a:t>40 mm Free Edge driver</a:t>
                      </a:r>
                    </a:p>
                  </a:txBody>
                  <a:tcPr>
                    <a:lnL w="12700" cap="flat" cmpd="sng" algn="ctr">
                      <a:noFill/>
                      <a:prstDash val="solid"/>
                      <a:round/>
                      <a:headEnd type="none" w="med" len="med"/>
                      <a:tailEnd type="none" w="med" len="med"/>
                    </a:lnL>
                    <a:lnR>
                      <a:noFill/>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14529274"/>
                  </a:ext>
                </a:extLst>
              </a:tr>
              <a:tr h="670653">
                <a:tc>
                  <a:txBody>
                    <a:bodyPr/>
                    <a:lstStyle/>
                    <a:p>
                      <a:r>
                        <a:rPr lang="en-US" sz="1000" b="1" i="0">
                          <a:solidFill>
                            <a:srgbClr val="0078D5"/>
                          </a:solidFill>
                          <a:latin typeface="Segoe UI Semibold"/>
                          <a:cs typeface="Segoe UI Semibold"/>
                        </a:rPr>
                        <a:t>Sound</a:t>
                      </a:r>
                      <a:br>
                        <a:rPr lang="en-US" sz="1000" b="1" i="0">
                          <a:solidFill>
                            <a:srgbClr val="0078D5"/>
                          </a:solidFill>
                          <a:latin typeface="Segoe UI Semibold"/>
                          <a:cs typeface="Segoe UI Semibold"/>
                        </a:rPr>
                      </a:br>
                      <a:r>
                        <a:rPr lang="en-US" sz="1000" b="1" i="0">
                          <a:solidFill>
                            <a:srgbClr val="0078D5"/>
                          </a:solidFill>
                          <a:latin typeface="Segoe UI Semibold"/>
                          <a:cs typeface="Segoe UI Semibold"/>
                        </a:rPr>
                        <a:t>pressure level output</a:t>
                      </a:r>
                    </a:p>
                  </a:txBody>
                  <a:tcPr>
                    <a:lnL>
                      <a:noFill/>
                    </a:lnL>
                    <a:lnR w="12700" cap="flat" cmpd="sng" algn="ctr">
                      <a:no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000" b="0" i="0" dirty="0">
                          <a:solidFill>
                            <a:schemeClr val="tx1">
                              <a:lumMod val="75000"/>
                              <a:lumOff val="25000"/>
                            </a:schemeClr>
                          </a:solidFill>
                          <a:latin typeface="Segoe UI" panose="020B0502040204020203" pitchFamily="34" charset="0"/>
                          <a:cs typeface="Segoe UI"/>
                        </a:rPr>
                        <a:t>Up to 115 dB (1kHz, 1Vrms via cable connector with power on)</a:t>
                      </a:r>
                    </a:p>
                    <a:p>
                      <a:r>
                        <a:rPr lang="en-US" sz="1000" b="0" i="0" dirty="0">
                          <a:solidFill>
                            <a:schemeClr val="tx1">
                              <a:lumMod val="75000"/>
                              <a:lumOff val="25000"/>
                            </a:schemeClr>
                          </a:solidFill>
                          <a:latin typeface="Segoe UI" panose="020B0502040204020203" pitchFamily="34" charset="0"/>
                          <a:cs typeface="Segoe UI"/>
                        </a:rPr>
                        <a:t>Up to 115 dB (1kHz, 0dBFS over Bluetooth</a:t>
                      </a:r>
                      <a:r>
                        <a:rPr lang="en-US" sz="1000" b="0" i="0" baseline="30000" dirty="0">
                          <a:solidFill>
                            <a:schemeClr val="tx1">
                              <a:lumMod val="75000"/>
                              <a:lumOff val="25000"/>
                            </a:schemeClr>
                          </a:solidFill>
                          <a:latin typeface="Segoe UI" panose="020B0502040204020203" pitchFamily="34" charset="0"/>
                          <a:cs typeface="Segoe UI"/>
                        </a:rPr>
                        <a:t>® </a:t>
                      </a:r>
                      <a:r>
                        <a:rPr lang="en-US" sz="1000" b="0" i="0" dirty="0">
                          <a:solidFill>
                            <a:schemeClr val="tx1">
                              <a:lumMod val="75000"/>
                              <a:lumOff val="25000"/>
                            </a:schemeClr>
                          </a:solidFill>
                          <a:latin typeface="Segoe UI" panose="020B0502040204020203" pitchFamily="34" charset="0"/>
                          <a:cs typeface="Segoe UI"/>
                        </a:rPr>
                        <a:t>connection)</a:t>
                      </a:r>
                    </a:p>
                  </a:txBody>
                  <a:tcPr>
                    <a:lnL w="12700" cap="flat" cmpd="sng" algn="ctr">
                      <a:noFill/>
                      <a:prstDash val="solid"/>
                      <a:round/>
                      <a:headEnd type="none" w="med" len="med"/>
                      <a:tailEnd type="none" w="med" len="med"/>
                    </a:lnL>
                    <a:lnR>
                      <a:noFill/>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045067335"/>
                  </a:ext>
                </a:extLst>
              </a:tr>
              <a:tr h="379064">
                <a:tc>
                  <a:txBody>
                    <a:bodyPr/>
                    <a:lstStyle/>
                    <a:p>
                      <a:r>
                        <a:rPr lang="en-US" sz="1000" b="1" i="0">
                          <a:solidFill>
                            <a:srgbClr val="0078D5"/>
                          </a:solidFill>
                          <a:latin typeface="Segoe UI Semibold"/>
                          <a:cs typeface="Segoe UI Semibold"/>
                        </a:rPr>
                        <a:t>Battery life</a:t>
                      </a:r>
                    </a:p>
                  </a:txBody>
                  <a:tcPr>
                    <a:lnL>
                      <a:noFill/>
                    </a:lnL>
                    <a:lnR w="12700" cap="flat" cmpd="sng" algn="ctr">
                      <a:no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000" b="0" i="0" dirty="0">
                          <a:solidFill>
                            <a:schemeClr val="tx1">
                              <a:lumMod val="75000"/>
                              <a:lumOff val="25000"/>
                            </a:schemeClr>
                          </a:solidFill>
                          <a:latin typeface="Segoe UI" panose="020B0502040204020203" pitchFamily="34" charset="0"/>
                          <a:cs typeface="Segoe UI"/>
                        </a:rPr>
                        <a:t>Up to 18.5 hours of music listening time</a:t>
                      </a:r>
                      <a:r>
                        <a:rPr lang="en-US" sz="1000" b="0" i="0" baseline="30000" dirty="0">
                          <a:solidFill>
                            <a:schemeClr val="tx1">
                              <a:lumMod val="75000"/>
                              <a:lumOff val="25000"/>
                            </a:schemeClr>
                          </a:solidFill>
                          <a:latin typeface="Segoe UI" panose="020B0502040204020203" pitchFamily="34" charset="0"/>
                          <a:cs typeface="Segoe UI"/>
                        </a:rPr>
                        <a:t>21</a:t>
                      </a:r>
                      <a:r>
                        <a:rPr lang="en-US" sz="1000" b="0" i="0" dirty="0">
                          <a:solidFill>
                            <a:schemeClr val="tx1">
                              <a:lumMod val="75000"/>
                              <a:lumOff val="25000"/>
                            </a:schemeClr>
                          </a:solidFill>
                          <a:latin typeface="Segoe UI" panose="020B0502040204020203" pitchFamily="34" charset="0"/>
                          <a:cs typeface="Segoe UI"/>
                        </a:rPr>
                        <a:t> or up to 15 hours of voice calling on Microsoft Teams</a:t>
                      </a:r>
                      <a:r>
                        <a:rPr lang="en-US" sz="1000" b="0" i="0" baseline="30000" dirty="0">
                          <a:solidFill>
                            <a:schemeClr val="tx1">
                              <a:lumMod val="75000"/>
                              <a:lumOff val="25000"/>
                            </a:schemeClr>
                          </a:solidFill>
                          <a:latin typeface="Segoe UI" panose="020B0502040204020203" pitchFamily="34" charset="0"/>
                          <a:cs typeface="Segoe UI"/>
                        </a:rPr>
                        <a:t>9</a:t>
                      </a:r>
                      <a:endParaRPr lang="en-US" sz="1000" b="0" i="0" baseline="30000" dirty="0">
                        <a:solidFill>
                          <a:schemeClr val="tx1">
                            <a:lumMod val="75000"/>
                            <a:lumOff val="25000"/>
                          </a:schemeClr>
                        </a:solidFill>
                        <a:latin typeface="Segoe UI" panose="020B0502040204020203" pitchFamily="34" charset="0"/>
                        <a:cs typeface="Segoe UI" panose="020B0502040204020203" pitchFamily="34" charset="0"/>
                      </a:endParaRPr>
                    </a:p>
                  </a:txBody>
                  <a:tcPr>
                    <a:lnL w="12700" cap="flat" cmpd="sng" algn="ctr">
                      <a:noFill/>
                      <a:prstDash val="solid"/>
                      <a:round/>
                      <a:headEnd type="none" w="med" len="med"/>
                      <a:tailEnd type="none" w="med" len="med"/>
                    </a:lnL>
                    <a:lnR>
                      <a:noFill/>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351673534"/>
                  </a:ext>
                </a:extLst>
              </a:tr>
              <a:tr h="334709">
                <a:tc>
                  <a:txBody>
                    <a:bodyPr/>
                    <a:lstStyle/>
                    <a:p>
                      <a:r>
                        <a:rPr lang="en-US" sz="1000" b="1" i="0">
                          <a:solidFill>
                            <a:srgbClr val="0078D5"/>
                          </a:solidFill>
                          <a:latin typeface="Segoe UI Semibold"/>
                          <a:cs typeface="Segoe UI Semibold"/>
                        </a:rPr>
                        <a:t>Charging</a:t>
                      </a:r>
                    </a:p>
                  </a:txBody>
                  <a:tcPr>
                    <a:lnL>
                      <a:noFill/>
                    </a:lnL>
                    <a:lnR w="12700" cap="flat" cmpd="sng" algn="ctr">
                      <a:no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093" rtl="0" eaLnBrk="1" fontAlgn="auto" latinLnBrk="0" hangingPunct="1">
                        <a:lnSpc>
                          <a:spcPct val="100000"/>
                        </a:lnSpc>
                        <a:spcBef>
                          <a:spcPts val="0"/>
                        </a:spcBef>
                        <a:spcAft>
                          <a:spcPts val="0"/>
                        </a:spcAft>
                        <a:buClrTx/>
                        <a:buSzTx/>
                        <a:buFontTx/>
                        <a:buNone/>
                        <a:tabLst/>
                        <a:defRPr/>
                      </a:pPr>
                      <a:r>
                        <a:rPr lang="en-US" sz="1000" b="0" i="0">
                          <a:solidFill>
                            <a:schemeClr val="tx1">
                              <a:lumMod val="75000"/>
                              <a:lumOff val="25000"/>
                            </a:schemeClr>
                          </a:solidFill>
                          <a:latin typeface="Segoe UI" panose="020B0502040204020203" pitchFamily="34" charset="0"/>
                          <a:cs typeface="Segoe UI"/>
                        </a:rPr>
                        <a:t>Full charge in less than </a:t>
                      </a:r>
                      <a:r>
                        <a:rPr lang="en-US" sz="1000" b="0" i="0" kern="1200">
                          <a:solidFill>
                            <a:schemeClr val="tx1">
                              <a:lumMod val="75000"/>
                              <a:lumOff val="25000"/>
                            </a:schemeClr>
                          </a:solidFill>
                          <a:latin typeface="Segoe UI" panose="020B0502040204020203" pitchFamily="34" charset="0"/>
                          <a:ea typeface="+mn-ea"/>
                          <a:cs typeface="Segoe UI"/>
                        </a:rPr>
                        <a:t>2 hours</a:t>
                      </a:r>
                    </a:p>
                  </a:txBody>
                  <a:tcPr>
                    <a:lnL w="12700" cap="flat" cmpd="sng" algn="ctr">
                      <a:noFill/>
                      <a:prstDash val="solid"/>
                      <a:round/>
                      <a:headEnd type="none" w="med" len="med"/>
                      <a:tailEnd type="none" w="med" len="med"/>
                    </a:lnL>
                    <a:lnR>
                      <a:noFill/>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961520"/>
                  </a:ext>
                </a:extLst>
              </a:tr>
              <a:tr h="334709">
                <a:tc>
                  <a:txBody>
                    <a:bodyPr/>
                    <a:lstStyle/>
                    <a:p>
                      <a:r>
                        <a:rPr lang="en-US" sz="1000" b="1" i="0">
                          <a:solidFill>
                            <a:srgbClr val="0078D5"/>
                          </a:solidFill>
                          <a:latin typeface="Segoe UI Semibold"/>
                          <a:cs typeface="Segoe UI Semibold"/>
                        </a:rPr>
                        <a:t>USB cord length</a:t>
                      </a:r>
                    </a:p>
                  </a:txBody>
                  <a:tcPr>
                    <a:lnL>
                      <a:noFill/>
                    </a:lnL>
                    <a:lnR w="12700" cap="flat" cmpd="sng" algn="ctr">
                      <a:no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91440" marR="0" lvl="0" algn="l" defTabSz="914093" rtl="0" eaLnBrk="1" latinLnBrk="0" hangingPunct="1">
                        <a:lnSpc>
                          <a:spcPct val="107000"/>
                        </a:lnSpc>
                        <a:spcBef>
                          <a:spcPts val="0"/>
                        </a:spcBef>
                        <a:spcAft>
                          <a:spcPts val="0"/>
                        </a:spcAft>
                      </a:pPr>
                      <a:r>
                        <a:rPr lang="en-US" sz="1000" kern="1200" dirty="0">
                          <a:solidFill>
                            <a:schemeClr val="tx1">
                              <a:lumMod val="75000"/>
                              <a:lumOff val="25000"/>
                            </a:schemeClr>
                          </a:solidFill>
                          <a:latin typeface="Segoe UI"/>
                          <a:ea typeface="+mn-ea"/>
                          <a:cs typeface="Segoe UI"/>
                        </a:rPr>
                        <a:t>1.5 m</a:t>
                      </a:r>
                    </a:p>
                  </a:txBody>
                  <a:tcPr marL="0" marR="114300" marT="95250" marB="95250">
                    <a:lnL w="12700" cap="flat" cmpd="sng" algn="ctr">
                      <a:noFill/>
                      <a:prstDash val="solid"/>
                      <a:round/>
                      <a:headEnd type="none" w="med" len="med"/>
                      <a:tailEnd type="none" w="med" len="med"/>
                    </a:lnL>
                    <a:lnR>
                      <a:noFill/>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205993463"/>
                  </a:ext>
                </a:extLst>
              </a:tr>
              <a:tr h="334709">
                <a:tc>
                  <a:txBody>
                    <a:bodyPr/>
                    <a:lstStyle/>
                    <a:p>
                      <a:pPr algn="l"/>
                      <a:r>
                        <a:rPr lang="en-US" sz="1000" b="1" i="0">
                          <a:solidFill>
                            <a:srgbClr val="0078D5"/>
                          </a:solidFill>
                          <a:latin typeface="Segoe UI Semibold"/>
                          <a:cs typeface="Segoe UI Semibold"/>
                        </a:rPr>
                        <a:t>Audio cable length</a:t>
                      </a:r>
                    </a:p>
                  </a:txBody>
                  <a:tcPr>
                    <a:lnL>
                      <a:noFill/>
                    </a:lnL>
                    <a:lnR w="12700" cap="flat" cmpd="sng" algn="ctr">
                      <a:no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US" sz="1000" b="0" i="0" dirty="0">
                          <a:solidFill>
                            <a:schemeClr val="tx1">
                              <a:lumMod val="75000"/>
                              <a:lumOff val="25000"/>
                            </a:schemeClr>
                          </a:solidFill>
                          <a:latin typeface="Segoe UI" panose="020B0502040204020203" pitchFamily="34" charset="0"/>
                          <a:cs typeface="Segoe UI"/>
                        </a:rPr>
                        <a:t>1.2 m</a:t>
                      </a:r>
                      <a:endParaRPr lang="en-US" sz="1000" b="0" i="0" baseline="30000" dirty="0">
                        <a:solidFill>
                          <a:schemeClr val="tx1">
                            <a:lumMod val="75000"/>
                            <a:lumOff val="25000"/>
                          </a:schemeClr>
                        </a:solidFill>
                        <a:latin typeface="Segoe UI" panose="020B0502040204020203" pitchFamily="34" charset="0"/>
                        <a:cs typeface="Segoe UI" panose="020B0502040204020203" pitchFamily="34" charset="0"/>
                      </a:endParaRPr>
                    </a:p>
                  </a:txBody>
                  <a:tcPr>
                    <a:lnL w="12700" cap="flat" cmpd="sng" algn="ctr">
                      <a:noFill/>
                      <a:prstDash val="solid"/>
                      <a:round/>
                      <a:headEnd type="none" w="med" len="med"/>
                      <a:tailEnd type="none" w="med" len="med"/>
                    </a:lnL>
                    <a:lnR>
                      <a:noFill/>
                    </a:lnR>
                    <a:lnT w="9525" cap="flat" cmpd="sng" algn="ctr">
                      <a:solidFill>
                        <a:schemeClr val="bg1">
                          <a:lumMod val="75000"/>
                        </a:schemeClr>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58903544"/>
                  </a:ext>
                </a:extLst>
              </a:tr>
            </a:tbl>
          </a:graphicData>
        </a:graphic>
      </p:graphicFrame>
      <p:graphicFrame>
        <p:nvGraphicFramePr>
          <p:cNvPr id="26" name="Table 25">
            <a:extLst>
              <a:ext uri="{FF2B5EF4-FFF2-40B4-BE49-F238E27FC236}">
                <a16:creationId xmlns:a16="http://schemas.microsoft.com/office/drawing/2014/main" id="{BC33B1CE-B41D-0148-B9B3-4B5EAEA27DEF}"/>
              </a:ext>
            </a:extLst>
          </p:cNvPr>
          <p:cNvGraphicFramePr>
            <a:graphicFrameLocks noGrp="1"/>
          </p:cNvGraphicFramePr>
          <p:nvPr>
            <p:extLst>
              <p:ext uri="{D42A27DB-BD31-4B8C-83A1-F6EECF244321}">
                <p14:modId xmlns:p14="http://schemas.microsoft.com/office/powerpoint/2010/main" val="2521500828"/>
              </p:ext>
            </p:extLst>
          </p:nvPr>
        </p:nvGraphicFramePr>
        <p:xfrm>
          <a:off x="5130321" y="1333500"/>
          <a:ext cx="4687695" cy="4587088"/>
        </p:xfrm>
        <a:graphic>
          <a:graphicData uri="http://schemas.openxmlformats.org/drawingml/2006/table">
            <a:tbl>
              <a:tblPr firstRow="1" bandRow="1">
                <a:tableStyleId>{2D5ABB26-0587-4C30-8999-92F81FD0307C}</a:tableStyleId>
              </a:tblPr>
              <a:tblGrid>
                <a:gridCol w="1411095">
                  <a:extLst>
                    <a:ext uri="{9D8B030D-6E8A-4147-A177-3AD203B41FA5}">
                      <a16:colId xmlns:a16="http://schemas.microsoft.com/office/drawing/2014/main" val="2229595494"/>
                    </a:ext>
                  </a:extLst>
                </a:gridCol>
                <a:gridCol w="3276600">
                  <a:extLst>
                    <a:ext uri="{9D8B030D-6E8A-4147-A177-3AD203B41FA5}">
                      <a16:colId xmlns:a16="http://schemas.microsoft.com/office/drawing/2014/main" val="447780406"/>
                    </a:ext>
                  </a:extLst>
                </a:gridCol>
              </a:tblGrid>
              <a:tr h="524858">
                <a:tc>
                  <a:txBody>
                    <a:bodyPr/>
                    <a:lstStyle/>
                    <a:p>
                      <a:pPr algn="l"/>
                      <a:r>
                        <a:rPr lang="en-US" sz="1000" b="1" i="0">
                          <a:solidFill>
                            <a:srgbClr val="0078D5"/>
                          </a:solidFill>
                          <a:latin typeface="Segoe UI Semibold"/>
                          <a:cs typeface="Segoe UI Semibold"/>
                        </a:rPr>
                        <a:t>Inputs</a:t>
                      </a:r>
                    </a:p>
                  </a:txBody>
                  <a:tcPr>
                    <a:lnL>
                      <a:noFill/>
                    </a:lnL>
                    <a:lnR w="12700" cap="flat" cmpd="sng" algn="ctr">
                      <a:no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US" sz="1000" b="0" i="0" dirty="0">
                          <a:solidFill>
                            <a:schemeClr val="tx1">
                              <a:lumMod val="75000"/>
                              <a:lumOff val="25000"/>
                            </a:schemeClr>
                          </a:solidFill>
                          <a:latin typeface="Segoe UI" panose="020B0502040204020203" pitchFamily="34" charset="0"/>
                          <a:cs typeface="Segoe UI"/>
                        </a:rPr>
                        <a:t>Headphones: USB-C</a:t>
                      </a:r>
                      <a:r>
                        <a:rPr lang="en-US" sz="1000" b="0" i="0" baseline="30000" dirty="0">
                          <a:solidFill>
                            <a:schemeClr val="tx1">
                              <a:lumMod val="75000"/>
                              <a:lumOff val="25000"/>
                            </a:schemeClr>
                          </a:solidFill>
                          <a:latin typeface="Segoe UI" panose="020B0502040204020203" pitchFamily="34" charset="0"/>
                          <a:cs typeface="Segoe UI"/>
                        </a:rPr>
                        <a:t>®</a:t>
                      </a:r>
                      <a:r>
                        <a:rPr lang="en-US" sz="1000" b="0" i="0" dirty="0">
                          <a:solidFill>
                            <a:schemeClr val="tx1">
                              <a:lumMod val="75000"/>
                              <a:lumOff val="25000"/>
                            </a:schemeClr>
                          </a:solidFill>
                          <a:latin typeface="Segoe UI" panose="020B0502040204020203" pitchFamily="34" charset="0"/>
                          <a:cs typeface="Segoe UI"/>
                        </a:rPr>
                        <a:t> connector, 3.5 mm audio connector</a:t>
                      </a:r>
                    </a:p>
                    <a:p>
                      <a:pPr algn="l"/>
                      <a:r>
                        <a:rPr lang="en-US" sz="1000" b="0" i="0" dirty="0">
                          <a:solidFill>
                            <a:schemeClr val="tx1">
                              <a:lumMod val="75000"/>
                              <a:lumOff val="25000"/>
                            </a:schemeClr>
                          </a:solidFill>
                          <a:latin typeface="Segoe UI" panose="020B0502040204020203" pitchFamily="34" charset="0"/>
                          <a:cs typeface="Segoe UI"/>
                        </a:rPr>
                        <a:t>Microsoft USB Link: USB-A or USB-C</a:t>
                      </a:r>
                      <a:r>
                        <a:rPr lang="en-US" sz="1000" b="0" i="0" baseline="30000" dirty="0">
                          <a:solidFill>
                            <a:schemeClr val="tx1">
                              <a:lumMod val="75000"/>
                              <a:lumOff val="25000"/>
                            </a:schemeClr>
                          </a:solidFill>
                          <a:latin typeface="Segoe UI" panose="020B0502040204020203" pitchFamily="34" charset="0"/>
                          <a:cs typeface="Segoe UI"/>
                        </a:rPr>
                        <a:t>®22</a:t>
                      </a:r>
                    </a:p>
                  </a:txBody>
                  <a:tcPr>
                    <a:lnL w="12700" cap="flat" cmpd="sng" algn="ctr">
                      <a:noFill/>
                      <a:prstDash val="solid"/>
                      <a:round/>
                      <a:headEnd type="none" w="med" len="med"/>
                      <a:tailEnd type="none" w="med" len="med"/>
                    </a:lnL>
                    <a:lnR>
                      <a:noFill/>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3840491"/>
                  </a:ext>
                </a:extLst>
              </a:tr>
              <a:tr h="379064">
                <a:tc>
                  <a:txBody>
                    <a:bodyPr/>
                    <a:lstStyle/>
                    <a:p>
                      <a:pPr algn="l"/>
                      <a:r>
                        <a:rPr lang="en-US" sz="1000" b="1" i="0">
                          <a:solidFill>
                            <a:srgbClr val="0078D5"/>
                          </a:solidFill>
                          <a:latin typeface="Segoe UI Semibold"/>
                          <a:cs typeface="Segoe UI Semibold"/>
                        </a:rPr>
                        <a:t>Sensors</a:t>
                      </a:r>
                    </a:p>
                  </a:txBody>
                  <a:tcPr>
                    <a:lnL>
                      <a:noFill/>
                    </a:lnL>
                    <a:lnR w="12700" cap="flat" cmpd="sng" algn="ctr">
                      <a:no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US" sz="1000" b="0" i="0">
                          <a:solidFill>
                            <a:schemeClr val="tx1">
                              <a:lumMod val="75000"/>
                              <a:lumOff val="25000"/>
                            </a:schemeClr>
                          </a:solidFill>
                          <a:latin typeface="Segoe UI" panose="020B0502040204020203" pitchFamily="34" charset="0"/>
                          <a:cs typeface="Segoe UI"/>
                        </a:rPr>
                        <a:t>Wear detection sensors on earcups</a:t>
                      </a:r>
                    </a:p>
                    <a:p>
                      <a:pPr algn="l"/>
                      <a:r>
                        <a:rPr lang="en-US" sz="1000" b="0" i="0">
                          <a:solidFill>
                            <a:schemeClr val="tx1">
                              <a:lumMod val="75000"/>
                              <a:lumOff val="25000"/>
                            </a:schemeClr>
                          </a:solidFill>
                          <a:latin typeface="Segoe UI" panose="020B0502040204020203" pitchFamily="34" charset="0"/>
                          <a:cs typeface="Segoe UI"/>
                        </a:rPr>
                        <a:t>Touch sensors on earcups</a:t>
                      </a:r>
                    </a:p>
                  </a:txBody>
                  <a:tcPr>
                    <a:lnL w="12700" cap="flat" cmpd="sng" algn="ctr">
                      <a:noFill/>
                      <a:prstDash val="solid"/>
                      <a:round/>
                      <a:headEnd type="none" w="med" len="med"/>
                      <a:tailEnd type="none" w="med" len="med"/>
                    </a:lnL>
                    <a:lnR>
                      <a:noFill/>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091034601"/>
                  </a:ext>
                </a:extLst>
              </a:tr>
              <a:tr h="858520">
                <a:tc>
                  <a:txBody>
                    <a:bodyPr/>
                    <a:lstStyle/>
                    <a:p>
                      <a:pPr algn="l"/>
                      <a:r>
                        <a:rPr lang="en-US" sz="1000" b="1" i="0">
                          <a:solidFill>
                            <a:srgbClr val="0078D5"/>
                          </a:solidFill>
                          <a:latin typeface="Segoe UI Semibold"/>
                          <a:cs typeface="Segoe UI Semibold"/>
                        </a:rPr>
                        <a:t>Compatibility</a:t>
                      </a:r>
                    </a:p>
                  </a:txBody>
                  <a:tcPr>
                    <a:lnL>
                      <a:noFill/>
                    </a:lnL>
                    <a:lnR w="12700" cap="flat" cmpd="sng" algn="ctr">
                      <a:no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US" sz="1000" b="0" i="0" dirty="0">
                          <a:solidFill>
                            <a:schemeClr val="tx1">
                              <a:lumMod val="75000"/>
                              <a:lumOff val="25000"/>
                            </a:schemeClr>
                          </a:solidFill>
                          <a:latin typeface="Segoe UI" panose="020B0502040204020203" pitchFamily="34" charset="0"/>
                          <a:cs typeface="Segoe UI"/>
                        </a:rPr>
                        <a:t>Bluetooth</a:t>
                      </a:r>
                      <a:r>
                        <a:rPr lang="en-US" sz="1000" b="0" i="0" baseline="30000" dirty="0">
                          <a:solidFill>
                            <a:schemeClr val="tx1">
                              <a:lumMod val="75000"/>
                              <a:lumOff val="25000"/>
                            </a:schemeClr>
                          </a:solidFill>
                          <a:latin typeface="Segoe UI" panose="020B0502040204020203" pitchFamily="34" charset="0"/>
                          <a:cs typeface="Segoe UI"/>
                        </a:rPr>
                        <a:t>®</a:t>
                      </a:r>
                      <a:r>
                        <a:rPr lang="en-US" sz="1000" b="0" i="0" dirty="0">
                          <a:solidFill>
                            <a:schemeClr val="tx1">
                              <a:lumMod val="75000"/>
                              <a:lumOff val="25000"/>
                            </a:schemeClr>
                          </a:solidFill>
                          <a:latin typeface="Segoe UI" panose="020B0502040204020203" pitchFamily="34" charset="0"/>
                          <a:cs typeface="Segoe UI"/>
                        </a:rPr>
                        <a:t> (without Microsoft Surface USB Link): Windows 11 Home/Pro, Windows 10, Android 11/10/9, iOS 14/13/12, macOS 11/10.14, Bluetooth</a:t>
                      </a:r>
                      <a:r>
                        <a:rPr lang="en-US" sz="1000" b="0" i="0" baseline="30000" dirty="0">
                          <a:solidFill>
                            <a:schemeClr val="tx1">
                              <a:lumMod val="75000"/>
                              <a:lumOff val="25000"/>
                            </a:schemeClr>
                          </a:solidFill>
                          <a:latin typeface="Segoe UI" panose="020B0502040204020203" pitchFamily="34" charset="0"/>
                          <a:cs typeface="Segoe UI"/>
                        </a:rPr>
                        <a:t>®</a:t>
                      </a:r>
                      <a:r>
                        <a:rPr lang="en-US" sz="1000" b="0" i="0" dirty="0">
                          <a:solidFill>
                            <a:schemeClr val="tx1">
                              <a:lumMod val="75000"/>
                              <a:lumOff val="25000"/>
                            </a:schemeClr>
                          </a:solidFill>
                          <a:latin typeface="Segoe UI" panose="020B0502040204020203" pitchFamily="34" charset="0"/>
                          <a:cs typeface="Segoe UI"/>
                        </a:rPr>
                        <a:t> 5.0/4.2/4.1</a:t>
                      </a:r>
                    </a:p>
                    <a:p>
                      <a:pPr algn="l"/>
                      <a:r>
                        <a:rPr lang="en-US" sz="1000" b="0" i="0" dirty="0">
                          <a:solidFill>
                            <a:schemeClr val="tx1">
                              <a:lumMod val="75000"/>
                              <a:lumOff val="25000"/>
                            </a:schemeClr>
                          </a:solidFill>
                          <a:latin typeface="Segoe UI" panose="020B0502040204020203" pitchFamily="34" charset="0"/>
                          <a:cs typeface="Segoe UI"/>
                        </a:rPr>
                        <a:t>With Microsoft Surface USB Link: Windows 11 Home/Pro, Windows 10, macOS 11/10.14, Bluetooth</a:t>
                      </a:r>
                      <a:r>
                        <a:rPr lang="en-US" sz="1000" b="0" i="0" baseline="30000" dirty="0">
                          <a:solidFill>
                            <a:schemeClr val="tx1">
                              <a:lumMod val="75000"/>
                              <a:lumOff val="25000"/>
                            </a:schemeClr>
                          </a:solidFill>
                          <a:latin typeface="Segoe UI" panose="020B0502040204020203" pitchFamily="34" charset="0"/>
                          <a:cs typeface="Segoe UI"/>
                        </a:rPr>
                        <a:t>®</a:t>
                      </a:r>
                      <a:r>
                        <a:rPr lang="en-US" sz="1000" b="0" i="0" dirty="0">
                          <a:solidFill>
                            <a:schemeClr val="tx1">
                              <a:lumMod val="75000"/>
                              <a:lumOff val="25000"/>
                            </a:schemeClr>
                          </a:solidFill>
                          <a:latin typeface="Segoe UI" panose="020B0502040204020203" pitchFamily="34" charset="0"/>
                          <a:cs typeface="Segoe UI"/>
                        </a:rPr>
                        <a:t> 5.0</a:t>
                      </a:r>
                    </a:p>
                  </a:txBody>
                  <a:tcPr>
                    <a:lnL w="12700" cap="flat" cmpd="sng" algn="ctr">
                      <a:noFill/>
                      <a:prstDash val="solid"/>
                      <a:round/>
                      <a:headEnd type="none" w="med" len="med"/>
                      <a:tailEnd type="none" w="med" len="med"/>
                    </a:lnL>
                    <a:lnR>
                      <a:noFill/>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04987661"/>
                  </a:ext>
                </a:extLst>
              </a:tr>
              <a:tr h="289979">
                <a:tc>
                  <a:txBody>
                    <a:bodyPr/>
                    <a:lstStyle/>
                    <a:p>
                      <a:pPr algn="l"/>
                      <a:r>
                        <a:rPr lang="en-US" sz="1000" b="1" i="0">
                          <a:solidFill>
                            <a:srgbClr val="0078D5"/>
                          </a:solidFill>
                          <a:latin typeface="Segoe UI Semibold"/>
                          <a:cs typeface="Segoe UI Semibold"/>
                        </a:rPr>
                        <a:t>Audio codec</a:t>
                      </a:r>
                    </a:p>
                  </a:txBody>
                  <a:tcPr>
                    <a:lnL>
                      <a:noFill/>
                    </a:lnL>
                    <a:lnR w="12700" cap="flat" cmpd="sng" algn="ctr">
                      <a:no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US" sz="1000" b="0" i="0" dirty="0">
                          <a:solidFill>
                            <a:schemeClr val="tx1">
                              <a:lumMod val="75000"/>
                              <a:lumOff val="25000"/>
                            </a:schemeClr>
                          </a:solidFill>
                          <a:latin typeface="Segoe UI" panose="020B0502040204020203" pitchFamily="34" charset="0"/>
                          <a:cs typeface="Segoe UI"/>
                        </a:rPr>
                        <a:t>SBC and aptX™</a:t>
                      </a:r>
                      <a:r>
                        <a:rPr lang="en-US" sz="1000" b="0" i="0" baseline="30000" dirty="0">
                          <a:solidFill>
                            <a:schemeClr val="tx1">
                              <a:lumMod val="75000"/>
                              <a:lumOff val="25000"/>
                            </a:schemeClr>
                          </a:solidFill>
                          <a:latin typeface="Segoe UI" panose="020B0502040204020203" pitchFamily="34" charset="0"/>
                          <a:cs typeface="Segoe UI"/>
                        </a:rPr>
                        <a:t>23</a:t>
                      </a:r>
                    </a:p>
                  </a:txBody>
                  <a:tcPr>
                    <a:lnL w="12700" cap="flat" cmpd="sng" algn="ctr">
                      <a:noFill/>
                      <a:prstDash val="solid"/>
                      <a:round/>
                      <a:headEnd type="none" w="med" len="med"/>
                      <a:tailEnd type="none" w="med" len="med"/>
                    </a:lnL>
                    <a:lnR>
                      <a:noFill/>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097830137"/>
                  </a:ext>
                </a:extLst>
              </a:tr>
              <a:tr h="524858">
                <a:tc>
                  <a:txBody>
                    <a:bodyPr/>
                    <a:lstStyle/>
                    <a:p>
                      <a:pPr algn="l"/>
                      <a:r>
                        <a:rPr lang="en-US" sz="1000" b="1" i="0" dirty="0">
                          <a:solidFill>
                            <a:srgbClr val="0078D5"/>
                          </a:solidFill>
                          <a:latin typeface="Segoe UI Semibold"/>
                          <a:cs typeface="Segoe UI Semibold"/>
                        </a:rPr>
                        <a:t>Buttons and controls</a:t>
                      </a:r>
                    </a:p>
                  </a:txBody>
                  <a:tcPr>
                    <a:lnL>
                      <a:noFill/>
                    </a:lnL>
                    <a:lnR w="12700" cap="flat" cmpd="sng" algn="ctr">
                      <a:no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lvl="0" algn="l">
                        <a:buNone/>
                      </a:pPr>
                      <a:r>
                        <a:rPr lang="en-US" sz="1000" b="0" i="0" dirty="0">
                          <a:solidFill>
                            <a:schemeClr val="tx1">
                              <a:lumMod val="75000"/>
                              <a:lumOff val="25000"/>
                            </a:schemeClr>
                          </a:solidFill>
                          <a:latin typeface="Segoe UI" panose="020B0502040204020203" pitchFamily="34" charset="0"/>
                          <a:cs typeface="Segoe UI"/>
                        </a:rPr>
                        <a:t>Power button</a:t>
                      </a:r>
                    </a:p>
                    <a:p>
                      <a:pPr lvl="0" algn="l">
                        <a:buNone/>
                      </a:pPr>
                      <a:r>
                        <a:rPr lang="en-US" sz="1000" b="0" i="0" dirty="0">
                          <a:solidFill>
                            <a:schemeClr val="tx1">
                              <a:lumMod val="75000"/>
                              <a:lumOff val="25000"/>
                            </a:schemeClr>
                          </a:solidFill>
                          <a:latin typeface="Segoe UI" panose="020B0502040204020203" pitchFamily="34" charset="0"/>
                          <a:cs typeface="Segoe UI"/>
                        </a:rPr>
                        <a:t>Microsoft Teams button</a:t>
                      </a:r>
                    </a:p>
                    <a:p>
                      <a:pPr lvl="0" algn="l">
                        <a:buNone/>
                      </a:pPr>
                      <a:r>
                        <a:rPr lang="en-US" sz="1000" b="0" i="0" dirty="0">
                          <a:solidFill>
                            <a:schemeClr val="tx1">
                              <a:lumMod val="75000"/>
                              <a:lumOff val="25000"/>
                            </a:schemeClr>
                          </a:solidFill>
                          <a:latin typeface="Segoe UI" panose="020B0502040204020203" pitchFamily="34" charset="0"/>
                          <a:cs typeface="Segoe UI"/>
                        </a:rPr>
                        <a:t>Volume dial (right ear)</a:t>
                      </a:r>
                    </a:p>
                    <a:p>
                      <a:pPr lvl="0" algn="l">
                        <a:buNone/>
                      </a:pPr>
                      <a:r>
                        <a:rPr lang="en-US" sz="1000" b="0" i="0" dirty="0">
                          <a:solidFill>
                            <a:schemeClr val="tx1">
                              <a:lumMod val="75000"/>
                              <a:lumOff val="25000"/>
                            </a:schemeClr>
                          </a:solidFill>
                          <a:latin typeface="Segoe UI" panose="020B0502040204020203" pitchFamily="34" charset="0"/>
                          <a:cs typeface="Segoe UI"/>
                        </a:rPr>
                        <a:t>Noise Cancellation dial (left ear)</a:t>
                      </a:r>
                    </a:p>
                    <a:p>
                      <a:pPr lvl="0" algn="l">
                        <a:buNone/>
                      </a:pPr>
                      <a:r>
                        <a:rPr lang="en-US" sz="1000" b="0" i="0" dirty="0">
                          <a:solidFill>
                            <a:schemeClr val="tx1">
                              <a:lumMod val="75000"/>
                              <a:lumOff val="25000"/>
                            </a:schemeClr>
                          </a:solidFill>
                          <a:latin typeface="Segoe UI" panose="020B0502040204020203" pitchFamily="34" charset="0"/>
                          <a:cs typeface="Segoe UI"/>
                        </a:rPr>
                        <a:t>Single earcup tap (Mute)</a:t>
                      </a:r>
                    </a:p>
                  </a:txBody>
                  <a:tcPr>
                    <a:lnL w="12700" cap="flat" cmpd="sng" algn="ctr">
                      <a:noFill/>
                      <a:prstDash val="solid"/>
                      <a:round/>
                      <a:headEnd type="none" w="med" len="med"/>
                      <a:tailEnd type="none" w="med" len="med"/>
                    </a:lnL>
                    <a:lnR>
                      <a:noFill/>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70241706"/>
                  </a:ext>
                </a:extLst>
              </a:tr>
              <a:tr h="670653">
                <a:tc>
                  <a:txBody>
                    <a:bodyPr/>
                    <a:lstStyle/>
                    <a:p>
                      <a:pPr algn="l"/>
                      <a:r>
                        <a:rPr lang="en-US" sz="1000" b="1" i="0">
                          <a:solidFill>
                            <a:srgbClr val="0078D5"/>
                          </a:solidFill>
                          <a:latin typeface="Segoe UI Semibold"/>
                          <a:cs typeface="Segoe UI Semibold"/>
                        </a:rPr>
                        <a:t>What’s in</a:t>
                      </a:r>
                      <a:br>
                        <a:rPr lang="en-US" sz="1000" b="1" i="0">
                          <a:solidFill>
                            <a:srgbClr val="0078D5"/>
                          </a:solidFill>
                          <a:latin typeface="Segoe UI Semibold"/>
                          <a:cs typeface="Segoe UI Semibold"/>
                        </a:rPr>
                      </a:br>
                      <a:r>
                        <a:rPr lang="en-US" sz="1000" b="1" i="0">
                          <a:solidFill>
                            <a:srgbClr val="0078D5"/>
                          </a:solidFill>
                          <a:latin typeface="Segoe UI Semibold"/>
                          <a:cs typeface="Segoe UI Semibold"/>
                        </a:rPr>
                        <a:t>the box</a:t>
                      </a:r>
                    </a:p>
                  </a:txBody>
                  <a:tcPr>
                    <a:lnL>
                      <a:noFill/>
                    </a:lnL>
                    <a:lnR w="12700" cap="flat" cmpd="sng" algn="ctr">
                      <a:no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US" sz="1000" b="0" i="0" dirty="0">
                          <a:solidFill>
                            <a:schemeClr val="tx1">
                              <a:lumMod val="75000"/>
                              <a:lumOff val="25000"/>
                            </a:schemeClr>
                          </a:solidFill>
                          <a:latin typeface="Segoe UI" panose="020B0502040204020203" pitchFamily="34" charset="0"/>
                          <a:cs typeface="Segoe UI"/>
                        </a:rPr>
                        <a:t>Microsoft Surface Headphones 2+</a:t>
                      </a:r>
                    </a:p>
                    <a:p>
                      <a:pPr algn="l"/>
                      <a:r>
                        <a:rPr lang="en-US" sz="1000" b="0" i="0" dirty="0">
                          <a:solidFill>
                            <a:schemeClr val="tx1">
                              <a:lumMod val="75000"/>
                              <a:lumOff val="25000"/>
                            </a:schemeClr>
                          </a:solidFill>
                          <a:latin typeface="Segoe UI" panose="020B0502040204020203" pitchFamily="34" charset="0"/>
                          <a:cs typeface="Segoe UI"/>
                        </a:rPr>
                        <a:t>Carrying case</a:t>
                      </a:r>
                    </a:p>
                    <a:p>
                      <a:pPr algn="l"/>
                      <a:r>
                        <a:rPr lang="en-US" sz="1000" b="0" i="0" dirty="0">
                          <a:solidFill>
                            <a:schemeClr val="tx1">
                              <a:lumMod val="75000"/>
                              <a:lumOff val="25000"/>
                            </a:schemeClr>
                          </a:solidFill>
                          <a:latin typeface="Segoe UI" panose="020B0502040204020203" pitchFamily="34" charset="0"/>
                          <a:cs typeface="Segoe UI"/>
                        </a:rPr>
                        <a:t>USB cable</a:t>
                      </a:r>
                    </a:p>
                    <a:p>
                      <a:pPr algn="l"/>
                      <a:r>
                        <a:rPr lang="en-US" sz="1000" b="0" i="0" dirty="0">
                          <a:solidFill>
                            <a:schemeClr val="tx1">
                              <a:lumMod val="75000"/>
                              <a:lumOff val="25000"/>
                            </a:schemeClr>
                          </a:solidFill>
                          <a:latin typeface="Segoe UI" panose="020B0502040204020203" pitchFamily="34" charset="0"/>
                          <a:cs typeface="Segoe UI"/>
                        </a:rPr>
                        <a:t>Audio cable</a:t>
                      </a:r>
                    </a:p>
                    <a:p>
                      <a:pPr algn="l"/>
                      <a:r>
                        <a:rPr lang="en-US" sz="1000" b="0" i="0" dirty="0">
                          <a:solidFill>
                            <a:schemeClr val="tx1">
                              <a:lumMod val="75000"/>
                              <a:lumOff val="25000"/>
                            </a:schemeClr>
                          </a:solidFill>
                          <a:latin typeface="Segoe UI" panose="020B0502040204020203" pitchFamily="34" charset="0"/>
                          <a:cs typeface="Segoe UI"/>
                        </a:rPr>
                        <a:t>Microsoft USB Link (USB-A)</a:t>
                      </a:r>
                    </a:p>
                    <a:p>
                      <a:pPr algn="l"/>
                      <a:r>
                        <a:rPr lang="en-US" sz="1000" b="0" i="0" dirty="0">
                          <a:solidFill>
                            <a:schemeClr val="tx1">
                              <a:lumMod val="75000"/>
                              <a:lumOff val="25000"/>
                            </a:schemeClr>
                          </a:solidFill>
                          <a:latin typeface="Segoe UI" panose="020B0502040204020203" pitchFamily="34" charset="0"/>
                          <a:cs typeface="Segoe UI"/>
                        </a:rPr>
                        <a:t>Quick Start Guide</a:t>
                      </a:r>
                    </a:p>
                    <a:p>
                      <a:pPr algn="l"/>
                      <a:r>
                        <a:rPr lang="en-US" sz="1000" b="0" i="0" dirty="0">
                          <a:solidFill>
                            <a:schemeClr val="tx1">
                              <a:lumMod val="75000"/>
                              <a:lumOff val="25000"/>
                            </a:schemeClr>
                          </a:solidFill>
                          <a:latin typeface="Segoe UI" panose="020B0502040204020203" pitchFamily="34" charset="0"/>
                          <a:cs typeface="Segoe UI"/>
                        </a:rPr>
                        <a:t>Safety and warranty documents</a:t>
                      </a:r>
                    </a:p>
                  </a:txBody>
                  <a:tcPr>
                    <a:lnL w="12700" cap="flat" cmpd="sng" algn="ctr">
                      <a:noFill/>
                      <a:prstDash val="solid"/>
                      <a:round/>
                      <a:headEnd type="none" w="med" len="med"/>
                      <a:tailEnd type="none" w="med" len="med"/>
                    </a:lnL>
                    <a:lnR>
                      <a:noFill/>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045067335"/>
                  </a:ext>
                </a:extLst>
              </a:tr>
              <a:tr h="334709">
                <a:tc>
                  <a:txBody>
                    <a:bodyPr/>
                    <a:lstStyle/>
                    <a:p>
                      <a:pPr algn="l"/>
                      <a:r>
                        <a:rPr lang="en-US" sz="1000" b="1" i="0" dirty="0">
                          <a:solidFill>
                            <a:srgbClr val="0078D5"/>
                          </a:solidFill>
                          <a:latin typeface="Segoe UI Semibold"/>
                          <a:cs typeface="Segoe UI Semibold"/>
                        </a:rPr>
                        <a:t>Warranty</a:t>
                      </a:r>
                      <a:r>
                        <a:rPr lang="en-US" sz="1000" b="1" i="0" strike="noStrike" baseline="30000" dirty="0">
                          <a:solidFill>
                            <a:srgbClr val="0078D5"/>
                          </a:solidFill>
                          <a:latin typeface="Segoe UI Semibold"/>
                          <a:cs typeface="Segoe UI Semibold"/>
                        </a:rPr>
                        <a:t>17</a:t>
                      </a:r>
                    </a:p>
                  </a:txBody>
                  <a:tcPr>
                    <a:lnL>
                      <a:noFill/>
                    </a:lnL>
                    <a:lnR w="12700" cap="flat" cmpd="sng" algn="ctr">
                      <a:no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093" rtl="0" eaLnBrk="1" fontAlgn="auto" latinLnBrk="0" hangingPunct="1">
                        <a:lnSpc>
                          <a:spcPct val="100000"/>
                        </a:lnSpc>
                        <a:spcBef>
                          <a:spcPts val="0"/>
                        </a:spcBef>
                        <a:spcAft>
                          <a:spcPts val="0"/>
                        </a:spcAft>
                        <a:buClrTx/>
                        <a:buSzTx/>
                        <a:buFontTx/>
                        <a:buNone/>
                        <a:tabLst/>
                        <a:defRPr/>
                      </a:pPr>
                      <a:r>
                        <a:rPr lang="en-US" sz="1000" b="0" i="0" dirty="0">
                          <a:solidFill>
                            <a:schemeClr val="tx1">
                              <a:lumMod val="75000"/>
                              <a:lumOff val="25000"/>
                            </a:schemeClr>
                          </a:solidFill>
                          <a:latin typeface="Segoe UI" panose="020B0502040204020203" pitchFamily="34" charset="0"/>
                          <a:cs typeface="Segoe UI"/>
                        </a:rPr>
                        <a:t>1-year limited hardware warranty</a:t>
                      </a:r>
                      <a:endParaRPr lang="en-US" sz="1000" b="0" i="0" baseline="30000" dirty="0">
                        <a:solidFill>
                          <a:schemeClr val="tx1">
                            <a:lumMod val="75000"/>
                            <a:lumOff val="25000"/>
                          </a:schemeClr>
                        </a:solidFill>
                        <a:latin typeface="Segoe UI" panose="020B0502040204020203" pitchFamily="34" charset="0"/>
                        <a:cs typeface="Segoe UI"/>
                      </a:endParaRPr>
                    </a:p>
                  </a:txBody>
                  <a:tcPr>
                    <a:lnL w="12700" cap="flat" cmpd="sng" algn="ctr">
                      <a:noFill/>
                      <a:prstDash val="solid"/>
                      <a:round/>
                      <a:headEnd type="none" w="med" len="med"/>
                      <a:tailEnd type="none" w="med" len="med"/>
                    </a:lnL>
                    <a:lnR>
                      <a:noFill/>
                    </a:lnR>
                    <a:lnT w="9525" cap="flat" cmpd="sng" algn="ctr">
                      <a:solidFill>
                        <a:schemeClr val="bg1">
                          <a:lumMod val="7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351673534"/>
                  </a:ext>
                </a:extLst>
              </a:tr>
            </a:tbl>
          </a:graphicData>
        </a:graphic>
      </p:graphicFrame>
      <p:sp>
        <p:nvSpPr>
          <p:cNvPr id="2" name="Text Placeholder 1">
            <a:extLst>
              <a:ext uri="{FF2B5EF4-FFF2-40B4-BE49-F238E27FC236}">
                <a16:creationId xmlns:a16="http://schemas.microsoft.com/office/drawing/2014/main" id="{45EB28C1-A54C-694A-850D-C832BB7B30C6}"/>
              </a:ext>
            </a:extLst>
          </p:cNvPr>
          <p:cNvSpPr>
            <a:spLocks noGrp="1"/>
          </p:cNvSpPr>
          <p:nvPr>
            <p:ph type="body" sz="quarter" idx="11"/>
          </p:nvPr>
        </p:nvSpPr>
        <p:spPr/>
        <p:txBody>
          <a:bodyPr/>
          <a:lstStyle/>
          <a:p>
            <a:r>
              <a:rPr lang="en-US"/>
              <a:t>Microsoft Surface Headphones 2+</a:t>
            </a:r>
          </a:p>
          <a:p>
            <a:endParaRPr lang="en-US"/>
          </a:p>
          <a:p>
            <a:endParaRPr lang="en-US"/>
          </a:p>
        </p:txBody>
      </p:sp>
    </p:spTree>
    <p:extLst>
      <p:ext uri="{BB962C8B-B14F-4D97-AF65-F5344CB8AC3E}">
        <p14:creationId xmlns:p14="http://schemas.microsoft.com/office/powerpoint/2010/main" val="6948774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10" presetClass="entr" presetSubtype="0" fill="hold" nodeType="withEffect">
                                  <p:stCondLst>
                                    <p:cond delay="30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500"/>
                                        <p:tgtEl>
                                          <p:spTgt spid="25"/>
                                        </p:tgtEl>
                                      </p:cBhvr>
                                    </p:animEffect>
                                  </p:childTnLst>
                                </p:cTn>
                              </p:par>
                              <p:par>
                                <p:cTn id="13" presetID="10" presetClass="entr" presetSubtype="0" fill="hold" nodeType="withEffect">
                                  <p:stCondLst>
                                    <p:cond delay="600"/>
                                  </p:stCondLst>
                                  <p:childTnLst>
                                    <p:set>
                                      <p:cBhvr>
                                        <p:cTn id="14" dur="1" fill="hold">
                                          <p:stCondLst>
                                            <p:cond delay="0"/>
                                          </p:stCondLst>
                                        </p:cTn>
                                        <p:tgtEl>
                                          <p:spTgt spid="26"/>
                                        </p:tgtEl>
                                        <p:attrNameLst>
                                          <p:attrName>style.visibility</p:attrName>
                                        </p:attrNameLst>
                                      </p:cBhvr>
                                      <p:to>
                                        <p:strVal val="visible"/>
                                      </p:to>
                                    </p:set>
                                    <p:animEffect transition="in" filter="fade">
                                      <p:cBhvr>
                                        <p:cTn id="15"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45759FDB-B885-4A71-A53E-97D914F7D578}"/>
              </a:ext>
            </a:extLst>
          </p:cNvPr>
          <p:cNvGraphicFramePr>
            <a:graphicFrameLocks noGrp="1"/>
          </p:cNvGraphicFramePr>
          <p:nvPr>
            <p:extLst>
              <p:ext uri="{D42A27DB-BD31-4B8C-83A1-F6EECF244321}">
                <p14:modId xmlns:p14="http://schemas.microsoft.com/office/powerpoint/2010/main" val="1078610271"/>
              </p:ext>
            </p:extLst>
          </p:nvPr>
        </p:nvGraphicFramePr>
        <p:xfrm>
          <a:off x="571500" y="1333500"/>
          <a:ext cx="3924055" cy="5088073"/>
        </p:xfrm>
        <a:graphic>
          <a:graphicData uri="http://schemas.openxmlformats.org/drawingml/2006/table">
            <a:tbl>
              <a:tblPr firstRow="1" bandRow="1">
                <a:tableStyleId>{5C22544A-7EE6-4342-B048-85BDC9FD1C3A}</a:tableStyleId>
              </a:tblPr>
              <a:tblGrid>
                <a:gridCol w="1445811">
                  <a:extLst>
                    <a:ext uri="{9D8B030D-6E8A-4147-A177-3AD203B41FA5}">
                      <a16:colId xmlns:a16="http://schemas.microsoft.com/office/drawing/2014/main" val="229856199"/>
                    </a:ext>
                  </a:extLst>
                </a:gridCol>
                <a:gridCol w="2478244">
                  <a:extLst>
                    <a:ext uri="{9D8B030D-6E8A-4147-A177-3AD203B41FA5}">
                      <a16:colId xmlns:a16="http://schemas.microsoft.com/office/drawing/2014/main" val="2172604641"/>
                    </a:ext>
                  </a:extLst>
                </a:gridCol>
              </a:tblGrid>
              <a:tr h="587072">
                <a:tc>
                  <a:txBody>
                    <a:bodyPr/>
                    <a:lstStyle/>
                    <a:p>
                      <a:r>
                        <a:rPr lang="en-US" sz="1000" b="0" i="0">
                          <a:solidFill>
                            <a:srgbClr val="0078D5"/>
                          </a:solidFill>
                          <a:latin typeface="Segoe UI Semibold"/>
                          <a:cs typeface="Segoe UI Semibold"/>
                        </a:rPr>
                        <a:t>Dimensions</a:t>
                      </a:r>
                    </a:p>
                  </a:txBody>
                  <a:tcPr marL="91416" marR="91416" marT="45708" marB="45708">
                    <a:lnL w="12700" cmpd="sng">
                      <a:noFill/>
                    </a:lnL>
                    <a:lnR w="12700" cap="flat" cmpd="sng" algn="ctr">
                      <a:noFill/>
                      <a:prstDash val="solid"/>
                      <a:round/>
                      <a:headEnd type="none" w="med" len="med"/>
                      <a:tailEnd type="none" w="med" len="med"/>
                    </a:lnR>
                    <a:lnT w="12700" cmpd="sng">
                      <a:noFill/>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000" b="0" i="0">
                          <a:solidFill>
                            <a:schemeClr val="tx1">
                              <a:lumMod val="75000"/>
                              <a:lumOff val="25000"/>
                            </a:schemeClr>
                          </a:solidFill>
                          <a:latin typeface="Segoe UI"/>
                          <a:cs typeface="Segoe UI"/>
                        </a:rPr>
                        <a:t>Length: 6.77” (172 mm)</a:t>
                      </a:r>
                    </a:p>
                    <a:p>
                      <a:pPr lvl="0"/>
                      <a:r>
                        <a:rPr lang="en-US" sz="1000" b="0" i="0">
                          <a:solidFill>
                            <a:schemeClr val="tx1">
                              <a:lumMod val="75000"/>
                              <a:lumOff val="25000"/>
                            </a:schemeClr>
                          </a:solidFill>
                          <a:latin typeface="Segoe UI"/>
                          <a:cs typeface="Segoe UI"/>
                        </a:rPr>
                        <a:t>Width: 6.46” (164 mm)</a:t>
                      </a:r>
                    </a:p>
                    <a:p>
                      <a:pPr lvl="0"/>
                      <a:r>
                        <a:rPr lang="en-US" sz="1000" b="0" i="0">
                          <a:solidFill>
                            <a:schemeClr val="tx1">
                              <a:lumMod val="75000"/>
                              <a:lumOff val="25000"/>
                            </a:schemeClr>
                          </a:solidFill>
                          <a:latin typeface="Segoe UI"/>
                          <a:cs typeface="Segoe UI"/>
                        </a:rPr>
                        <a:t>Depth: 2.36” (60 mm)</a:t>
                      </a:r>
                      <a:endParaRPr lang="en-US" sz="1000" b="0" i="0">
                        <a:solidFill>
                          <a:schemeClr val="tx1">
                            <a:lumMod val="75000"/>
                            <a:lumOff val="25000"/>
                          </a:schemeClr>
                        </a:solidFill>
                        <a:highlight>
                          <a:srgbClr val="FFFF00"/>
                        </a:highlight>
                        <a:latin typeface="Segoe UI"/>
                        <a:cs typeface="Segoe UI"/>
                      </a:endParaRPr>
                    </a:p>
                  </a:txBody>
                  <a:tcPr marL="91416" marR="91416" marT="45708" marB="45708">
                    <a:lnL w="12700" cap="flat" cmpd="sng" algn="ctr">
                      <a:noFill/>
                      <a:prstDash val="solid"/>
                      <a:round/>
                      <a:headEnd type="none" w="med" len="med"/>
                      <a:tailEnd type="none" w="med" len="med"/>
                    </a:lnL>
                    <a:lnR w="12700" cmpd="sng">
                      <a:noFill/>
                    </a:lnR>
                    <a:lnT w="12700" cmpd="sng">
                      <a:noFill/>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82634039"/>
                  </a:ext>
                </a:extLst>
              </a:tr>
              <a:tr h="311921">
                <a:tc>
                  <a:txBody>
                    <a:bodyPr/>
                    <a:lstStyle/>
                    <a:p>
                      <a:r>
                        <a:rPr lang="en-US" sz="1000" b="0" i="0">
                          <a:solidFill>
                            <a:srgbClr val="0078D5"/>
                          </a:solidFill>
                          <a:latin typeface="Segoe UI Semibold"/>
                          <a:cs typeface="Segoe UI Semibold"/>
                        </a:rPr>
                        <a:t>Weight</a:t>
                      </a:r>
                    </a:p>
                  </a:txBody>
                  <a:tcPr marL="91416" marR="91416" marT="45708" marB="45708">
                    <a:lnL w="12700" cmpd="sng">
                      <a:noFill/>
                    </a:lnL>
                    <a:lnR w="12700" cap="flat" cmpd="sng" algn="ctr">
                      <a:no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000" b="0" i="0">
                          <a:solidFill>
                            <a:schemeClr val="tx1">
                              <a:lumMod val="75000"/>
                              <a:lumOff val="25000"/>
                            </a:schemeClr>
                          </a:solidFill>
                          <a:latin typeface="Segoe UI"/>
                          <a:cs typeface="Segoe UI"/>
                        </a:rPr>
                        <a:t>0.30 lb. (136 g)</a:t>
                      </a:r>
                    </a:p>
                  </a:txBody>
                  <a:tcPr marL="91416" marR="91416" marT="45708" marB="45708">
                    <a:lnL w="12700" cap="flat" cmpd="sng" algn="ctr">
                      <a:noFill/>
                      <a:prstDash val="solid"/>
                      <a:round/>
                      <a:headEnd type="none" w="med" len="med"/>
                      <a:tailEnd type="none" w="med" len="med"/>
                    </a:lnL>
                    <a:lnR w="12700" cmpd="sng">
                      <a:noFill/>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1868621"/>
                  </a:ext>
                </a:extLst>
              </a:tr>
              <a:tr h="279087">
                <a:tc>
                  <a:txBody>
                    <a:bodyPr/>
                    <a:lstStyle/>
                    <a:p>
                      <a:r>
                        <a:rPr lang="en-US" sz="1000" b="0" i="0">
                          <a:solidFill>
                            <a:srgbClr val="0078D5"/>
                          </a:solidFill>
                          <a:latin typeface="Segoe UI Semibold"/>
                          <a:cs typeface="Segoe UI Semibold"/>
                        </a:rPr>
                        <a:t>Exterior</a:t>
                      </a:r>
                    </a:p>
                  </a:txBody>
                  <a:tcPr marL="91416" marR="91416" marT="45708" marB="45708">
                    <a:lnL w="12700" cmpd="sng">
                      <a:noFill/>
                    </a:lnL>
                    <a:lnR w="12700" cap="flat" cmpd="sng" algn="ctr">
                      <a:no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000" b="0" i="0">
                          <a:solidFill>
                            <a:schemeClr val="tx1">
                              <a:lumMod val="75000"/>
                              <a:lumOff val="25000"/>
                            </a:schemeClr>
                          </a:solidFill>
                          <a:latin typeface="Segoe UI"/>
                          <a:cs typeface="Segoe UI"/>
                        </a:rPr>
                        <a:t>Color: Black</a:t>
                      </a:r>
                      <a:endParaRPr lang="en-US" sz="1000" b="0" i="0" baseline="30000">
                        <a:solidFill>
                          <a:schemeClr val="tx1">
                            <a:lumMod val="75000"/>
                            <a:lumOff val="25000"/>
                          </a:schemeClr>
                        </a:solidFill>
                        <a:latin typeface="Segoe UI" panose="020B0502040204020203" pitchFamily="34" charset="0"/>
                        <a:cs typeface="Segoe UI" panose="020B0502040204020203" pitchFamily="34" charset="0"/>
                      </a:endParaRPr>
                    </a:p>
                  </a:txBody>
                  <a:tcPr marL="91416" marR="91416" marT="45708" marB="45708">
                    <a:lnL w="12700" cap="flat" cmpd="sng" algn="ctr">
                      <a:noFill/>
                      <a:prstDash val="solid"/>
                      <a:round/>
                      <a:headEnd type="none" w="med" len="med"/>
                      <a:tailEnd type="none" w="med" len="med"/>
                    </a:lnL>
                    <a:lnR w="12700" cmpd="sng">
                      <a:noFill/>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72576111"/>
                  </a:ext>
                </a:extLst>
              </a:tr>
              <a:tr h="530515">
                <a:tc>
                  <a:txBody>
                    <a:bodyPr/>
                    <a:lstStyle/>
                    <a:p>
                      <a:r>
                        <a:rPr lang="en-US" sz="1000" b="0" i="0">
                          <a:solidFill>
                            <a:srgbClr val="0078D5"/>
                          </a:solidFill>
                          <a:latin typeface="Segoe UI Semibold"/>
                          <a:cs typeface="Segoe UI Semibold"/>
                        </a:rPr>
                        <a:t>Frequency response</a:t>
                      </a:r>
                    </a:p>
                  </a:txBody>
                  <a:tcPr marL="91416" marR="91416" marT="45708" marB="45708">
                    <a:lnL w="12700" cmpd="sng">
                      <a:noFill/>
                    </a:lnL>
                    <a:lnR w="12700" cap="flat" cmpd="sng" algn="ctr">
                      <a:no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000" b="0" i="0">
                          <a:solidFill>
                            <a:schemeClr val="tx1">
                              <a:lumMod val="75000"/>
                              <a:lumOff val="25000"/>
                            </a:schemeClr>
                          </a:solidFill>
                          <a:latin typeface="Segoe UI" panose="020B0502040204020203" pitchFamily="34" charset="0"/>
                          <a:cs typeface="Segoe UI"/>
                        </a:rPr>
                        <a:t>Microphone: 100Hz–10kHz</a:t>
                      </a:r>
                    </a:p>
                    <a:p>
                      <a:r>
                        <a:rPr lang="en-US" sz="1000" b="0" i="0">
                          <a:solidFill>
                            <a:schemeClr val="tx1">
                              <a:lumMod val="75000"/>
                              <a:lumOff val="25000"/>
                            </a:schemeClr>
                          </a:solidFill>
                          <a:latin typeface="Segoe UI" panose="020B0502040204020203" pitchFamily="34" charset="0"/>
                          <a:cs typeface="Segoe UI"/>
                        </a:rPr>
                        <a:t>Speaker: 100Hz–20kHz</a:t>
                      </a:r>
                    </a:p>
                  </a:txBody>
                  <a:tcPr marL="91416" marR="91416" marT="45708" marB="45708">
                    <a:lnL w="12700" cap="flat" cmpd="sng" algn="ctr">
                      <a:noFill/>
                      <a:prstDash val="solid"/>
                      <a:round/>
                      <a:headEnd type="none" w="med" len="med"/>
                      <a:tailEnd type="none" w="med" len="med"/>
                    </a:lnL>
                    <a:lnR w="12700" cmpd="sng">
                      <a:noFill/>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4890923"/>
                  </a:ext>
                </a:extLst>
              </a:tr>
              <a:tr h="426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i="0">
                          <a:solidFill>
                            <a:srgbClr val="0078D5"/>
                          </a:solidFill>
                          <a:latin typeface="Segoe UI Semibold"/>
                          <a:cs typeface="Segoe UI Semibold"/>
                        </a:rPr>
                        <a:t>Noise cancellation</a:t>
                      </a:r>
                    </a:p>
                  </a:txBody>
                  <a:tcPr marL="91416" marR="91416" marT="45708" marB="45708">
                    <a:lnL w="12700" cmpd="sng">
                      <a:noFill/>
                    </a:lnL>
                    <a:lnR w="12700" cap="flat" cmpd="sng" algn="ctr">
                      <a:no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lvl="0">
                        <a:buNone/>
                      </a:pPr>
                      <a:r>
                        <a:rPr lang="en-US" sz="1000" b="0" i="0" dirty="0">
                          <a:solidFill>
                            <a:schemeClr val="tx1">
                              <a:lumMod val="75000"/>
                              <a:lumOff val="25000"/>
                            </a:schemeClr>
                          </a:solidFill>
                          <a:latin typeface="Segoe UI" panose="020B0502040204020203" pitchFamily="34" charset="0"/>
                          <a:cs typeface="Segoe UI"/>
                        </a:rPr>
                        <a:t>Beamforming with 2 mems microphone</a:t>
                      </a:r>
                    </a:p>
                  </a:txBody>
                  <a:tcPr marL="91416" marR="91416" marT="45708" marB="45708">
                    <a:lnL w="12700" cap="flat" cmpd="sng" algn="ctr">
                      <a:noFill/>
                      <a:prstDash val="solid"/>
                      <a:round/>
                      <a:headEnd type="none" w="med" len="med"/>
                      <a:tailEnd type="none" w="med" len="med"/>
                    </a:lnL>
                    <a:lnR w="12700" cmpd="sng">
                      <a:noFill/>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18723909"/>
                  </a:ext>
                </a:extLst>
              </a:tr>
              <a:tr h="273615">
                <a:tc>
                  <a:txBody>
                    <a:bodyPr/>
                    <a:lstStyle/>
                    <a:p>
                      <a:r>
                        <a:rPr lang="en-US" sz="1000" b="0" i="0">
                          <a:solidFill>
                            <a:srgbClr val="0078D5"/>
                          </a:solidFill>
                          <a:latin typeface="Segoe UI Semibold"/>
                          <a:cs typeface="Segoe UI Semibold"/>
                        </a:rPr>
                        <a:t>Speaker</a:t>
                      </a:r>
                    </a:p>
                  </a:txBody>
                  <a:tcPr marL="91416" marR="91416" marT="45708" marB="45708">
                    <a:lnL w="12700" cmpd="sng">
                      <a:noFill/>
                    </a:lnL>
                    <a:lnR w="12700" cap="flat" cmpd="sng" algn="ctr">
                      <a:no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000" b="0" i="0">
                          <a:solidFill>
                            <a:schemeClr val="tx1">
                              <a:lumMod val="75000"/>
                              <a:lumOff val="25000"/>
                            </a:schemeClr>
                          </a:solidFill>
                          <a:latin typeface="Segoe UI" panose="020B0502040204020203" pitchFamily="34" charset="0"/>
                          <a:cs typeface="Segoe UI"/>
                        </a:rPr>
                        <a:t>28 mm moving-coil speaker driver</a:t>
                      </a:r>
                    </a:p>
                  </a:txBody>
                  <a:tcPr marL="91416" marR="91416" marT="45708" marB="45708">
                    <a:lnL w="12700" cap="flat" cmpd="sng" algn="ctr">
                      <a:noFill/>
                      <a:prstDash val="solid"/>
                      <a:round/>
                      <a:headEnd type="none" w="med" len="med"/>
                      <a:tailEnd type="none" w="med" len="med"/>
                    </a:lnL>
                    <a:lnR w="12700" cmpd="sng">
                      <a:noFill/>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30179265"/>
                  </a:ext>
                </a:extLst>
              </a:tr>
              <a:tr h="423050">
                <a:tc>
                  <a:txBody>
                    <a:bodyPr/>
                    <a:lstStyle/>
                    <a:p>
                      <a:r>
                        <a:rPr lang="en-US" sz="1000" b="0" i="0">
                          <a:solidFill>
                            <a:srgbClr val="0078D5"/>
                          </a:solidFill>
                          <a:latin typeface="Segoe UI Semibold"/>
                          <a:cs typeface="Segoe UI Semibold"/>
                        </a:rPr>
                        <a:t>Sound pressure </a:t>
                      </a:r>
                      <a:br>
                        <a:rPr lang="en-US" sz="1000" b="0" i="0">
                          <a:solidFill>
                            <a:srgbClr val="0078D5"/>
                          </a:solidFill>
                          <a:latin typeface="Segoe UI Semibold"/>
                          <a:cs typeface="Segoe UI Semibold"/>
                        </a:rPr>
                      </a:br>
                      <a:r>
                        <a:rPr lang="en-US" sz="1000" b="0" i="0">
                          <a:solidFill>
                            <a:srgbClr val="0078D5"/>
                          </a:solidFill>
                          <a:latin typeface="Segoe UI Semibold"/>
                          <a:cs typeface="Segoe UI Semibold"/>
                        </a:rPr>
                        <a:t>level output</a:t>
                      </a:r>
                    </a:p>
                  </a:txBody>
                  <a:tcPr marL="91416" marR="91416" marT="45708" marB="45708">
                    <a:lnL w="12700" cmpd="sng">
                      <a:noFill/>
                    </a:lnL>
                    <a:lnR w="12700" cap="flat" cmpd="sng" algn="ctr">
                      <a:no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000" b="0" i="0" dirty="0">
                          <a:solidFill>
                            <a:schemeClr val="tx1">
                              <a:lumMod val="75000"/>
                              <a:lumOff val="25000"/>
                            </a:schemeClr>
                          </a:solidFill>
                          <a:latin typeface="Segoe UI" panose="020B0502040204020203" pitchFamily="34" charset="0"/>
                          <a:cs typeface="Segoe UI"/>
                        </a:rPr>
                        <a:t>Up to 91 dB</a:t>
                      </a:r>
                    </a:p>
                  </a:txBody>
                  <a:tcPr marL="91416" marR="91416" marT="45708" marB="45708">
                    <a:lnL w="12700" cap="flat" cmpd="sng" algn="ctr">
                      <a:noFill/>
                      <a:prstDash val="solid"/>
                      <a:round/>
                      <a:headEnd type="none" w="med" len="med"/>
                      <a:tailEnd type="none" w="med" len="med"/>
                    </a:lnL>
                    <a:lnR w="12700" cmpd="sng">
                      <a:noFill/>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12970429"/>
                  </a:ext>
                </a:extLst>
              </a:tr>
              <a:tr h="569119">
                <a:tc>
                  <a:txBody>
                    <a:bodyPr/>
                    <a:lstStyle/>
                    <a:p>
                      <a:r>
                        <a:rPr lang="en-US" sz="1000" b="0" i="0">
                          <a:solidFill>
                            <a:srgbClr val="0078D5"/>
                          </a:solidFill>
                          <a:latin typeface="Segoe UI Semibold"/>
                          <a:cs typeface="Segoe UI Semibold"/>
                        </a:rPr>
                        <a:t>Battery life</a:t>
                      </a:r>
                    </a:p>
                  </a:txBody>
                  <a:tcPr marL="91416" marR="91416" marT="45708" marB="45708">
                    <a:lnL w="12700" cmpd="sng">
                      <a:noFill/>
                    </a:lnL>
                    <a:lnR w="12700" cap="flat" cmpd="sng" algn="ctr">
                      <a:no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000" b="0" i="0" dirty="0">
                          <a:solidFill>
                            <a:schemeClr val="tx1">
                              <a:lumMod val="75000"/>
                              <a:lumOff val="25000"/>
                            </a:schemeClr>
                          </a:solidFill>
                          <a:latin typeface="Segoe UI" panose="020B0502040204020203" pitchFamily="34" charset="0"/>
                          <a:cs typeface="Segoe UI" panose="020B0502040204020203" pitchFamily="34" charset="0"/>
                        </a:rPr>
                        <a:t>Up to </a:t>
                      </a:r>
                      <a:r>
                        <a:rPr lang="en-US" sz="1000" b="0" i="0" kern="1200" dirty="0">
                          <a:solidFill>
                            <a:schemeClr val="tx1">
                              <a:lumMod val="75000"/>
                              <a:lumOff val="25000"/>
                            </a:schemeClr>
                          </a:solidFill>
                          <a:latin typeface="Segoe UI" panose="020B0502040204020203" pitchFamily="34" charset="0"/>
                          <a:ea typeface="+mn-ea"/>
                          <a:cs typeface="Segoe UI" panose="020B0502040204020203" pitchFamily="34" charset="0"/>
                        </a:rPr>
                        <a:t>50</a:t>
                      </a:r>
                      <a:r>
                        <a:rPr lang="en-US" sz="1000" b="0" i="0" dirty="0">
                          <a:solidFill>
                            <a:schemeClr val="tx1">
                              <a:lumMod val="75000"/>
                              <a:lumOff val="25000"/>
                            </a:schemeClr>
                          </a:solidFill>
                          <a:latin typeface="Segoe UI" panose="020B0502040204020203" pitchFamily="34" charset="0"/>
                          <a:cs typeface="Segoe UI" panose="020B0502040204020203" pitchFamily="34" charset="0"/>
                        </a:rPr>
                        <a:t> hours</a:t>
                      </a:r>
                      <a:r>
                        <a:rPr lang="en-US" sz="1000" b="0" i="0" baseline="30000" dirty="0">
                          <a:solidFill>
                            <a:schemeClr val="tx1">
                              <a:lumMod val="75000"/>
                              <a:lumOff val="25000"/>
                            </a:schemeClr>
                          </a:solidFill>
                          <a:latin typeface="Segoe UI" panose="020B0502040204020203" pitchFamily="34" charset="0"/>
                          <a:cs typeface="Segoe UI" panose="020B0502040204020203" pitchFamily="34" charset="0"/>
                        </a:rPr>
                        <a:t>24</a:t>
                      </a:r>
                      <a:r>
                        <a:rPr lang="en-US" sz="1000" b="0" i="0" dirty="0">
                          <a:solidFill>
                            <a:schemeClr val="tx1">
                              <a:lumMod val="75000"/>
                              <a:lumOff val="25000"/>
                            </a:schemeClr>
                          </a:solidFill>
                          <a:latin typeface="Segoe UI" panose="020B0502040204020203" pitchFamily="34" charset="0"/>
                          <a:cs typeface="Segoe UI" panose="020B0502040204020203" pitchFamily="34" charset="0"/>
                        </a:rPr>
                        <a:t> of music listening time or up to</a:t>
                      </a:r>
                      <a:r>
                        <a:rPr lang="en-US" sz="1000" b="0" i="0" kern="1200" dirty="0">
                          <a:solidFill>
                            <a:schemeClr val="tx1">
                              <a:lumMod val="75000"/>
                              <a:lumOff val="25000"/>
                            </a:schemeClr>
                          </a:solidFill>
                          <a:latin typeface="Segoe UI" panose="020B0502040204020203" pitchFamily="34" charset="0"/>
                          <a:ea typeface="+mn-ea"/>
                          <a:cs typeface="Segoe UI" panose="020B0502040204020203" pitchFamily="34" charset="0"/>
                        </a:rPr>
                        <a:t> 30</a:t>
                      </a:r>
                      <a:r>
                        <a:rPr lang="en-US" sz="1000" b="0" i="0" dirty="0">
                          <a:solidFill>
                            <a:schemeClr val="tx1">
                              <a:lumMod val="75000"/>
                              <a:lumOff val="25000"/>
                            </a:schemeClr>
                          </a:solidFill>
                          <a:latin typeface="Segoe UI" panose="020B0502040204020203" pitchFamily="34" charset="0"/>
                          <a:cs typeface="Segoe UI" panose="020B0502040204020203" pitchFamily="34" charset="0"/>
                        </a:rPr>
                        <a:t> hours of voice calling on Microsoft Teams</a:t>
                      </a:r>
                      <a:r>
                        <a:rPr lang="en-US" sz="1000" b="0" i="0" baseline="30000" dirty="0">
                          <a:solidFill>
                            <a:schemeClr val="tx1">
                              <a:lumMod val="75000"/>
                              <a:lumOff val="25000"/>
                            </a:schemeClr>
                          </a:solidFill>
                          <a:latin typeface="Segoe UI" panose="020B0502040204020203" pitchFamily="34" charset="0"/>
                          <a:cs typeface="Segoe UI" panose="020B0502040204020203" pitchFamily="34" charset="0"/>
                        </a:rPr>
                        <a:t>19</a:t>
                      </a:r>
                    </a:p>
                  </a:txBody>
                  <a:tcPr marL="91416" marR="91416" marT="45708" marB="45708">
                    <a:lnL w="12700" cap="flat" cmpd="sng" algn="ctr">
                      <a:noFill/>
                      <a:prstDash val="solid"/>
                      <a:round/>
                      <a:headEnd type="none" w="med" len="med"/>
                      <a:tailEnd type="none" w="med" len="med"/>
                    </a:lnL>
                    <a:lnR w="12700" cmpd="sng">
                      <a:noFill/>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61862126"/>
                  </a:ext>
                </a:extLst>
              </a:tr>
              <a:tr h="424823">
                <a:tc>
                  <a:txBody>
                    <a:bodyPr/>
                    <a:lstStyle/>
                    <a:p>
                      <a:r>
                        <a:rPr lang="en-US" sz="1000" b="0" i="0">
                          <a:solidFill>
                            <a:srgbClr val="0078D5"/>
                          </a:solidFill>
                          <a:latin typeface="Segoe UI Semibold"/>
                          <a:cs typeface="Segoe UI Semibold"/>
                        </a:rPr>
                        <a:t>Certified for Microsoft Teams details</a:t>
                      </a:r>
                    </a:p>
                  </a:txBody>
                  <a:tcPr marL="91416" marR="91416" marT="45708" marB="45708">
                    <a:lnL w="12700" cmpd="sng">
                      <a:noFill/>
                    </a:lnL>
                    <a:lnR w="12700" cap="flat" cmpd="sng" algn="ctr">
                      <a:no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000" b="0" i="0" baseline="0" dirty="0">
                          <a:solidFill>
                            <a:schemeClr val="tx1">
                              <a:lumMod val="75000"/>
                              <a:lumOff val="25000"/>
                            </a:schemeClr>
                          </a:solidFill>
                          <a:latin typeface="Segoe UI" panose="020B0502040204020203" pitchFamily="34" charset="0"/>
                          <a:cs typeface="Segoe UI" panose="020B0502040204020203" pitchFamily="34" charset="0"/>
                        </a:rPr>
                        <a:t>Microsoft Teams and Mute LED</a:t>
                      </a:r>
                    </a:p>
                  </a:txBody>
                  <a:tcPr marL="91416" marR="91416" marT="45708" marB="45708">
                    <a:lnL w="12700" cap="flat" cmpd="sng" algn="ctr">
                      <a:noFill/>
                      <a:prstDash val="solid"/>
                      <a:round/>
                      <a:headEnd type="none" w="med" len="med"/>
                      <a:tailEnd type="none" w="med" len="med"/>
                    </a:lnL>
                    <a:lnR w="12700" cmpd="sng">
                      <a:noFill/>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14381816"/>
                  </a:ext>
                </a:extLst>
              </a:tr>
              <a:tr h="569119">
                <a:tc>
                  <a:txBody>
                    <a:bodyPr/>
                    <a:lstStyle/>
                    <a:p>
                      <a:r>
                        <a:rPr lang="en-US" sz="1000" b="0" i="0">
                          <a:solidFill>
                            <a:srgbClr val="0078D5"/>
                          </a:solidFill>
                          <a:latin typeface="Segoe UI Semibold"/>
                          <a:cs typeface="Segoe UI Semibold"/>
                        </a:rPr>
                        <a:t>Technology details</a:t>
                      </a:r>
                    </a:p>
                  </a:txBody>
                  <a:tcPr marL="91416" marR="91416" marT="45708" marB="45708">
                    <a:lnL w="12700" cmpd="sng">
                      <a:noFill/>
                    </a:lnL>
                    <a:lnR w="12700" cap="flat" cmpd="sng" algn="ctr">
                      <a:no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000" b="0" i="0" baseline="0" dirty="0">
                          <a:solidFill>
                            <a:schemeClr val="tx1">
                              <a:lumMod val="75000"/>
                              <a:lumOff val="25000"/>
                            </a:schemeClr>
                          </a:solidFill>
                          <a:latin typeface="Segoe UI" panose="020B0502040204020203" pitchFamily="34" charset="0"/>
                          <a:cs typeface="Segoe UI" panose="020B0502040204020203" pitchFamily="34" charset="0"/>
                        </a:rPr>
                        <a:t>Bluetooth</a:t>
                      </a:r>
                      <a:r>
                        <a:rPr lang="en-US" sz="1000" b="0" i="0" baseline="30000" dirty="0">
                          <a:solidFill>
                            <a:schemeClr val="tx1">
                              <a:lumMod val="75000"/>
                              <a:lumOff val="25000"/>
                            </a:schemeClr>
                          </a:solidFill>
                          <a:latin typeface="Segoe UI" panose="020B0502040204020203" pitchFamily="34" charset="0"/>
                          <a:cs typeface="Segoe UI"/>
                        </a:rPr>
                        <a:t>®</a:t>
                      </a:r>
                      <a:r>
                        <a:rPr lang="en-US" sz="1000" b="0" i="0" baseline="0" dirty="0">
                          <a:solidFill>
                            <a:schemeClr val="tx1">
                              <a:lumMod val="75000"/>
                              <a:lumOff val="25000"/>
                            </a:schemeClr>
                          </a:solidFill>
                          <a:latin typeface="Segoe UI" panose="020B0502040204020203" pitchFamily="34" charset="0"/>
                          <a:cs typeface="Segoe UI" panose="020B0502040204020203" pitchFamily="34" charset="0"/>
                        </a:rPr>
                        <a:t> range:</a:t>
                      </a:r>
                    </a:p>
                    <a:p>
                      <a:r>
                        <a:rPr lang="en-US" sz="1000" b="0" i="0" baseline="0" dirty="0">
                          <a:solidFill>
                            <a:schemeClr val="tx1">
                              <a:lumMod val="75000"/>
                              <a:lumOff val="25000"/>
                            </a:schemeClr>
                          </a:solidFill>
                          <a:latin typeface="Segoe UI" panose="020B0502040204020203" pitchFamily="34" charset="0"/>
                          <a:cs typeface="Segoe UI" panose="020B0502040204020203" pitchFamily="34" charset="0"/>
                        </a:rPr>
                        <a:t>10 m – office </a:t>
                      </a:r>
                    </a:p>
                    <a:p>
                      <a:r>
                        <a:rPr lang="en-US" sz="1000" b="0" i="0" baseline="0" dirty="0">
                          <a:solidFill>
                            <a:schemeClr val="tx1">
                              <a:lumMod val="75000"/>
                              <a:lumOff val="25000"/>
                            </a:schemeClr>
                          </a:solidFill>
                          <a:latin typeface="Segoe UI" panose="020B0502040204020203" pitchFamily="34" charset="0"/>
                          <a:cs typeface="Segoe UI" panose="020B0502040204020203" pitchFamily="34" charset="0"/>
                        </a:rPr>
                        <a:t>30 m – office air</a:t>
                      </a:r>
                    </a:p>
                  </a:txBody>
                  <a:tcPr marL="91416" marR="91416" marT="45708" marB="45708">
                    <a:lnL w="12700" cap="flat" cmpd="sng" algn="ctr">
                      <a:noFill/>
                      <a:prstDash val="solid"/>
                      <a:round/>
                      <a:headEnd type="none" w="med" len="med"/>
                      <a:tailEnd type="none" w="med" len="med"/>
                    </a:lnL>
                    <a:lnR w="12700" cmpd="sng">
                      <a:noFill/>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52434590"/>
                  </a:ext>
                </a:extLst>
              </a:tr>
              <a:tr h="569119">
                <a:tc>
                  <a:txBody>
                    <a:bodyPr/>
                    <a:lstStyle/>
                    <a:p>
                      <a:r>
                        <a:rPr lang="en-US" sz="1000" b="0" i="0">
                          <a:solidFill>
                            <a:srgbClr val="0078D5"/>
                          </a:solidFill>
                          <a:latin typeface="Segoe UI Semibold"/>
                          <a:cs typeface="Segoe UI Semibold"/>
                        </a:rPr>
                        <a:t>Charging</a:t>
                      </a:r>
                    </a:p>
                  </a:txBody>
                  <a:tcPr marL="91416" marR="91416" marT="45708" marB="45708">
                    <a:lnL w="12700" cmpd="sng">
                      <a:noFill/>
                    </a:lnL>
                    <a:lnR w="12700" cap="flat" cmpd="sng" algn="ctr">
                      <a:no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i="0" dirty="0">
                          <a:solidFill>
                            <a:schemeClr val="tx1">
                              <a:lumMod val="75000"/>
                              <a:lumOff val="25000"/>
                            </a:schemeClr>
                          </a:solidFill>
                          <a:latin typeface="Segoe UI" panose="020B0502040204020203" pitchFamily="34" charset="0"/>
                          <a:cs typeface="Segoe UI" panose="020B0502040204020203" pitchFamily="34" charset="0"/>
                        </a:rPr>
                        <a:t>Full charge in 2.5 hours</a:t>
                      </a:r>
                    </a:p>
                  </a:txBody>
                  <a:tcPr marL="91416" marR="91416" marT="45708" marB="45708">
                    <a:lnL w="12700" cap="flat" cmpd="sng" algn="ctr">
                      <a:noFill/>
                      <a:prstDash val="solid"/>
                      <a:round/>
                      <a:headEnd type="none" w="med" len="med"/>
                      <a:tailEnd type="none" w="med" len="med"/>
                    </a:lnL>
                    <a:lnR w="12700" cmpd="sng">
                      <a:noFill/>
                    </a:lnR>
                    <a:lnT w="9525" cap="flat" cmpd="sng" algn="ctr">
                      <a:solidFill>
                        <a:schemeClr val="bg1">
                          <a:lumMod val="7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45623351"/>
                  </a:ext>
                </a:extLst>
              </a:tr>
            </a:tbl>
          </a:graphicData>
        </a:graphic>
      </p:graphicFrame>
      <p:graphicFrame>
        <p:nvGraphicFramePr>
          <p:cNvPr id="4" name="Table 2">
            <a:extLst>
              <a:ext uri="{FF2B5EF4-FFF2-40B4-BE49-F238E27FC236}">
                <a16:creationId xmlns:a16="http://schemas.microsoft.com/office/drawing/2014/main" id="{395B9DAE-680B-0149-9C40-0C557B8B365C}"/>
              </a:ext>
            </a:extLst>
          </p:cNvPr>
          <p:cNvGraphicFramePr>
            <a:graphicFrameLocks noGrp="1"/>
          </p:cNvGraphicFramePr>
          <p:nvPr>
            <p:extLst>
              <p:ext uri="{D42A27DB-BD31-4B8C-83A1-F6EECF244321}">
                <p14:modId xmlns:p14="http://schemas.microsoft.com/office/powerpoint/2010/main" val="2866735668"/>
              </p:ext>
            </p:extLst>
          </p:nvPr>
        </p:nvGraphicFramePr>
        <p:xfrm>
          <a:off x="4743006" y="1259768"/>
          <a:ext cx="4515936" cy="4754712"/>
        </p:xfrm>
        <a:graphic>
          <a:graphicData uri="http://schemas.openxmlformats.org/drawingml/2006/table">
            <a:tbl>
              <a:tblPr firstRow="1" bandRow="1">
                <a:tableStyleId>{5C22544A-7EE6-4342-B048-85BDC9FD1C3A}</a:tableStyleId>
              </a:tblPr>
              <a:tblGrid>
                <a:gridCol w="1603276">
                  <a:extLst>
                    <a:ext uri="{9D8B030D-6E8A-4147-A177-3AD203B41FA5}">
                      <a16:colId xmlns:a16="http://schemas.microsoft.com/office/drawing/2014/main" val="229856199"/>
                    </a:ext>
                  </a:extLst>
                </a:gridCol>
                <a:gridCol w="2912660">
                  <a:extLst>
                    <a:ext uri="{9D8B030D-6E8A-4147-A177-3AD203B41FA5}">
                      <a16:colId xmlns:a16="http://schemas.microsoft.com/office/drawing/2014/main" val="2172604641"/>
                    </a:ext>
                  </a:extLst>
                </a:gridCol>
              </a:tblGrid>
              <a:tr h="333339">
                <a:tc>
                  <a:txBody>
                    <a:bodyPr/>
                    <a:lstStyle/>
                    <a:p>
                      <a:r>
                        <a:rPr lang="en-US" sz="1000" b="0" i="0">
                          <a:solidFill>
                            <a:srgbClr val="0078D5"/>
                          </a:solidFill>
                          <a:latin typeface="Segoe UI Semibold"/>
                          <a:cs typeface="Segoe UI Semibold"/>
                        </a:rPr>
                        <a:t>Simultaneous connection</a:t>
                      </a:r>
                    </a:p>
                  </a:txBody>
                  <a:tcPr marL="91416" marR="91416" marT="45708" marB="45708">
                    <a:lnL w="12700" cmpd="sng">
                      <a:noFill/>
                    </a:lnL>
                    <a:lnR w="12700" cap="flat" cmpd="sng" algn="ctr">
                      <a:no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000" b="0" i="0" kern="1200" dirty="0">
                          <a:solidFill>
                            <a:schemeClr val="tx1">
                              <a:lumMod val="75000"/>
                              <a:lumOff val="25000"/>
                            </a:schemeClr>
                          </a:solidFill>
                          <a:latin typeface="Segoe UI" panose="020B0502040204020203" pitchFamily="34" charset="0"/>
                          <a:ea typeface="+mn-ea"/>
                          <a:cs typeface="Segoe UI" panose="020B0502040204020203" pitchFamily="34" charset="0"/>
                        </a:rPr>
                        <a:t>Up to 2</a:t>
                      </a:r>
                    </a:p>
                  </a:txBody>
                  <a:tcPr marL="91416" marR="91416" marT="45708" marB="45708">
                    <a:lnL w="12700" cap="flat" cmpd="sng" algn="ctr">
                      <a:noFill/>
                      <a:prstDash val="solid"/>
                      <a:round/>
                      <a:headEnd type="none" w="med" len="med"/>
                      <a:tailEnd type="none" w="med" len="med"/>
                    </a:lnL>
                    <a:lnR w="12700" cmpd="sng">
                      <a:noFill/>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16358889"/>
                  </a:ext>
                </a:extLst>
              </a:tr>
              <a:tr h="208893">
                <a:tc>
                  <a:txBody>
                    <a:bodyPr/>
                    <a:lstStyle/>
                    <a:p>
                      <a:r>
                        <a:rPr lang="en-US" sz="1000" b="0" i="0">
                          <a:solidFill>
                            <a:srgbClr val="0078D5"/>
                          </a:solidFill>
                          <a:latin typeface="Segoe UI Semibold"/>
                          <a:cs typeface="Segoe UI Semibold"/>
                        </a:rPr>
                        <a:t>Audio codec</a:t>
                      </a:r>
                    </a:p>
                  </a:txBody>
                  <a:tcPr marL="91416" marR="91416" marT="45708" marB="45708">
                    <a:lnL w="12700" cmpd="sng">
                      <a:noFill/>
                    </a:lnL>
                    <a:lnR w="12700" cap="flat" cmpd="sng" algn="ctr">
                      <a:no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lvl="0">
                        <a:buNone/>
                      </a:pPr>
                      <a:r>
                        <a:rPr lang="en-US" sz="1000" b="0" i="0">
                          <a:solidFill>
                            <a:schemeClr val="tx1">
                              <a:lumMod val="75000"/>
                              <a:lumOff val="25000"/>
                            </a:schemeClr>
                          </a:solidFill>
                          <a:latin typeface="Segoe UI" panose="020B0502040204020203" pitchFamily="34" charset="0"/>
                          <a:cs typeface="Segoe UI" panose="020B0502040204020203" pitchFamily="34" charset="0"/>
                        </a:rPr>
                        <a:t>SBC</a:t>
                      </a:r>
                    </a:p>
                  </a:txBody>
                  <a:tcPr marL="91416" marR="91416" marT="45708" marB="45708">
                    <a:lnL w="12700" cap="flat" cmpd="sng" algn="ctr">
                      <a:noFill/>
                      <a:prstDash val="solid"/>
                      <a:round/>
                      <a:headEnd type="none" w="med" len="med"/>
                      <a:tailEnd type="none" w="med" len="med"/>
                    </a:lnL>
                    <a:lnR w="12700" cmpd="sng">
                      <a:noFill/>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40726130"/>
                  </a:ext>
                </a:extLst>
              </a:tr>
              <a:tr h="1344008">
                <a:tc>
                  <a:txBody>
                    <a:bodyPr/>
                    <a:lstStyle/>
                    <a:p>
                      <a:r>
                        <a:rPr lang="en-US" sz="1000" b="0" i="0">
                          <a:solidFill>
                            <a:srgbClr val="0078D5"/>
                          </a:solidFill>
                          <a:latin typeface="Segoe UI Semibold"/>
                          <a:cs typeface="Segoe UI Semibold"/>
                        </a:rPr>
                        <a:t>Compatibility</a:t>
                      </a:r>
                    </a:p>
                  </a:txBody>
                  <a:tcPr marL="91416" marR="91416" marT="45708" marB="45708">
                    <a:lnL w="12700" cmpd="sng">
                      <a:noFill/>
                    </a:lnL>
                    <a:lnR w="12700" cap="flat" cmpd="sng" algn="ctr">
                      <a:no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000" b="0" i="0" dirty="0">
                          <a:solidFill>
                            <a:schemeClr val="tx1">
                              <a:lumMod val="75000"/>
                              <a:lumOff val="25000"/>
                            </a:schemeClr>
                          </a:solidFill>
                          <a:latin typeface="Segoe UI" panose="020B0502040204020203" pitchFamily="34" charset="0"/>
                          <a:cs typeface="Segoe UI" panose="020B0502040204020203" pitchFamily="34" charset="0"/>
                        </a:rPr>
                        <a:t>Bluetooth</a:t>
                      </a:r>
                      <a:r>
                        <a:rPr lang="en-US" sz="1000" b="0" i="0" baseline="30000" dirty="0">
                          <a:solidFill>
                            <a:schemeClr val="tx1">
                              <a:lumMod val="75000"/>
                              <a:lumOff val="25000"/>
                            </a:schemeClr>
                          </a:solidFill>
                          <a:latin typeface="Segoe UI" panose="020B0502040204020203" pitchFamily="34" charset="0"/>
                          <a:cs typeface="Segoe UI" panose="020B0502040204020203" pitchFamily="34" charset="0"/>
                        </a:rPr>
                        <a:t>®</a:t>
                      </a:r>
                      <a:r>
                        <a:rPr lang="en-US" sz="1000" b="0" i="0" dirty="0">
                          <a:solidFill>
                            <a:schemeClr val="tx1">
                              <a:lumMod val="75000"/>
                              <a:lumOff val="25000"/>
                            </a:schemeClr>
                          </a:solidFill>
                          <a:latin typeface="Segoe UI" panose="020B0502040204020203" pitchFamily="34" charset="0"/>
                          <a:cs typeface="Segoe UI" panose="020B0502040204020203" pitchFamily="34" charset="0"/>
                        </a:rPr>
                        <a:t> compatibility</a:t>
                      </a:r>
                    </a:p>
                    <a:p>
                      <a:r>
                        <a:rPr lang="en-US" sz="1000" b="0" i="0" dirty="0">
                          <a:solidFill>
                            <a:schemeClr val="tx1">
                              <a:lumMod val="75000"/>
                              <a:lumOff val="25000"/>
                            </a:schemeClr>
                          </a:solidFill>
                          <a:latin typeface="Segoe UI" panose="020B0502040204020203" pitchFamily="34" charset="0"/>
                          <a:cs typeface="Segoe UI" panose="020B0502040204020203" pitchFamily="34" charset="0"/>
                        </a:rPr>
                        <a:t>Windows 11 Home/Pro</a:t>
                      </a:r>
                    </a:p>
                    <a:p>
                      <a:r>
                        <a:rPr lang="en-US" sz="1000" b="0" i="0" dirty="0">
                          <a:solidFill>
                            <a:schemeClr val="tx1">
                              <a:lumMod val="75000"/>
                              <a:lumOff val="25000"/>
                            </a:schemeClr>
                          </a:solidFill>
                          <a:latin typeface="Segoe UI" panose="020B0502040204020203" pitchFamily="34" charset="0"/>
                          <a:cs typeface="Segoe UI" panose="020B0502040204020203" pitchFamily="34" charset="0"/>
                        </a:rPr>
                        <a:t>Windows 10: 20H1, 19H1, RS5</a:t>
                      </a:r>
                    </a:p>
                    <a:p>
                      <a:r>
                        <a:rPr lang="en-US" sz="1000" b="0" i="0" dirty="0">
                          <a:solidFill>
                            <a:schemeClr val="tx1">
                              <a:lumMod val="75000"/>
                              <a:lumOff val="25000"/>
                            </a:schemeClr>
                          </a:solidFill>
                          <a:latin typeface="Segoe UI" panose="020B0502040204020203" pitchFamily="34" charset="0"/>
                          <a:cs typeface="Segoe UI" panose="020B0502040204020203" pitchFamily="34" charset="0"/>
                        </a:rPr>
                        <a:t>Windows 8, Windows 7 </a:t>
                      </a:r>
                    </a:p>
                    <a:p>
                      <a:r>
                        <a:rPr lang="en-US" sz="1000" b="0" i="0" dirty="0">
                          <a:solidFill>
                            <a:schemeClr val="tx1">
                              <a:lumMod val="75000"/>
                              <a:lumOff val="25000"/>
                            </a:schemeClr>
                          </a:solidFill>
                          <a:latin typeface="Segoe UI" panose="020B0502040204020203" pitchFamily="34" charset="0"/>
                          <a:cs typeface="Segoe UI" panose="020B0502040204020203" pitchFamily="34" charset="0"/>
                        </a:rPr>
                        <a:t>Mac OS, Android, IOS</a:t>
                      </a:r>
                    </a:p>
                    <a:p>
                      <a:r>
                        <a:rPr lang="en-US" sz="1000" b="0" i="0" dirty="0">
                          <a:solidFill>
                            <a:schemeClr val="tx1">
                              <a:lumMod val="75000"/>
                              <a:lumOff val="25000"/>
                            </a:schemeClr>
                          </a:solidFill>
                          <a:latin typeface="Segoe UI" panose="020B0502040204020203" pitchFamily="34" charset="0"/>
                          <a:cs typeface="Segoe UI" panose="020B0502040204020203" pitchFamily="34" charset="0"/>
                        </a:rPr>
                        <a:t>Microsoft Teams (ASP) compatible with Windows 10 and Mac OS </a:t>
                      </a:r>
                    </a:p>
                    <a:p>
                      <a:endParaRPr lang="en-US" sz="1000" b="0" i="0" dirty="0">
                        <a:solidFill>
                          <a:schemeClr val="tx1">
                            <a:lumMod val="75000"/>
                            <a:lumOff val="25000"/>
                          </a:schemeClr>
                        </a:solidFill>
                        <a:latin typeface="Segoe UI" panose="020B0502040204020203" pitchFamily="34" charset="0"/>
                        <a:cs typeface="Segoe UI" panose="020B0502040204020203" pitchFamily="34" charset="0"/>
                      </a:endParaRPr>
                    </a:p>
                    <a:p>
                      <a:r>
                        <a:rPr lang="en-US" sz="1000" b="0" i="1" dirty="0">
                          <a:solidFill>
                            <a:schemeClr val="tx1">
                              <a:lumMod val="75000"/>
                              <a:lumOff val="25000"/>
                            </a:schemeClr>
                          </a:solidFill>
                          <a:latin typeface="Segoe UI" panose="020B0502040204020203" pitchFamily="34" charset="0"/>
                          <a:cs typeface="Segoe UI" panose="020B0502040204020203" pitchFamily="34" charset="0"/>
                        </a:rPr>
                        <a:t>Some features require software download </a:t>
                      </a:r>
                      <a:br>
                        <a:rPr lang="en-US" sz="1000" b="0" i="1" dirty="0">
                          <a:solidFill>
                            <a:schemeClr val="tx1">
                              <a:lumMod val="75000"/>
                              <a:lumOff val="25000"/>
                            </a:schemeClr>
                          </a:solidFill>
                          <a:latin typeface="Segoe UI" panose="020B0502040204020203" pitchFamily="34" charset="0"/>
                          <a:cs typeface="Segoe UI" panose="020B0502040204020203" pitchFamily="34" charset="0"/>
                        </a:rPr>
                      </a:br>
                      <a:r>
                        <a:rPr lang="en-US" sz="1000" b="0" i="1" dirty="0">
                          <a:solidFill>
                            <a:schemeClr val="tx1">
                              <a:lumMod val="75000"/>
                              <a:lumOff val="25000"/>
                            </a:schemeClr>
                          </a:solidFill>
                          <a:latin typeface="Segoe UI" panose="020B0502040204020203" pitchFamily="34" charset="0"/>
                          <a:cs typeface="Segoe UI" panose="020B0502040204020203" pitchFamily="34" charset="0"/>
                        </a:rPr>
                        <a:t>(storage required); not supported on Mac OS.</a:t>
                      </a:r>
                    </a:p>
                  </a:txBody>
                  <a:tcPr marL="91416" marR="91416" marT="45708" marB="45708">
                    <a:lnL w="12700" cap="flat" cmpd="sng" algn="ctr">
                      <a:noFill/>
                      <a:prstDash val="solid"/>
                      <a:round/>
                      <a:headEnd type="none" w="med" len="med"/>
                      <a:tailEnd type="none" w="med" len="med"/>
                    </a:lnL>
                    <a:lnR w="12700" cmpd="sng">
                      <a:noFill/>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87934344"/>
                  </a:ext>
                </a:extLst>
              </a:tr>
              <a:tr h="1088003">
                <a:tc>
                  <a:txBody>
                    <a:bodyPr/>
                    <a:lstStyle/>
                    <a:p>
                      <a:r>
                        <a:rPr lang="en-US" sz="1000" b="0" i="0" dirty="0">
                          <a:solidFill>
                            <a:srgbClr val="0078D5"/>
                          </a:solidFill>
                          <a:latin typeface="Segoe UI Semibold"/>
                          <a:cs typeface="Segoe UI Semibold"/>
                        </a:rPr>
                        <a:t>Buttons and controls</a:t>
                      </a:r>
                    </a:p>
                  </a:txBody>
                  <a:tcPr marL="91416" marR="91416" marT="45708" marB="45708">
                    <a:lnL w="12700" cmpd="sng">
                      <a:noFill/>
                    </a:lnL>
                    <a:lnR w="12700" cap="flat" cmpd="sng" algn="ctr">
                      <a:no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lvl="0">
                        <a:buNone/>
                      </a:pPr>
                      <a:r>
                        <a:rPr lang="en-US" sz="1000" b="0" i="0" dirty="0">
                          <a:solidFill>
                            <a:schemeClr val="tx1">
                              <a:lumMod val="75000"/>
                              <a:lumOff val="25000"/>
                            </a:schemeClr>
                          </a:solidFill>
                          <a:latin typeface="Segoe UI" panose="020B0502040204020203" pitchFamily="34" charset="0"/>
                          <a:cs typeface="Segoe UI" panose="020B0502040204020203" pitchFamily="34" charset="0"/>
                        </a:rPr>
                        <a:t>Power Slide button</a:t>
                      </a:r>
                    </a:p>
                    <a:p>
                      <a:pPr lvl="0">
                        <a:buNone/>
                      </a:pPr>
                      <a:r>
                        <a:rPr lang="en-US" sz="1000" b="0" i="0" dirty="0">
                          <a:solidFill>
                            <a:schemeClr val="tx1">
                              <a:lumMod val="75000"/>
                              <a:lumOff val="25000"/>
                            </a:schemeClr>
                          </a:solidFill>
                          <a:latin typeface="Segoe UI" panose="020B0502040204020203" pitchFamily="34" charset="0"/>
                          <a:cs typeface="Segoe UI" panose="020B0502040204020203" pitchFamily="34" charset="0"/>
                        </a:rPr>
                        <a:t>Pairing button</a:t>
                      </a:r>
                    </a:p>
                    <a:p>
                      <a:pPr lvl="0">
                        <a:buNone/>
                      </a:pPr>
                      <a:r>
                        <a:rPr lang="en-US" sz="1000" b="0" i="0" dirty="0">
                          <a:solidFill>
                            <a:schemeClr val="tx1">
                              <a:lumMod val="75000"/>
                              <a:lumOff val="25000"/>
                            </a:schemeClr>
                          </a:solidFill>
                          <a:latin typeface="Segoe UI" panose="020B0502040204020203" pitchFamily="34" charset="0"/>
                          <a:cs typeface="Segoe UI" panose="020B0502040204020203" pitchFamily="34" charset="0"/>
                        </a:rPr>
                        <a:t>Microsoft Teams button</a:t>
                      </a:r>
                    </a:p>
                    <a:p>
                      <a:pPr lvl="0">
                        <a:buNone/>
                      </a:pPr>
                      <a:r>
                        <a:rPr lang="en-US" sz="1000" b="0" i="0" dirty="0">
                          <a:solidFill>
                            <a:schemeClr val="tx1">
                              <a:lumMod val="75000"/>
                              <a:lumOff val="25000"/>
                            </a:schemeClr>
                          </a:solidFill>
                          <a:latin typeface="Segoe UI" panose="020B0502040204020203" pitchFamily="34" charset="0"/>
                          <a:cs typeface="Segoe UI" panose="020B0502040204020203" pitchFamily="34" charset="0"/>
                        </a:rPr>
                        <a:t>Mute button</a:t>
                      </a:r>
                    </a:p>
                    <a:p>
                      <a:pPr lvl="0">
                        <a:buNone/>
                      </a:pPr>
                      <a:r>
                        <a:rPr lang="en-US" sz="1000" b="0" i="0" dirty="0">
                          <a:solidFill>
                            <a:schemeClr val="tx1">
                              <a:lumMod val="75000"/>
                              <a:lumOff val="25000"/>
                            </a:schemeClr>
                          </a:solidFill>
                          <a:latin typeface="Segoe UI" panose="020B0502040204020203" pitchFamily="34" charset="0"/>
                          <a:cs typeface="Segoe UI" panose="020B0502040204020203" pitchFamily="34" charset="0"/>
                        </a:rPr>
                        <a:t>Hook button</a:t>
                      </a:r>
                    </a:p>
                    <a:p>
                      <a:pPr lvl="0">
                        <a:buNone/>
                      </a:pPr>
                      <a:r>
                        <a:rPr lang="en-US" sz="1000" b="0" i="0" dirty="0">
                          <a:solidFill>
                            <a:schemeClr val="tx1">
                              <a:lumMod val="75000"/>
                              <a:lumOff val="25000"/>
                            </a:schemeClr>
                          </a:solidFill>
                          <a:latin typeface="Segoe UI" panose="020B0502040204020203" pitchFamily="34" charset="0"/>
                          <a:cs typeface="Segoe UI" panose="020B0502040204020203" pitchFamily="34" charset="0"/>
                        </a:rPr>
                        <a:t>Flip-to-mute</a:t>
                      </a:r>
                    </a:p>
                    <a:p>
                      <a:pPr lvl="0">
                        <a:buNone/>
                      </a:pPr>
                      <a:r>
                        <a:rPr lang="en-US" sz="1000" b="0" i="0" dirty="0">
                          <a:solidFill>
                            <a:schemeClr val="tx1">
                              <a:lumMod val="75000"/>
                              <a:lumOff val="25000"/>
                            </a:schemeClr>
                          </a:solidFill>
                          <a:latin typeface="Segoe UI" panose="020B0502040204020203" pitchFamily="34" charset="0"/>
                          <a:cs typeface="Segoe UI" panose="020B0502040204020203" pitchFamily="34" charset="0"/>
                        </a:rPr>
                        <a:t>Volume control dial</a:t>
                      </a:r>
                    </a:p>
                  </a:txBody>
                  <a:tcPr marL="91416" marR="91416" marT="45708" marB="45708">
                    <a:lnL w="12700" cap="flat" cmpd="sng" algn="ctr">
                      <a:noFill/>
                      <a:prstDash val="solid"/>
                      <a:round/>
                      <a:headEnd type="none" w="med" len="med"/>
                      <a:tailEnd type="none" w="med" len="med"/>
                    </a:lnL>
                    <a:lnR w="12700" cmpd="sng">
                      <a:noFill/>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01481335"/>
                  </a:ext>
                </a:extLst>
              </a:tr>
              <a:tr h="224714">
                <a:tc>
                  <a:txBody>
                    <a:bodyPr/>
                    <a:lstStyle/>
                    <a:p>
                      <a:r>
                        <a:rPr lang="en-US" sz="1000" b="0" i="0">
                          <a:solidFill>
                            <a:srgbClr val="0078D5"/>
                          </a:solidFill>
                          <a:latin typeface="Segoe UI Semibold"/>
                          <a:cs typeface="Segoe UI Semibold"/>
                        </a:rPr>
                        <a:t>Inputs</a:t>
                      </a:r>
                    </a:p>
                  </a:txBody>
                  <a:tcPr marL="91416" marR="91416" marT="45708" marB="45708">
                    <a:lnL w="12700" cmpd="sng">
                      <a:noFill/>
                    </a:lnL>
                    <a:lnR w="12700" cap="flat" cmpd="sng" algn="ctr">
                      <a:no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lvl="0">
                        <a:buNone/>
                      </a:pPr>
                      <a:r>
                        <a:rPr lang="en-US" sz="1000" b="0" i="0">
                          <a:solidFill>
                            <a:schemeClr val="tx1">
                              <a:lumMod val="75000"/>
                              <a:lumOff val="25000"/>
                            </a:schemeClr>
                          </a:solidFill>
                          <a:latin typeface="Segoe UI" panose="020B0502040204020203" pitchFamily="34" charset="0"/>
                          <a:cs typeface="Segoe UI" panose="020B0502040204020203" pitchFamily="34" charset="0"/>
                        </a:rPr>
                        <a:t>USB-A dongle and Bluetooth</a:t>
                      </a:r>
                      <a:r>
                        <a:rPr lang="en-US" sz="1000" b="0" i="0" baseline="30000">
                          <a:solidFill>
                            <a:schemeClr val="tx1">
                              <a:lumMod val="75000"/>
                              <a:lumOff val="25000"/>
                            </a:schemeClr>
                          </a:solidFill>
                          <a:latin typeface="Segoe UI" panose="020B0502040204020203" pitchFamily="34" charset="0"/>
                          <a:cs typeface="Segoe UI" panose="020B0502040204020203" pitchFamily="34" charset="0"/>
                        </a:rPr>
                        <a:t>®</a:t>
                      </a:r>
                    </a:p>
                  </a:txBody>
                  <a:tcPr marL="91416" marR="91416" marT="45708" marB="45708">
                    <a:lnL w="12700" cap="flat" cmpd="sng" algn="ctr">
                      <a:noFill/>
                      <a:prstDash val="solid"/>
                      <a:round/>
                      <a:headEnd type="none" w="med" len="med"/>
                      <a:tailEnd type="none" w="med" len="med"/>
                    </a:lnL>
                    <a:lnR w="12700" cmpd="sng">
                      <a:noFill/>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18429903"/>
                  </a:ext>
                </a:extLst>
              </a:tr>
              <a:tr h="484620">
                <a:tc>
                  <a:txBody>
                    <a:bodyPr/>
                    <a:lstStyle/>
                    <a:p>
                      <a:r>
                        <a:rPr lang="en-US" sz="1000" b="0" i="0">
                          <a:solidFill>
                            <a:srgbClr val="0078D5"/>
                          </a:solidFill>
                          <a:latin typeface="Segoe UI Semibold"/>
                          <a:cs typeface="Segoe UI Semibold"/>
                        </a:rPr>
                        <a:t>What’s in</a:t>
                      </a:r>
                      <a:br>
                        <a:rPr lang="en-US" sz="1000" b="0" i="0">
                          <a:solidFill>
                            <a:srgbClr val="0078D5"/>
                          </a:solidFill>
                          <a:latin typeface="Segoe UI Semibold"/>
                          <a:cs typeface="Segoe UI Semibold"/>
                        </a:rPr>
                      </a:br>
                      <a:r>
                        <a:rPr lang="en-US" sz="1000" b="0" i="0">
                          <a:solidFill>
                            <a:srgbClr val="0078D5"/>
                          </a:solidFill>
                          <a:latin typeface="Segoe UI Semibold"/>
                          <a:cs typeface="Segoe UI Semibold"/>
                        </a:rPr>
                        <a:t>the box</a:t>
                      </a:r>
                    </a:p>
                  </a:txBody>
                  <a:tcPr marL="91416" marR="91416" marT="45708" marB="45708">
                    <a:lnL w="12700" cmpd="sng">
                      <a:noFill/>
                    </a:lnL>
                    <a:lnR w="12700" cap="flat" cmpd="sng" algn="ctr">
                      <a:no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a:lnSpc>
                          <a:spcPct val="100000"/>
                        </a:lnSpc>
                        <a:spcBef>
                          <a:spcPts val="0"/>
                        </a:spcBef>
                        <a:spcAft>
                          <a:spcPts val="0"/>
                        </a:spcAft>
                        <a:buNone/>
                      </a:pPr>
                      <a:r>
                        <a:rPr lang="en-US" sz="1000" b="0" i="0" kern="1200" dirty="0">
                          <a:solidFill>
                            <a:schemeClr val="tx1">
                              <a:lumMod val="75000"/>
                              <a:lumOff val="25000"/>
                            </a:schemeClr>
                          </a:solidFill>
                          <a:latin typeface="Segoe UI" panose="020B0502040204020203" pitchFamily="34" charset="0"/>
                          <a:ea typeface="+mn-ea"/>
                          <a:cs typeface="Segoe UI" panose="020B0502040204020203" pitchFamily="34" charset="0"/>
                        </a:rPr>
                        <a:t>Microsoft Modern Wireless Headset</a:t>
                      </a:r>
                    </a:p>
                    <a:p>
                      <a:pPr marL="0" marR="0" lvl="0" indent="0" algn="l">
                        <a:lnSpc>
                          <a:spcPct val="100000"/>
                        </a:lnSpc>
                        <a:spcBef>
                          <a:spcPts val="0"/>
                        </a:spcBef>
                        <a:spcAft>
                          <a:spcPts val="0"/>
                        </a:spcAft>
                        <a:buNone/>
                      </a:pPr>
                      <a:r>
                        <a:rPr lang="en-US" sz="1000" b="0" i="0" kern="1200" dirty="0">
                          <a:solidFill>
                            <a:schemeClr val="tx1">
                              <a:lumMod val="75000"/>
                              <a:lumOff val="25000"/>
                            </a:schemeClr>
                          </a:solidFill>
                          <a:latin typeface="Segoe UI" panose="020B0502040204020203" pitchFamily="34" charset="0"/>
                          <a:ea typeface="+mn-ea"/>
                          <a:cs typeface="Segoe UI" panose="020B0502040204020203" pitchFamily="34" charset="0"/>
                        </a:rPr>
                        <a:t>Charging cable</a:t>
                      </a:r>
                    </a:p>
                    <a:p>
                      <a:pPr marL="0" marR="0" lvl="0" indent="0" algn="l">
                        <a:lnSpc>
                          <a:spcPct val="100000"/>
                        </a:lnSpc>
                        <a:spcBef>
                          <a:spcPts val="0"/>
                        </a:spcBef>
                        <a:spcAft>
                          <a:spcPts val="0"/>
                        </a:spcAft>
                        <a:buNone/>
                      </a:pPr>
                      <a:r>
                        <a:rPr lang="en-US" sz="1000" b="0" i="0" kern="1200" dirty="0">
                          <a:solidFill>
                            <a:schemeClr val="tx1">
                              <a:lumMod val="75000"/>
                              <a:lumOff val="25000"/>
                            </a:schemeClr>
                          </a:solidFill>
                          <a:latin typeface="Segoe UI" panose="020B0502040204020203" pitchFamily="34" charset="0"/>
                          <a:ea typeface="+mn-ea"/>
                          <a:cs typeface="Segoe UI" panose="020B0502040204020203" pitchFamily="34" charset="0"/>
                        </a:rPr>
                        <a:t>USB dongle</a:t>
                      </a:r>
                    </a:p>
                    <a:p>
                      <a:pPr marL="0" marR="0" lvl="0" indent="0" algn="l">
                        <a:lnSpc>
                          <a:spcPct val="100000"/>
                        </a:lnSpc>
                        <a:spcBef>
                          <a:spcPts val="0"/>
                        </a:spcBef>
                        <a:spcAft>
                          <a:spcPts val="0"/>
                        </a:spcAft>
                        <a:buNone/>
                      </a:pPr>
                      <a:r>
                        <a:rPr lang="en-US" sz="1000" b="0" i="0" kern="1200" dirty="0">
                          <a:solidFill>
                            <a:schemeClr val="tx1">
                              <a:lumMod val="75000"/>
                              <a:lumOff val="25000"/>
                            </a:schemeClr>
                          </a:solidFill>
                          <a:latin typeface="Segoe UI" panose="020B0502040204020203" pitchFamily="34" charset="0"/>
                          <a:ea typeface="+mn-ea"/>
                          <a:cs typeface="Segoe UI" panose="020B0502040204020203" pitchFamily="34" charset="0"/>
                        </a:rPr>
                        <a:t>Quick Start Guide</a:t>
                      </a:r>
                    </a:p>
                    <a:p>
                      <a:pPr marL="0" marR="0" lvl="0" indent="0" algn="l">
                        <a:lnSpc>
                          <a:spcPct val="100000"/>
                        </a:lnSpc>
                        <a:spcBef>
                          <a:spcPts val="0"/>
                        </a:spcBef>
                        <a:spcAft>
                          <a:spcPts val="0"/>
                        </a:spcAft>
                        <a:buNone/>
                      </a:pPr>
                      <a:r>
                        <a:rPr lang="en-US" sz="1000" b="0" i="0" kern="1200" dirty="0">
                          <a:solidFill>
                            <a:schemeClr val="tx1">
                              <a:lumMod val="75000"/>
                              <a:lumOff val="25000"/>
                            </a:schemeClr>
                          </a:solidFill>
                          <a:latin typeface="Segoe UI" panose="020B0502040204020203" pitchFamily="34" charset="0"/>
                          <a:ea typeface="+mn-ea"/>
                          <a:cs typeface="Segoe UI" panose="020B0502040204020203" pitchFamily="34" charset="0"/>
                        </a:rPr>
                        <a:t>Safety and warranty documents</a:t>
                      </a:r>
                    </a:p>
                  </a:txBody>
                  <a:tcPr marL="91416" marR="91416" marT="45708" marB="45708">
                    <a:lnL w="12700" cap="flat" cmpd="sng" algn="ctr">
                      <a:noFill/>
                      <a:prstDash val="solid"/>
                      <a:round/>
                      <a:headEnd type="none" w="med" len="med"/>
                      <a:tailEnd type="none" w="med" len="med"/>
                    </a:lnL>
                    <a:lnR w="12700" cmpd="sng">
                      <a:noFill/>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96263132"/>
                  </a:ext>
                </a:extLst>
              </a:tr>
              <a:tr h="233929">
                <a:tc>
                  <a:txBody>
                    <a:bodyPr/>
                    <a:lstStyle/>
                    <a:p>
                      <a:r>
                        <a:rPr lang="en-US" sz="1000" b="0" i="0" dirty="0">
                          <a:solidFill>
                            <a:srgbClr val="0078D5"/>
                          </a:solidFill>
                          <a:latin typeface="Segoe UI Semibold"/>
                          <a:cs typeface="Segoe UI Semibold"/>
                        </a:rPr>
                        <a:t>Warranty</a:t>
                      </a:r>
                      <a:r>
                        <a:rPr lang="en-US" sz="1000" b="0" i="0" baseline="30000" dirty="0">
                          <a:solidFill>
                            <a:srgbClr val="0078D5"/>
                          </a:solidFill>
                          <a:latin typeface="Segoe UI Semibold"/>
                          <a:cs typeface="Segoe UI Semibold"/>
                        </a:rPr>
                        <a:t>17</a:t>
                      </a:r>
                    </a:p>
                  </a:txBody>
                  <a:tcPr marL="91416" marR="91416" marT="45708" marB="45708">
                    <a:lnL w="12700" cmpd="sng">
                      <a:noFill/>
                    </a:lnL>
                    <a:lnR w="12700" cap="flat" cmpd="sng" algn="ctr">
                      <a:no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093" rtl="0" eaLnBrk="1" fontAlgn="auto" latinLnBrk="0" hangingPunct="1">
                        <a:lnSpc>
                          <a:spcPct val="100000"/>
                        </a:lnSpc>
                        <a:spcBef>
                          <a:spcPts val="0"/>
                        </a:spcBef>
                        <a:spcAft>
                          <a:spcPts val="0"/>
                        </a:spcAft>
                        <a:buClrTx/>
                        <a:buSzTx/>
                        <a:buFontTx/>
                        <a:buNone/>
                        <a:tabLst/>
                        <a:defRPr/>
                      </a:pPr>
                      <a:r>
                        <a:rPr lang="en-US" sz="1000" b="0" i="0" dirty="0">
                          <a:solidFill>
                            <a:schemeClr val="tx1">
                              <a:lumMod val="75000"/>
                              <a:lumOff val="25000"/>
                            </a:schemeClr>
                          </a:solidFill>
                          <a:latin typeface="Segoe UI" panose="020B0502040204020203" pitchFamily="34" charset="0"/>
                          <a:cs typeface="Segoe UI" panose="020B0502040204020203" pitchFamily="34" charset="0"/>
                        </a:rPr>
                        <a:t>1-year limited hardware warranty</a:t>
                      </a:r>
                    </a:p>
                  </a:txBody>
                  <a:tcPr marL="91416" marR="91416" marT="45708" marB="45708">
                    <a:lnL w="12700" cap="flat" cmpd="sng" algn="ctr">
                      <a:noFill/>
                      <a:prstDash val="solid"/>
                      <a:round/>
                      <a:headEnd type="none" w="med" len="med"/>
                      <a:tailEnd type="none" w="med" len="med"/>
                    </a:lnL>
                    <a:lnR w="12700" cmpd="sng">
                      <a:noFill/>
                    </a:lnR>
                    <a:lnT w="9525" cap="flat" cmpd="sng" algn="ctr">
                      <a:solidFill>
                        <a:schemeClr val="bg1">
                          <a:lumMod val="7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09949859"/>
                  </a:ext>
                </a:extLst>
              </a:tr>
            </a:tbl>
          </a:graphicData>
        </a:graphic>
      </p:graphicFrame>
      <p:pic>
        <p:nvPicPr>
          <p:cNvPr id="7" name="Picture 6">
            <a:extLst>
              <a:ext uri="{FF2B5EF4-FFF2-40B4-BE49-F238E27FC236}">
                <a16:creationId xmlns:a16="http://schemas.microsoft.com/office/drawing/2014/main" id="{E8E9C341-9356-E24E-8EA0-7F86197EE5F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flipH="1">
            <a:off x="9137218" y="-99434"/>
            <a:ext cx="3054782" cy="6856214"/>
          </a:xfrm>
          <a:prstGeom prst="rect">
            <a:avLst/>
          </a:prstGeom>
        </p:spPr>
      </p:pic>
      <p:sp>
        <p:nvSpPr>
          <p:cNvPr id="3" name="Text Placeholder 2">
            <a:extLst>
              <a:ext uri="{FF2B5EF4-FFF2-40B4-BE49-F238E27FC236}">
                <a16:creationId xmlns:a16="http://schemas.microsoft.com/office/drawing/2014/main" id="{54496E3C-B8FC-3A4E-9153-37ABB8846196}"/>
              </a:ext>
            </a:extLst>
          </p:cNvPr>
          <p:cNvSpPr>
            <a:spLocks noGrp="1"/>
          </p:cNvSpPr>
          <p:nvPr>
            <p:ph type="body" sz="quarter" idx="11"/>
          </p:nvPr>
        </p:nvSpPr>
        <p:spPr/>
        <p:txBody>
          <a:bodyPr/>
          <a:lstStyle/>
          <a:p>
            <a:r>
              <a:rPr lang="en-US" dirty="0"/>
              <a:t>Microsoft Modern Wireless Headset </a:t>
            </a:r>
          </a:p>
          <a:p>
            <a:endParaRPr lang="en-US" dirty="0"/>
          </a:p>
          <a:p>
            <a:endParaRPr lang="en-US" dirty="0"/>
          </a:p>
        </p:txBody>
      </p:sp>
    </p:spTree>
    <p:extLst>
      <p:ext uri="{BB962C8B-B14F-4D97-AF65-F5344CB8AC3E}">
        <p14:creationId xmlns:p14="http://schemas.microsoft.com/office/powerpoint/2010/main" val="6308324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30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nodeType="withEffect">
                                  <p:stCondLst>
                                    <p:cond delay="60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45759FDB-B885-4A71-A53E-97D914F7D578}"/>
              </a:ext>
            </a:extLst>
          </p:cNvPr>
          <p:cNvGraphicFramePr>
            <a:graphicFrameLocks noGrp="1"/>
          </p:cNvGraphicFramePr>
          <p:nvPr>
            <p:extLst>
              <p:ext uri="{D42A27DB-BD31-4B8C-83A1-F6EECF244321}">
                <p14:modId xmlns:p14="http://schemas.microsoft.com/office/powerpoint/2010/main" val="598239911"/>
              </p:ext>
            </p:extLst>
          </p:nvPr>
        </p:nvGraphicFramePr>
        <p:xfrm>
          <a:off x="571500" y="1337597"/>
          <a:ext cx="3892858" cy="3200304"/>
        </p:xfrm>
        <a:graphic>
          <a:graphicData uri="http://schemas.openxmlformats.org/drawingml/2006/table">
            <a:tbl>
              <a:tblPr firstRow="1" bandRow="1">
                <a:tableStyleId>{5C22544A-7EE6-4342-B048-85BDC9FD1C3A}</a:tableStyleId>
              </a:tblPr>
              <a:tblGrid>
                <a:gridCol w="1478817">
                  <a:extLst>
                    <a:ext uri="{9D8B030D-6E8A-4147-A177-3AD203B41FA5}">
                      <a16:colId xmlns:a16="http://schemas.microsoft.com/office/drawing/2014/main" val="229856199"/>
                    </a:ext>
                  </a:extLst>
                </a:gridCol>
                <a:gridCol w="2414041">
                  <a:extLst>
                    <a:ext uri="{9D8B030D-6E8A-4147-A177-3AD203B41FA5}">
                      <a16:colId xmlns:a16="http://schemas.microsoft.com/office/drawing/2014/main" val="2172604641"/>
                    </a:ext>
                  </a:extLst>
                </a:gridCol>
              </a:tblGrid>
              <a:tr h="365760">
                <a:tc>
                  <a:txBody>
                    <a:bodyPr/>
                    <a:lstStyle/>
                    <a:p>
                      <a:r>
                        <a:rPr lang="en-US" sz="1000" b="1" i="0">
                          <a:solidFill>
                            <a:srgbClr val="0078D5"/>
                          </a:solidFill>
                          <a:latin typeface="Segoe UI Semibold"/>
                          <a:cs typeface="Segoe UI Semibold"/>
                        </a:rPr>
                        <a:t>Dimensions</a:t>
                      </a:r>
                    </a:p>
                  </a:txBody>
                  <a:tcPr marL="91416" marR="91416" marT="45708" marB="45708">
                    <a:lnL w="12700" cmpd="sng">
                      <a:noFill/>
                    </a:lnL>
                    <a:lnR w="12700" cap="flat" cmpd="sng" algn="ctr">
                      <a:noFill/>
                      <a:prstDash val="solid"/>
                      <a:round/>
                      <a:headEnd type="none" w="med" len="med"/>
                      <a:tailEnd type="none" w="med" len="med"/>
                    </a:lnR>
                    <a:lnT w="12700" cmpd="sng">
                      <a:noFill/>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000" b="0" i="0">
                          <a:solidFill>
                            <a:schemeClr val="tx1">
                              <a:lumMod val="75000"/>
                              <a:lumOff val="25000"/>
                            </a:schemeClr>
                          </a:solidFill>
                          <a:latin typeface="Segoe UI"/>
                          <a:cs typeface="Segoe UI"/>
                        </a:rPr>
                        <a:t>Length: 6.81” (173 mm)</a:t>
                      </a:r>
                    </a:p>
                    <a:p>
                      <a:pPr lvl="0"/>
                      <a:r>
                        <a:rPr lang="en-US" sz="1000" b="0" i="0">
                          <a:solidFill>
                            <a:schemeClr val="tx1">
                              <a:lumMod val="75000"/>
                              <a:lumOff val="25000"/>
                            </a:schemeClr>
                          </a:solidFill>
                          <a:latin typeface="Segoe UI"/>
                          <a:cs typeface="Segoe UI"/>
                        </a:rPr>
                        <a:t>Width: 6.57” (167 mm)</a:t>
                      </a:r>
                    </a:p>
                    <a:p>
                      <a:pPr lvl="0"/>
                      <a:r>
                        <a:rPr lang="en-US" sz="1000" b="0" i="0">
                          <a:solidFill>
                            <a:schemeClr val="tx1">
                              <a:lumMod val="75000"/>
                              <a:lumOff val="25000"/>
                            </a:schemeClr>
                          </a:solidFill>
                          <a:latin typeface="Segoe UI"/>
                          <a:cs typeface="Segoe UI"/>
                        </a:rPr>
                        <a:t>Depth: 2.36” (60 mm)</a:t>
                      </a:r>
                      <a:endParaRPr lang="en-US" sz="1000" b="0" i="0">
                        <a:solidFill>
                          <a:schemeClr val="tx1">
                            <a:lumMod val="75000"/>
                            <a:lumOff val="25000"/>
                          </a:schemeClr>
                        </a:solidFill>
                        <a:highlight>
                          <a:srgbClr val="FFFF00"/>
                        </a:highlight>
                        <a:latin typeface="Segoe UI"/>
                        <a:cs typeface="Segoe UI"/>
                      </a:endParaRPr>
                    </a:p>
                  </a:txBody>
                  <a:tcPr marL="91416" marR="91416" marT="45708" marB="45708">
                    <a:lnL w="12700" cap="flat" cmpd="sng" algn="ctr">
                      <a:noFill/>
                      <a:prstDash val="solid"/>
                      <a:round/>
                      <a:headEnd type="none" w="med" len="med"/>
                      <a:tailEnd type="none" w="med" len="med"/>
                    </a:lnL>
                    <a:lnR w="12700" cmpd="sng">
                      <a:noFill/>
                    </a:lnR>
                    <a:lnT w="12700" cmpd="sng">
                      <a:noFill/>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82634039"/>
                  </a:ext>
                </a:extLst>
              </a:tr>
              <a:tr h="365760">
                <a:tc>
                  <a:txBody>
                    <a:bodyPr/>
                    <a:lstStyle/>
                    <a:p>
                      <a:r>
                        <a:rPr lang="en-US" sz="1000" b="1" i="0">
                          <a:solidFill>
                            <a:srgbClr val="0078D5"/>
                          </a:solidFill>
                          <a:latin typeface="Segoe UI Semibold"/>
                          <a:cs typeface="Segoe UI Semibold"/>
                        </a:rPr>
                        <a:t>Weight</a:t>
                      </a:r>
                    </a:p>
                  </a:txBody>
                  <a:tcPr marL="91416" marR="91416" marT="45708" marB="45708">
                    <a:lnL w="12700" cmpd="sng">
                      <a:noFill/>
                    </a:lnL>
                    <a:lnR w="12700" cap="flat" cmpd="sng" algn="ctr">
                      <a:no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000" b="0" i="0">
                          <a:solidFill>
                            <a:schemeClr val="tx1">
                              <a:lumMod val="75000"/>
                              <a:lumOff val="25000"/>
                            </a:schemeClr>
                          </a:solidFill>
                          <a:latin typeface="Segoe UI"/>
                          <a:cs typeface="Segoe UI"/>
                        </a:rPr>
                        <a:t>0.31 lb. (142 g)</a:t>
                      </a:r>
                    </a:p>
                  </a:txBody>
                  <a:tcPr marL="91416" marR="91416" marT="45708" marB="45708">
                    <a:lnL w="12700" cap="flat" cmpd="sng" algn="ctr">
                      <a:noFill/>
                      <a:prstDash val="solid"/>
                      <a:round/>
                      <a:headEnd type="none" w="med" len="med"/>
                      <a:tailEnd type="none" w="med" len="med"/>
                    </a:lnL>
                    <a:lnR w="12700" cmpd="sng">
                      <a:noFill/>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1868621"/>
                  </a:ext>
                </a:extLst>
              </a:tr>
              <a:tr h="365760">
                <a:tc>
                  <a:txBody>
                    <a:bodyPr/>
                    <a:lstStyle/>
                    <a:p>
                      <a:r>
                        <a:rPr lang="en-US" sz="1000" b="1" i="0">
                          <a:solidFill>
                            <a:srgbClr val="0078D5"/>
                          </a:solidFill>
                          <a:latin typeface="Segoe UI Semibold"/>
                          <a:cs typeface="Segoe UI Semibold"/>
                        </a:rPr>
                        <a:t>Exterior</a:t>
                      </a:r>
                    </a:p>
                  </a:txBody>
                  <a:tcPr marL="91416" marR="91416" marT="45708" marB="45708">
                    <a:lnL w="12700" cmpd="sng">
                      <a:noFill/>
                    </a:lnL>
                    <a:lnR w="12700" cap="flat" cmpd="sng" algn="ctr">
                      <a:no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000" b="0" i="0">
                          <a:solidFill>
                            <a:schemeClr val="tx1">
                              <a:lumMod val="75000"/>
                              <a:lumOff val="25000"/>
                            </a:schemeClr>
                          </a:solidFill>
                          <a:latin typeface="Segoe UI"/>
                          <a:cs typeface="Segoe UI"/>
                        </a:rPr>
                        <a:t>Color: Black</a:t>
                      </a:r>
                      <a:endParaRPr lang="en-US" sz="1000" b="0" i="0" baseline="30000">
                        <a:solidFill>
                          <a:schemeClr val="tx1">
                            <a:lumMod val="75000"/>
                            <a:lumOff val="25000"/>
                          </a:schemeClr>
                        </a:solidFill>
                        <a:latin typeface="Segoe UI" panose="020B0502040204020203" pitchFamily="34" charset="0"/>
                        <a:cs typeface="Segoe UI" panose="020B0502040204020203" pitchFamily="34" charset="0"/>
                      </a:endParaRPr>
                    </a:p>
                  </a:txBody>
                  <a:tcPr marL="91416" marR="91416" marT="45708" marB="45708">
                    <a:lnL w="12700" cap="flat" cmpd="sng" algn="ctr">
                      <a:noFill/>
                      <a:prstDash val="solid"/>
                      <a:round/>
                      <a:headEnd type="none" w="med" len="med"/>
                      <a:tailEnd type="none" w="med" len="med"/>
                    </a:lnL>
                    <a:lnR w="12700" cmpd="sng">
                      <a:noFill/>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72576111"/>
                  </a:ext>
                </a:extLst>
              </a:tr>
              <a:tr h="365760">
                <a:tc>
                  <a:txBody>
                    <a:bodyPr/>
                    <a:lstStyle/>
                    <a:p>
                      <a:r>
                        <a:rPr lang="en-US" sz="1000" b="1" i="0">
                          <a:solidFill>
                            <a:srgbClr val="0078D5"/>
                          </a:solidFill>
                          <a:latin typeface="Segoe UI Semibold"/>
                          <a:cs typeface="Segoe UI Semibold"/>
                        </a:rPr>
                        <a:t>Frequency response</a:t>
                      </a:r>
                    </a:p>
                  </a:txBody>
                  <a:tcPr marL="91416" marR="91416" marT="45708" marB="45708">
                    <a:lnL w="12700" cmpd="sng">
                      <a:noFill/>
                    </a:lnL>
                    <a:lnR w="12700" cap="flat" cmpd="sng" algn="ctr">
                      <a:no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000" b="0" i="0">
                          <a:solidFill>
                            <a:schemeClr val="tx1">
                              <a:lumMod val="75000"/>
                              <a:lumOff val="25000"/>
                            </a:schemeClr>
                          </a:solidFill>
                          <a:latin typeface="Segoe UI" panose="020B0502040204020203" pitchFamily="34" charset="0"/>
                          <a:cs typeface="Segoe UI" panose="020B0502040204020203" pitchFamily="34" charset="0"/>
                        </a:rPr>
                        <a:t>Microphone: 100Hz–10kHz</a:t>
                      </a:r>
                    </a:p>
                    <a:p>
                      <a:r>
                        <a:rPr lang="en-US" sz="1000" b="0" i="0">
                          <a:solidFill>
                            <a:schemeClr val="tx1">
                              <a:lumMod val="75000"/>
                              <a:lumOff val="25000"/>
                            </a:schemeClr>
                          </a:solidFill>
                          <a:latin typeface="Segoe UI" panose="020B0502040204020203" pitchFamily="34" charset="0"/>
                          <a:cs typeface="Segoe UI" panose="020B0502040204020203" pitchFamily="34" charset="0"/>
                        </a:rPr>
                        <a:t>Speaker: 100Hz–20kHz</a:t>
                      </a:r>
                    </a:p>
                  </a:txBody>
                  <a:tcPr marL="91416" marR="91416" marT="45708" marB="45708">
                    <a:lnL w="12700" cap="flat" cmpd="sng" algn="ctr">
                      <a:noFill/>
                      <a:prstDash val="solid"/>
                      <a:round/>
                      <a:headEnd type="none" w="med" len="med"/>
                      <a:tailEnd type="none" w="med" len="med"/>
                    </a:lnL>
                    <a:lnR w="12700" cmpd="sng">
                      <a:noFill/>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4890923"/>
                  </a:ext>
                </a:extLst>
              </a:tr>
              <a:tr h="36576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1" i="0">
                          <a:solidFill>
                            <a:srgbClr val="0078D5"/>
                          </a:solidFill>
                          <a:latin typeface="Segoe UI Semibold"/>
                          <a:cs typeface="Segoe UI Semibold"/>
                        </a:rPr>
                        <a:t>Noise cancellation</a:t>
                      </a:r>
                    </a:p>
                  </a:txBody>
                  <a:tcPr marL="91416" marR="91416" marT="45708" marB="45708">
                    <a:lnL w="12700" cmpd="sng">
                      <a:noFill/>
                    </a:lnL>
                    <a:lnR w="12700" cap="flat" cmpd="sng" algn="ctr">
                      <a:no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lvl="0">
                        <a:buNone/>
                      </a:pPr>
                      <a:r>
                        <a:rPr lang="en-US" sz="1000" b="0" i="0">
                          <a:solidFill>
                            <a:schemeClr val="tx1">
                              <a:lumMod val="75000"/>
                              <a:lumOff val="25000"/>
                            </a:schemeClr>
                          </a:solidFill>
                          <a:latin typeface="Segoe UI" panose="020B0502040204020203" pitchFamily="34" charset="0"/>
                          <a:cs typeface="Segoe UI"/>
                        </a:rPr>
                        <a:t>Noise reduction mic boom</a:t>
                      </a:r>
                    </a:p>
                  </a:txBody>
                  <a:tcPr marL="91416" marR="91416" marT="45708" marB="45708">
                    <a:lnL w="12700" cap="flat" cmpd="sng" algn="ctr">
                      <a:noFill/>
                      <a:prstDash val="solid"/>
                      <a:round/>
                      <a:headEnd type="none" w="med" len="med"/>
                      <a:tailEnd type="none" w="med" len="med"/>
                    </a:lnL>
                    <a:lnR w="12700" cmpd="sng">
                      <a:noFill/>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18723909"/>
                  </a:ext>
                </a:extLst>
              </a:tr>
              <a:tr h="365760">
                <a:tc>
                  <a:txBody>
                    <a:bodyPr/>
                    <a:lstStyle/>
                    <a:p>
                      <a:r>
                        <a:rPr lang="en-US" sz="1000" b="1" i="0">
                          <a:solidFill>
                            <a:srgbClr val="0078D5"/>
                          </a:solidFill>
                          <a:latin typeface="Segoe UI Semibold"/>
                          <a:cs typeface="Segoe UI Semibold"/>
                        </a:rPr>
                        <a:t>Speaker</a:t>
                      </a:r>
                    </a:p>
                  </a:txBody>
                  <a:tcPr marL="91416" marR="91416" marT="45708" marB="45708">
                    <a:lnL w="12700" cmpd="sng">
                      <a:noFill/>
                    </a:lnL>
                    <a:lnR w="12700" cap="flat" cmpd="sng" algn="ctr">
                      <a:no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000" b="0" i="0">
                          <a:solidFill>
                            <a:schemeClr val="tx1">
                              <a:lumMod val="75000"/>
                              <a:lumOff val="25000"/>
                            </a:schemeClr>
                          </a:solidFill>
                          <a:latin typeface="Segoe UI"/>
                          <a:cs typeface="Segoe UI"/>
                        </a:rPr>
                        <a:t>28 mm </a:t>
                      </a:r>
                      <a:r>
                        <a:rPr lang="en-US" sz="1000" b="0" i="0">
                          <a:solidFill>
                            <a:schemeClr val="tx1">
                              <a:lumMod val="75000"/>
                              <a:lumOff val="25000"/>
                            </a:schemeClr>
                          </a:solidFill>
                          <a:latin typeface="Segoe UI" panose="020B0502040204020203" pitchFamily="34" charset="0"/>
                          <a:cs typeface="Segoe UI"/>
                        </a:rPr>
                        <a:t>moving-coil speaker driver</a:t>
                      </a:r>
                      <a:endParaRPr lang="en-US" sz="1000" b="0" i="0">
                        <a:solidFill>
                          <a:schemeClr val="tx1">
                            <a:lumMod val="75000"/>
                            <a:lumOff val="25000"/>
                          </a:schemeClr>
                        </a:solidFill>
                        <a:latin typeface="Segoe UI"/>
                        <a:cs typeface="Segoe UI"/>
                      </a:endParaRPr>
                    </a:p>
                  </a:txBody>
                  <a:tcPr marL="91416" marR="91416" marT="45708" marB="45708">
                    <a:lnL w="12700" cap="flat" cmpd="sng" algn="ctr">
                      <a:noFill/>
                      <a:prstDash val="solid"/>
                      <a:round/>
                      <a:headEnd type="none" w="med" len="med"/>
                      <a:tailEnd type="none" w="med" len="med"/>
                    </a:lnL>
                    <a:lnR w="12700" cmpd="sng">
                      <a:noFill/>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30179265"/>
                  </a:ext>
                </a:extLst>
              </a:tr>
              <a:tr h="365760">
                <a:tc>
                  <a:txBody>
                    <a:bodyPr/>
                    <a:lstStyle/>
                    <a:p>
                      <a:r>
                        <a:rPr lang="en-US" sz="1000" b="1" i="0">
                          <a:solidFill>
                            <a:srgbClr val="0078D5"/>
                          </a:solidFill>
                          <a:latin typeface="Segoe UI Semibold"/>
                          <a:cs typeface="Segoe UI Semibold"/>
                        </a:rPr>
                        <a:t>Sound pressure </a:t>
                      </a:r>
                      <a:br>
                        <a:rPr lang="en-US" sz="1000" b="1" i="0">
                          <a:solidFill>
                            <a:srgbClr val="0078D5"/>
                          </a:solidFill>
                          <a:latin typeface="Segoe UI Semibold"/>
                          <a:cs typeface="Segoe UI Semibold"/>
                        </a:rPr>
                      </a:br>
                      <a:r>
                        <a:rPr lang="en-US" sz="1000" b="1" i="0">
                          <a:solidFill>
                            <a:srgbClr val="0078D5"/>
                          </a:solidFill>
                          <a:latin typeface="Segoe UI Semibold"/>
                          <a:cs typeface="Segoe UI Semibold"/>
                        </a:rPr>
                        <a:t>level output</a:t>
                      </a:r>
                    </a:p>
                  </a:txBody>
                  <a:tcPr marL="91416" marR="91416" marT="45708" marB="45708">
                    <a:lnL w="12700" cmpd="sng">
                      <a:noFill/>
                    </a:lnL>
                    <a:lnR w="12700" cap="flat" cmpd="sng" algn="ctr">
                      <a:no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000" b="0" i="0">
                          <a:solidFill>
                            <a:schemeClr val="tx1">
                              <a:lumMod val="75000"/>
                              <a:lumOff val="25000"/>
                            </a:schemeClr>
                          </a:solidFill>
                          <a:latin typeface="Segoe UI"/>
                          <a:cs typeface="Segoe UI"/>
                        </a:rPr>
                        <a:t>Up to 91 dB</a:t>
                      </a:r>
                    </a:p>
                  </a:txBody>
                  <a:tcPr marL="91416" marR="91416" marT="45708" marB="45708">
                    <a:lnL w="12700" cap="flat" cmpd="sng" algn="ctr">
                      <a:noFill/>
                      <a:prstDash val="solid"/>
                      <a:round/>
                      <a:headEnd type="none" w="med" len="med"/>
                      <a:tailEnd type="none" w="med" len="med"/>
                    </a:lnL>
                    <a:lnR w="12700" cmpd="sng">
                      <a:noFill/>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12970429"/>
                  </a:ext>
                </a:extLst>
              </a:tr>
              <a:tr h="365760">
                <a:tc>
                  <a:txBody>
                    <a:bodyPr/>
                    <a:lstStyle/>
                    <a:p>
                      <a:r>
                        <a:rPr lang="en-US" sz="1000" b="1" i="0">
                          <a:solidFill>
                            <a:srgbClr val="0078D5"/>
                          </a:solidFill>
                          <a:latin typeface="Segoe UI Semibold"/>
                          <a:cs typeface="Segoe UI Semibold"/>
                        </a:rPr>
                        <a:t>Cord length </a:t>
                      </a:r>
                      <a:br>
                        <a:rPr lang="en-US" sz="1000" b="1" i="0">
                          <a:solidFill>
                            <a:srgbClr val="0078D5"/>
                          </a:solidFill>
                          <a:latin typeface="Segoe UI Semibold"/>
                          <a:cs typeface="Segoe UI Semibold"/>
                        </a:rPr>
                      </a:br>
                      <a:r>
                        <a:rPr lang="en-US" sz="1000" b="1" i="0">
                          <a:solidFill>
                            <a:srgbClr val="0078D5"/>
                          </a:solidFill>
                          <a:latin typeface="Segoe UI Semibold"/>
                          <a:cs typeface="Segoe UI Semibold"/>
                        </a:rPr>
                        <a:t>(earcup to controller)</a:t>
                      </a:r>
                    </a:p>
                  </a:txBody>
                  <a:tcPr marL="91416" marR="91416" marT="45708" marB="45708">
                    <a:lnL w="12700" cmpd="sng">
                      <a:noFill/>
                    </a:lnL>
                    <a:lnR w="12700" cap="flat" cmpd="sng" algn="ctr">
                      <a:no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000" b="0" i="0" dirty="0">
                          <a:solidFill>
                            <a:schemeClr val="tx1">
                              <a:lumMod val="75000"/>
                              <a:lumOff val="25000"/>
                            </a:schemeClr>
                          </a:solidFill>
                          <a:latin typeface="Segoe UI"/>
                          <a:cs typeface="Segoe UI"/>
                        </a:rPr>
                        <a:t>39.4” (1.5 m)</a:t>
                      </a:r>
                    </a:p>
                  </a:txBody>
                  <a:tcPr marL="91416" marR="91416" marT="45708" marB="45708">
                    <a:lnL w="12700" cap="flat" cmpd="sng" algn="ctr">
                      <a:noFill/>
                      <a:prstDash val="solid"/>
                      <a:round/>
                      <a:headEnd type="none" w="med" len="med"/>
                      <a:tailEnd type="none" w="med" len="med"/>
                    </a:lnL>
                    <a:lnR w="12700" cmpd="sng">
                      <a:noFill/>
                    </a:lnR>
                    <a:lnT w="9525" cap="flat" cmpd="sng" algn="ctr">
                      <a:solidFill>
                        <a:schemeClr val="bg1">
                          <a:lumMod val="75000"/>
                        </a:schemeClr>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56340637"/>
                  </a:ext>
                </a:extLst>
              </a:tr>
            </a:tbl>
          </a:graphicData>
        </a:graphic>
      </p:graphicFrame>
      <p:graphicFrame>
        <p:nvGraphicFramePr>
          <p:cNvPr id="4" name="Table 2">
            <a:extLst>
              <a:ext uri="{FF2B5EF4-FFF2-40B4-BE49-F238E27FC236}">
                <a16:creationId xmlns:a16="http://schemas.microsoft.com/office/drawing/2014/main" id="{395B9DAE-680B-0149-9C40-0C557B8B365C}"/>
              </a:ext>
            </a:extLst>
          </p:cNvPr>
          <p:cNvGraphicFramePr>
            <a:graphicFrameLocks noGrp="1"/>
          </p:cNvGraphicFramePr>
          <p:nvPr>
            <p:extLst>
              <p:ext uri="{D42A27DB-BD31-4B8C-83A1-F6EECF244321}">
                <p14:modId xmlns:p14="http://schemas.microsoft.com/office/powerpoint/2010/main" val="3785050911"/>
              </p:ext>
            </p:extLst>
          </p:nvPr>
        </p:nvGraphicFramePr>
        <p:xfrm>
          <a:off x="5060861" y="1337597"/>
          <a:ext cx="4105708" cy="3840360"/>
        </p:xfrm>
        <a:graphic>
          <a:graphicData uri="http://schemas.openxmlformats.org/drawingml/2006/table">
            <a:tbl>
              <a:tblPr firstRow="1" bandRow="1">
                <a:tableStyleId>{5C22544A-7EE6-4342-B048-85BDC9FD1C3A}</a:tableStyleId>
              </a:tblPr>
              <a:tblGrid>
                <a:gridCol w="1787598">
                  <a:extLst>
                    <a:ext uri="{9D8B030D-6E8A-4147-A177-3AD203B41FA5}">
                      <a16:colId xmlns:a16="http://schemas.microsoft.com/office/drawing/2014/main" val="229856199"/>
                    </a:ext>
                  </a:extLst>
                </a:gridCol>
                <a:gridCol w="2318110">
                  <a:extLst>
                    <a:ext uri="{9D8B030D-6E8A-4147-A177-3AD203B41FA5}">
                      <a16:colId xmlns:a16="http://schemas.microsoft.com/office/drawing/2014/main" val="2172604641"/>
                    </a:ext>
                  </a:extLst>
                </a:gridCol>
              </a:tblGrid>
              <a:tr h="365760">
                <a:tc>
                  <a:txBody>
                    <a:bodyPr/>
                    <a:lstStyle/>
                    <a:p>
                      <a:r>
                        <a:rPr lang="en-US" sz="1000" b="1" i="0">
                          <a:solidFill>
                            <a:srgbClr val="0078D5"/>
                          </a:solidFill>
                          <a:latin typeface="Segoe UI Semibold"/>
                          <a:cs typeface="Segoe UI Semibold"/>
                        </a:rPr>
                        <a:t>Cable length (controller</a:t>
                      </a:r>
                      <a:br>
                        <a:rPr lang="en-US" sz="1000" b="1" i="0">
                          <a:solidFill>
                            <a:srgbClr val="0078D5"/>
                          </a:solidFill>
                          <a:latin typeface="Segoe UI Semibold"/>
                          <a:cs typeface="Segoe UI Semibold"/>
                        </a:rPr>
                      </a:br>
                      <a:r>
                        <a:rPr lang="en-US" sz="1000" b="1" i="0">
                          <a:solidFill>
                            <a:srgbClr val="0078D5"/>
                          </a:solidFill>
                          <a:latin typeface="Segoe UI Semibold"/>
                          <a:cs typeface="Segoe UI Semibold"/>
                        </a:rPr>
                        <a:t>to USB input)</a:t>
                      </a:r>
                    </a:p>
                  </a:txBody>
                  <a:tcPr marL="91416" marR="91416" marT="45708" marB="45708">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lvl="0">
                        <a:buNone/>
                      </a:pPr>
                      <a:r>
                        <a:rPr lang="en-US" sz="1000" b="0" i="0">
                          <a:solidFill>
                            <a:schemeClr val="tx1">
                              <a:lumMod val="75000"/>
                              <a:lumOff val="25000"/>
                            </a:schemeClr>
                          </a:solidFill>
                          <a:latin typeface="Segoe UI"/>
                          <a:cs typeface="Segoe UI"/>
                        </a:rPr>
                        <a:t>29.5” (0.75 m)</a:t>
                      </a:r>
                      <a:endParaRPr lang="en-US" sz="1000" b="0" i="0">
                        <a:solidFill>
                          <a:schemeClr val="tx1">
                            <a:lumMod val="75000"/>
                            <a:lumOff val="25000"/>
                          </a:schemeClr>
                        </a:solidFill>
                        <a:latin typeface="Segoe UI" panose="020B0502040204020203" pitchFamily="34" charset="0"/>
                        <a:cs typeface="Segoe UI" panose="020B0502040204020203" pitchFamily="34" charset="0"/>
                      </a:endParaRPr>
                    </a:p>
                  </a:txBody>
                  <a:tcPr marL="91416" marR="91416" marT="45708" marB="45708">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1022284"/>
                  </a:ext>
                </a:extLst>
              </a:tr>
              <a:tr h="365760">
                <a:tc>
                  <a:txBody>
                    <a:bodyPr/>
                    <a:lstStyle/>
                    <a:p>
                      <a:r>
                        <a:rPr lang="en-US" sz="1000" b="1" i="0">
                          <a:solidFill>
                            <a:srgbClr val="0078D5"/>
                          </a:solidFill>
                          <a:latin typeface="Segoe UI Semibold"/>
                          <a:cs typeface="Segoe UI Semibold"/>
                        </a:rPr>
                        <a:t>Compatibility</a:t>
                      </a:r>
                    </a:p>
                  </a:txBody>
                  <a:tcPr marL="91416" marR="91416" marT="45708" marB="45708">
                    <a:lnL w="12700" cmpd="sng">
                      <a:noFill/>
                    </a:lnL>
                    <a:lnR w="12700" cap="flat" cmpd="sng" algn="ctr">
                      <a:no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000" b="0" i="0" kern="1200">
                          <a:solidFill>
                            <a:schemeClr val="tx1">
                              <a:lumMod val="75000"/>
                              <a:lumOff val="25000"/>
                            </a:schemeClr>
                          </a:solidFill>
                          <a:latin typeface="Segoe UI" panose="020B0502040204020203" pitchFamily="34" charset="0"/>
                          <a:ea typeface="+mn-ea"/>
                          <a:cs typeface="Segoe UI"/>
                        </a:rPr>
                        <a:t>Windows 11 Home/Pro </a:t>
                      </a:r>
                    </a:p>
                    <a:p>
                      <a:r>
                        <a:rPr lang="en-US" sz="1000" b="0" i="0" kern="1200">
                          <a:solidFill>
                            <a:schemeClr val="tx1">
                              <a:lumMod val="75000"/>
                              <a:lumOff val="25000"/>
                            </a:schemeClr>
                          </a:solidFill>
                          <a:latin typeface="Segoe UI" panose="020B0502040204020203" pitchFamily="34" charset="0"/>
                          <a:ea typeface="+mn-ea"/>
                          <a:cs typeface="Segoe UI"/>
                        </a:rPr>
                        <a:t>Windows 10/8.1/8</a:t>
                      </a:r>
                    </a:p>
                    <a:p>
                      <a:r>
                        <a:rPr lang="en-US" sz="1000" b="0" i="0">
                          <a:solidFill>
                            <a:schemeClr val="tx1">
                              <a:lumMod val="75000"/>
                              <a:lumOff val="25000"/>
                            </a:schemeClr>
                          </a:solidFill>
                          <a:latin typeface="Segoe UI" panose="020B0502040204020203" pitchFamily="34" charset="0"/>
                          <a:cs typeface="Segoe UI"/>
                        </a:rPr>
                        <a:t>Mac OS 11.0/10.5</a:t>
                      </a:r>
                    </a:p>
                  </a:txBody>
                  <a:tcPr marL="91416" marR="91416" marT="45708" marB="45708">
                    <a:lnL w="12700" cap="flat" cmpd="sng" algn="ctr">
                      <a:noFill/>
                      <a:prstDash val="solid"/>
                      <a:round/>
                      <a:headEnd type="none" w="med" len="med"/>
                      <a:tailEnd type="none" w="med" len="med"/>
                    </a:lnL>
                    <a:lnR w="12700" cmpd="sng">
                      <a:noFill/>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87497933"/>
                  </a:ext>
                </a:extLst>
              </a:tr>
              <a:tr h="365760">
                <a:tc>
                  <a:txBody>
                    <a:bodyPr/>
                    <a:lstStyle/>
                    <a:p>
                      <a:r>
                        <a:rPr lang="en-US" sz="1000" b="1" i="0">
                          <a:solidFill>
                            <a:srgbClr val="0078D5"/>
                          </a:solidFill>
                          <a:latin typeface="Segoe UI Semibold"/>
                          <a:cs typeface="Segoe UI Semibold"/>
                        </a:rPr>
                        <a:t>Audio codec</a:t>
                      </a:r>
                    </a:p>
                  </a:txBody>
                  <a:tcPr marL="91416" marR="91416" marT="45708" marB="45708">
                    <a:lnL w="12700" cmpd="sng">
                      <a:noFill/>
                    </a:lnL>
                    <a:lnR w="12700" cap="flat" cmpd="sng" algn="ctr">
                      <a:no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000" b="0" i="0">
                          <a:solidFill>
                            <a:schemeClr val="tx1">
                              <a:lumMod val="75000"/>
                              <a:lumOff val="25000"/>
                            </a:schemeClr>
                          </a:solidFill>
                          <a:latin typeface="Segoe UI" panose="020B0502040204020203" pitchFamily="34" charset="0"/>
                          <a:cs typeface="Segoe UI"/>
                        </a:rPr>
                        <a:t>PCM</a:t>
                      </a:r>
                    </a:p>
                  </a:txBody>
                  <a:tcPr marL="91416" marR="91416" marT="45708" marB="45708">
                    <a:lnL w="12700" cap="flat" cmpd="sng" algn="ctr">
                      <a:noFill/>
                      <a:prstDash val="solid"/>
                      <a:round/>
                      <a:headEnd type="none" w="med" len="med"/>
                      <a:tailEnd type="none" w="med" len="med"/>
                    </a:lnL>
                    <a:lnR w="12700" cmpd="sng">
                      <a:noFill/>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46956642"/>
                  </a:ext>
                </a:extLst>
              </a:tr>
              <a:tr h="365760">
                <a:tc>
                  <a:txBody>
                    <a:bodyPr/>
                    <a:lstStyle/>
                    <a:p>
                      <a:r>
                        <a:rPr lang="en-US" sz="1000" b="1" i="0" dirty="0">
                          <a:solidFill>
                            <a:srgbClr val="0078D5"/>
                          </a:solidFill>
                          <a:latin typeface="Segoe UI Semibold"/>
                          <a:cs typeface="Segoe UI Semibold"/>
                        </a:rPr>
                        <a:t>Buttons and controls</a:t>
                      </a:r>
                    </a:p>
                  </a:txBody>
                  <a:tcPr marL="91416" marR="91416" marT="45708" marB="45708">
                    <a:lnL w="12700" cmpd="sng">
                      <a:noFill/>
                    </a:lnL>
                    <a:lnR w="12700" cap="flat" cmpd="sng" algn="ctr">
                      <a:no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lvl="0">
                        <a:buNone/>
                      </a:pPr>
                      <a:r>
                        <a:rPr lang="en-US" sz="1000" b="0" i="0" dirty="0">
                          <a:solidFill>
                            <a:schemeClr val="tx1">
                              <a:lumMod val="75000"/>
                              <a:lumOff val="25000"/>
                            </a:schemeClr>
                          </a:solidFill>
                          <a:latin typeface="Segoe UI" panose="020B0502040204020203" pitchFamily="34" charset="0"/>
                          <a:cs typeface="Segoe UI"/>
                        </a:rPr>
                        <a:t>Microsoft Teams button</a:t>
                      </a:r>
                    </a:p>
                    <a:p>
                      <a:pPr lvl="0">
                        <a:buNone/>
                      </a:pPr>
                      <a:r>
                        <a:rPr lang="en-US" sz="1000" b="0" i="0" dirty="0">
                          <a:solidFill>
                            <a:schemeClr val="tx1">
                              <a:lumMod val="75000"/>
                              <a:lumOff val="25000"/>
                            </a:schemeClr>
                          </a:solidFill>
                          <a:latin typeface="Segoe UI" panose="020B0502040204020203" pitchFamily="34" charset="0"/>
                          <a:cs typeface="Segoe UI"/>
                        </a:rPr>
                        <a:t>Hook button</a:t>
                      </a:r>
                    </a:p>
                    <a:p>
                      <a:pPr lvl="0">
                        <a:buNone/>
                      </a:pPr>
                      <a:r>
                        <a:rPr lang="en-US" sz="1000" b="0" i="0" dirty="0">
                          <a:solidFill>
                            <a:schemeClr val="tx1">
                              <a:lumMod val="75000"/>
                              <a:lumOff val="25000"/>
                            </a:schemeClr>
                          </a:solidFill>
                          <a:latin typeface="Segoe UI" panose="020B0502040204020203" pitchFamily="34" charset="0"/>
                          <a:cs typeface="Segoe UI"/>
                        </a:rPr>
                        <a:t>Mute button</a:t>
                      </a:r>
                    </a:p>
                    <a:p>
                      <a:pPr lvl="0">
                        <a:buNone/>
                      </a:pPr>
                      <a:r>
                        <a:rPr lang="en-US" sz="1000" b="0" i="0" dirty="0">
                          <a:solidFill>
                            <a:schemeClr val="tx1">
                              <a:lumMod val="75000"/>
                              <a:lumOff val="25000"/>
                            </a:schemeClr>
                          </a:solidFill>
                          <a:latin typeface="Segoe UI" panose="020B0502040204020203" pitchFamily="34" charset="0"/>
                          <a:cs typeface="Segoe UI"/>
                        </a:rPr>
                        <a:t>Volume up/down button</a:t>
                      </a:r>
                    </a:p>
                  </a:txBody>
                  <a:tcPr marL="91416" marR="91416" marT="45708" marB="45708">
                    <a:lnL w="12700" cap="flat" cmpd="sng" algn="ctr">
                      <a:noFill/>
                      <a:prstDash val="solid"/>
                      <a:round/>
                      <a:headEnd type="none" w="med" len="med"/>
                      <a:tailEnd type="none" w="med" len="med"/>
                    </a:lnL>
                    <a:lnR w="12700" cmpd="sng">
                      <a:noFill/>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01481335"/>
                  </a:ext>
                </a:extLst>
              </a:tr>
              <a:tr h="365760">
                <a:tc>
                  <a:txBody>
                    <a:bodyPr/>
                    <a:lstStyle/>
                    <a:p>
                      <a:r>
                        <a:rPr lang="en-US" sz="1000" b="1" i="0">
                          <a:solidFill>
                            <a:srgbClr val="0078D5"/>
                          </a:solidFill>
                          <a:latin typeface="Segoe UI Semibold"/>
                          <a:cs typeface="Segoe UI Semibold"/>
                        </a:rPr>
                        <a:t>Inputs</a:t>
                      </a:r>
                    </a:p>
                  </a:txBody>
                  <a:tcPr marL="91416" marR="91416" marT="45708" marB="45708">
                    <a:lnL w="12700" cmpd="sng">
                      <a:noFill/>
                    </a:lnL>
                    <a:lnR w="12700" cap="flat" cmpd="sng" algn="ctr">
                      <a:no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lvl="0">
                        <a:buNone/>
                      </a:pPr>
                      <a:r>
                        <a:rPr lang="en-US" sz="1000" b="0" i="0">
                          <a:solidFill>
                            <a:schemeClr val="tx1">
                              <a:lumMod val="75000"/>
                              <a:lumOff val="25000"/>
                            </a:schemeClr>
                          </a:solidFill>
                          <a:latin typeface="Segoe UI" panose="020B0502040204020203" pitchFamily="34" charset="0"/>
                          <a:cs typeface="Segoe UI"/>
                        </a:rPr>
                        <a:t>USB-C</a:t>
                      </a:r>
                      <a:r>
                        <a:rPr lang="en-US" sz="1000" b="0" i="0" baseline="30000">
                          <a:solidFill>
                            <a:schemeClr val="tx1">
                              <a:lumMod val="75000"/>
                              <a:lumOff val="25000"/>
                            </a:schemeClr>
                          </a:solidFill>
                          <a:latin typeface="Segoe UI" panose="020B0502040204020203" pitchFamily="34" charset="0"/>
                          <a:cs typeface="Segoe UI"/>
                        </a:rPr>
                        <a:t>®</a:t>
                      </a:r>
                      <a:r>
                        <a:rPr lang="en-US" sz="1000" b="0" i="0">
                          <a:solidFill>
                            <a:schemeClr val="tx1">
                              <a:lumMod val="75000"/>
                              <a:lumOff val="25000"/>
                            </a:schemeClr>
                          </a:solidFill>
                          <a:latin typeface="Segoe UI" panose="020B0502040204020203" pitchFamily="34" charset="0"/>
                          <a:cs typeface="Segoe UI"/>
                        </a:rPr>
                        <a:t> connection </a:t>
                      </a:r>
                    </a:p>
                  </a:txBody>
                  <a:tcPr marL="91416" marR="91416" marT="45708" marB="45708">
                    <a:lnL w="12700" cap="flat" cmpd="sng" algn="ctr">
                      <a:noFill/>
                      <a:prstDash val="solid"/>
                      <a:round/>
                      <a:headEnd type="none" w="med" len="med"/>
                      <a:tailEnd type="none" w="med" len="med"/>
                    </a:lnL>
                    <a:lnR w="12700" cmpd="sng">
                      <a:noFill/>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18429903"/>
                  </a:ext>
                </a:extLst>
              </a:tr>
              <a:tr h="365760">
                <a:tc>
                  <a:txBody>
                    <a:bodyPr/>
                    <a:lstStyle/>
                    <a:p>
                      <a:r>
                        <a:rPr lang="en-US" sz="1000" b="1" i="0">
                          <a:solidFill>
                            <a:srgbClr val="0078D5"/>
                          </a:solidFill>
                          <a:latin typeface="Segoe UI Semibold"/>
                          <a:cs typeface="Segoe UI Semibold"/>
                        </a:rPr>
                        <a:t>What’s in the box</a:t>
                      </a:r>
                    </a:p>
                  </a:txBody>
                  <a:tcPr marL="91416" marR="91416" marT="45708" marB="45708">
                    <a:lnL w="12700" cmpd="sng">
                      <a:noFill/>
                    </a:lnL>
                    <a:lnR w="12700" cap="flat" cmpd="sng" algn="ctr">
                      <a:no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a:lnSpc>
                          <a:spcPct val="100000"/>
                        </a:lnSpc>
                        <a:spcBef>
                          <a:spcPts val="0"/>
                        </a:spcBef>
                        <a:spcAft>
                          <a:spcPts val="0"/>
                        </a:spcAft>
                        <a:buNone/>
                      </a:pPr>
                      <a:r>
                        <a:rPr lang="en-US" sz="1000" b="0" i="0" kern="1200">
                          <a:solidFill>
                            <a:schemeClr val="tx1">
                              <a:lumMod val="75000"/>
                              <a:lumOff val="25000"/>
                            </a:schemeClr>
                          </a:solidFill>
                          <a:latin typeface="Segoe UI" panose="020B0502040204020203" pitchFamily="34" charset="0"/>
                          <a:ea typeface="+mn-ea"/>
                          <a:cs typeface="Segoe UI"/>
                        </a:rPr>
                        <a:t>Microsoft Modern USB-C</a:t>
                      </a:r>
                      <a:r>
                        <a:rPr lang="en-US" sz="1000" b="0" i="0" kern="1200" baseline="30000">
                          <a:solidFill>
                            <a:schemeClr val="tx1">
                              <a:lumMod val="75000"/>
                              <a:lumOff val="25000"/>
                            </a:schemeClr>
                          </a:solidFill>
                          <a:latin typeface="Segoe UI" panose="020B0502040204020203" pitchFamily="34" charset="0"/>
                          <a:ea typeface="+mn-ea"/>
                          <a:cs typeface="Segoe UI"/>
                        </a:rPr>
                        <a:t>®</a:t>
                      </a:r>
                      <a:r>
                        <a:rPr lang="en-US" sz="1000" b="0" i="0" kern="1200">
                          <a:solidFill>
                            <a:schemeClr val="tx1">
                              <a:lumMod val="75000"/>
                              <a:lumOff val="25000"/>
                            </a:schemeClr>
                          </a:solidFill>
                          <a:latin typeface="Segoe UI" panose="020B0502040204020203" pitchFamily="34" charset="0"/>
                          <a:ea typeface="+mn-ea"/>
                          <a:cs typeface="Segoe UI"/>
                        </a:rPr>
                        <a:t> Headset</a:t>
                      </a:r>
                    </a:p>
                    <a:p>
                      <a:pPr marL="0" marR="0" lvl="0" indent="0" algn="l">
                        <a:lnSpc>
                          <a:spcPct val="100000"/>
                        </a:lnSpc>
                        <a:spcBef>
                          <a:spcPts val="0"/>
                        </a:spcBef>
                        <a:spcAft>
                          <a:spcPts val="0"/>
                        </a:spcAft>
                        <a:buNone/>
                      </a:pPr>
                      <a:r>
                        <a:rPr lang="en-US" sz="1000" b="0" i="0" kern="1200">
                          <a:solidFill>
                            <a:schemeClr val="tx1">
                              <a:lumMod val="75000"/>
                              <a:lumOff val="25000"/>
                            </a:schemeClr>
                          </a:solidFill>
                          <a:latin typeface="Segoe UI" panose="020B0502040204020203" pitchFamily="34" charset="0"/>
                          <a:ea typeface="+mn-ea"/>
                          <a:cs typeface="Segoe UI"/>
                        </a:rPr>
                        <a:t>Quick start guide</a:t>
                      </a:r>
                    </a:p>
                    <a:p>
                      <a:pPr marL="0" marR="0" lvl="0" indent="0" algn="l">
                        <a:lnSpc>
                          <a:spcPct val="100000"/>
                        </a:lnSpc>
                        <a:spcBef>
                          <a:spcPts val="0"/>
                        </a:spcBef>
                        <a:spcAft>
                          <a:spcPts val="0"/>
                        </a:spcAft>
                        <a:buNone/>
                      </a:pPr>
                      <a:r>
                        <a:rPr lang="en-US" sz="1000" b="0" i="0" kern="1200">
                          <a:solidFill>
                            <a:schemeClr val="tx1">
                              <a:lumMod val="75000"/>
                              <a:lumOff val="25000"/>
                            </a:schemeClr>
                          </a:solidFill>
                          <a:latin typeface="Segoe UI" panose="020B0502040204020203" pitchFamily="34" charset="0"/>
                          <a:ea typeface="+mn-ea"/>
                          <a:cs typeface="Segoe UI"/>
                        </a:rPr>
                        <a:t>Safety and warranty documents</a:t>
                      </a:r>
                    </a:p>
                  </a:txBody>
                  <a:tcPr marL="91416" marR="91416" marT="45708" marB="45708">
                    <a:lnL w="12700" cap="flat" cmpd="sng" algn="ctr">
                      <a:noFill/>
                      <a:prstDash val="solid"/>
                      <a:round/>
                      <a:headEnd type="none" w="med" len="med"/>
                      <a:tailEnd type="none" w="med" len="med"/>
                    </a:lnL>
                    <a:lnR w="12700" cmpd="sng">
                      <a:noFill/>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96263132"/>
                  </a:ext>
                </a:extLst>
              </a:tr>
              <a:tr h="365760">
                <a:tc>
                  <a:txBody>
                    <a:bodyPr/>
                    <a:lstStyle/>
                    <a:p>
                      <a:r>
                        <a:rPr lang="en-US" sz="1000" b="1" i="0">
                          <a:solidFill>
                            <a:srgbClr val="0078D5"/>
                          </a:solidFill>
                          <a:latin typeface="Segoe UI Semibold"/>
                          <a:cs typeface="Segoe UI Semibold"/>
                        </a:rPr>
                        <a:t>Certified for Microsoft Teams details</a:t>
                      </a:r>
                    </a:p>
                  </a:txBody>
                  <a:tcPr marL="91416" marR="91416" marT="45708" marB="45708">
                    <a:lnL w="12700" cmpd="sng">
                      <a:noFill/>
                    </a:lnL>
                    <a:lnR w="12700" cap="flat" cmpd="sng" algn="ctr">
                      <a:no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a:lnSpc>
                          <a:spcPct val="100000"/>
                        </a:lnSpc>
                        <a:spcBef>
                          <a:spcPts val="0"/>
                        </a:spcBef>
                        <a:spcAft>
                          <a:spcPts val="0"/>
                        </a:spcAft>
                        <a:buNone/>
                      </a:pPr>
                      <a:r>
                        <a:rPr lang="en-US" sz="1000" b="0" i="0" kern="1200">
                          <a:solidFill>
                            <a:schemeClr val="tx1">
                              <a:lumMod val="75000"/>
                              <a:lumOff val="25000"/>
                            </a:schemeClr>
                          </a:solidFill>
                          <a:latin typeface="Segoe UI" panose="020B0502040204020203" pitchFamily="34" charset="0"/>
                          <a:ea typeface="+mn-ea"/>
                          <a:cs typeface="Segoe UI"/>
                        </a:rPr>
                        <a:t>Microsoft Teams/Hook/Mute LED indicator</a:t>
                      </a:r>
                    </a:p>
                    <a:p>
                      <a:pPr marL="0" marR="0" lvl="0" indent="0" algn="l">
                        <a:lnSpc>
                          <a:spcPct val="100000"/>
                        </a:lnSpc>
                        <a:spcBef>
                          <a:spcPts val="0"/>
                        </a:spcBef>
                        <a:spcAft>
                          <a:spcPts val="0"/>
                        </a:spcAft>
                        <a:buNone/>
                      </a:pPr>
                      <a:endParaRPr lang="en-US" sz="1000" b="0" i="0" kern="1200">
                        <a:solidFill>
                          <a:schemeClr val="tx1">
                            <a:lumMod val="75000"/>
                            <a:lumOff val="25000"/>
                          </a:schemeClr>
                        </a:solidFill>
                        <a:latin typeface="Segoe UI" panose="020B0502040204020203" pitchFamily="34" charset="0"/>
                        <a:ea typeface="+mn-ea"/>
                        <a:cs typeface="Segoe UI"/>
                      </a:endParaRPr>
                    </a:p>
                  </a:txBody>
                  <a:tcPr marL="91416" marR="91416" marT="45708" marB="45708">
                    <a:lnL w="12700" cap="flat" cmpd="sng" algn="ctr">
                      <a:noFill/>
                      <a:prstDash val="solid"/>
                      <a:round/>
                      <a:headEnd type="none" w="med" len="med"/>
                      <a:tailEnd type="none" w="med" len="med"/>
                    </a:lnL>
                    <a:lnR w="12700" cmpd="sng">
                      <a:noFill/>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63005513"/>
                  </a:ext>
                </a:extLst>
              </a:tr>
              <a:tr h="365760">
                <a:tc>
                  <a:txBody>
                    <a:bodyPr/>
                    <a:lstStyle/>
                    <a:p>
                      <a:r>
                        <a:rPr lang="en-US" sz="1000" b="1" i="0" dirty="0">
                          <a:solidFill>
                            <a:srgbClr val="0078D5"/>
                          </a:solidFill>
                          <a:latin typeface="Segoe UI Semibold"/>
                          <a:cs typeface="Segoe UI Semibold"/>
                        </a:rPr>
                        <a:t>Warranty</a:t>
                      </a:r>
                      <a:r>
                        <a:rPr lang="en-US" sz="1000" b="1" i="0" baseline="30000" dirty="0">
                          <a:solidFill>
                            <a:srgbClr val="0078D5"/>
                          </a:solidFill>
                          <a:latin typeface="Segoe UI Semibold"/>
                          <a:cs typeface="Segoe UI Semibold"/>
                        </a:rPr>
                        <a:t>17</a:t>
                      </a:r>
                    </a:p>
                  </a:txBody>
                  <a:tcPr marL="91416" marR="91416" marT="45708" marB="45708">
                    <a:lnL w="12700" cmpd="sng">
                      <a:noFill/>
                    </a:lnL>
                    <a:lnR w="12700" cap="flat" cmpd="sng" algn="ctr">
                      <a:no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093" rtl="0" eaLnBrk="1" fontAlgn="auto" latinLnBrk="0" hangingPunct="1">
                        <a:lnSpc>
                          <a:spcPct val="100000"/>
                        </a:lnSpc>
                        <a:spcBef>
                          <a:spcPts val="0"/>
                        </a:spcBef>
                        <a:spcAft>
                          <a:spcPts val="0"/>
                        </a:spcAft>
                        <a:buClrTx/>
                        <a:buSzTx/>
                        <a:buFontTx/>
                        <a:buNone/>
                        <a:tabLst/>
                        <a:defRPr/>
                      </a:pPr>
                      <a:r>
                        <a:rPr lang="en-US" sz="1000" b="0" i="0" dirty="0">
                          <a:solidFill>
                            <a:schemeClr val="tx1">
                              <a:lumMod val="75000"/>
                              <a:lumOff val="25000"/>
                            </a:schemeClr>
                          </a:solidFill>
                          <a:latin typeface="Segoe UI"/>
                          <a:cs typeface="Segoe UI"/>
                        </a:rPr>
                        <a:t>1-year limited hardware warranty</a:t>
                      </a:r>
                      <a:endParaRPr lang="en-US" sz="1000" b="0" i="0" dirty="0">
                        <a:solidFill>
                          <a:schemeClr val="tx1">
                            <a:lumMod val="75000"/>
                            <a:lumOff val="25000"/>
                          </a:schemeClr>
                        </a:solidFill>
                        <a:latin typeface="Segoe UI" panose="020B0502040204020203" pitchFamily="34" charset="0"/>
                      </a:endParaRPr>
                    </a:p>
                  </a:txBody>
                  <a:tcPr marL="91416" marR="91416" marT="45708" marB="45708">
                    <a:lnL w="12700" cap="flat" cmpd="sng" algn="ctr">
                      <a:noFill/>
                      <a:prstDash val="solid"/>
                      <a:round/>
                      <a:headEnd type="none" w="med" len="med"/>
                      <a:tailEnd type="none" w="med" len="med"/>
                    </a:lnL>
                    <a:lnR w="12700" cmpd="sng">
                      <a:noFill/>
                    </a:lnR>
                    <a:lnT w="9525" cap="flat" cmpd="sng" algn="ctr">
                      <a:solidFill>
                        <a:schemeClr val="bg1">
                          <a:lumMod val="7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09949859"/>
                  </a:ext>
                </a:extLst>
              </a:tr>
            </a:tbl>
          </a:graphicData>
        </a:graphic>
      </p:graphicFrame>
      <p:pic>
        <p:nvPicPr>
          <p:cNvPr id="11" name="Picture 10" descr="Icon&#10;&#10;Description automatically generated">
            <a:extLst>
              <a:ext uri="{FF2B5EF4-FFF2-40B4-BE49-F238E27FC236}">
                <a16:creationId xmlns:a16="http://schemas.microsoft.com/office/drawing/2014/main" id="{7E611086-97C0-0D4A-BC77-8429C235161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028144" y="-764301"/>
            <a:ext cx="4163856" cy="9080888"/>
          </a:xfrm>
          <a:prstGeom prst="rect">
            <a:avLst/>
          </a:prstGeom>
        </p:spPr>
      </p:pic>
      <p:sp>
        <p:nvSpPr>
          <p:cNvPr id="3" name="Text Placeholder 2">
            <a:extLst>
              <a:ext uri="{FF2B5EF4-FFF2-40B4-BE49-F238E27FC236}">
                <a16:creationId xmlns:a16="http://schemas.microsoft.com/office/drawing/2014/main" id="{74A72C04-81F7-A84C-A970-869F88976423}"/>
              </a:ext>
            </a:extLst>
          </p:cNvPr>
          <p:cNvSpPr>
            <a:spLocks noGrp="1"/>
          </p:cNvSpPr>
          <p:nvPr>
            <p:ph type="body" sz="quarter" idx="11"/>
          </p:nvPr>
        </p:nvSpPr>
        <p:spPr/>
        <p:txBody>
          <a:bodyPr/>
          <a:lstStyle/>
          <a:p>
            <a:r>
              <a:rPr lang="en-US"/>
              <a:t>Microsoft Modern USB-C</a:t>
            </a:r>
            <a:r>
              <a:rPr lang="en-US" baseline="30000"/>
              <a:t>®</a:t>
            </a:r>
            <a:r>
              <a:rPr lang="en-US"/>
              <a:t> Headset</a:t>
            </a:r>
          </a:p>
          <a:p>
            <a:endParaRPr lang="en-US"/>
          </a:p>
          <a:p>
            <a:endParaRPr lang="en-US"/>
          </a:p>
        </p:txBody>
      </p:sp>
    </p:spTree>
    <p:extLst>
      <p:ext uri="{BB962C8B-B14F-4D97-AF65-F5344CB8AC3E}">
        <p14:creationId xmlns:p14="http://schemas.microsoft.com/office/powerpoint/2010/main" val="31227417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2"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p:tgtEl>
                                          <p:spTgt spid="11"/>
                                        </p:tgtEl>
                                        <p:attrNameLst>
                                          <p:attrName>ppt_x</p:attrName>
                                        </p:attrNameLst>
                                      </p:cBhvr>
                                      <p:tavLst>
                                        <p:tav tm="0">
                                          <p:val>
                                            <p:strVal val="#ppt_x+#ppt_w*1.125000"/>
                                          </p:val>
                                        </p:tav>
                                        <p:tav tm="100000">
                                          <p:val>
                                            <p:strVal val="#ppt_x"/>
                                          </p:val>
                                        </p:tav>
                                      </p:tavLst>
                                    </p:anim>
                                    <p:animEffect transition="in" filter="wipe(left)">
                                      <p:cBhvr>
                                        <p:cTn id="8" dur="1000"/>
                                        <p:tgtEl>
                                          <p:spTgt spid="11"/>
                                        </p:tgtEl>
                                      </p:cBhvr>
                                    </p:animEffect>
                                  </p:childTnLst>
                                </p:cTn>
                              </p:par>
                              <p:par>
                                <p:cTn id="9" presetID="10" presetClass="entr" presetSubtype="0" fill="hold" nodeType="withEffect">
                                  <p:stCondLst>
                                    <p:cond delay="30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par>
                                <p:cTn id="12" presetID="10" presetClass="entr" presetSubtype="0" fill="hold" nodeType="withEffect">
                                  <p:stCondLst>
                                    <p:cond delay="60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Icon&#10;&#10;Description automatically generated">
            <a:extLst>
              <a:ext uri="{FF2B5EF4-FFF2-40B4-BE49-F238E27FC236}">
                <a16:creationId xmlns:a16="http://schemas.microsoft.com/office/drawing/2014/main" id="{7E611086-97C0-0D4A-BC77-8429C235161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026557" y="-763260"/>
            <a:ext cx="4163856" cy="9080888"/>
          </a:xfrm>
          <a:prstGeom prst="rect">
            <a:avLst/>
          </a:prstGeom>
        </p:spPr>
      </p:pic>
      <p:sp>
        <p:nvSpPr>
          <p:cNvPr id="3" name="Text Placeholder 2">
            <a:extLst>
              <a:ext uri="{FF2B5EF4-FFF2-40B4-BE49-F238E27FC236}">
                <a16:creationId xmlns:a16="http://schemas.microsoft.com/office/drawing/2014/main" id="{FA0EACE5-43C0-A24A-882F-BC000ABC99CB}"/>
              </a:ext>
            </a:extLst>
          </p:cNvPr>
          <p:cNvSpPr>
            <a:spLocks noGrp="1"/>
          </p:cNvSpPr>
          <p:nvPr>
            <p:ph type="body" sz="quarter" idx="11"/>
          </p:nvPr>
        </p:nvSpPr>
        <p:spPr/>
        <p:txBody>
          <a:bodyPr/>
          <a:lstStyle/>
          <a:p>
            <a:r>
              <a:rPr lang="en-US" dirty="0"/>
              <a:t>Microsoft Modern USB Headset</a:t>
            </a:r>
          </a:p>
          <a:p>
            <a:endParaRPr lang="en-US" dirty="0"/>
          </a:p>
          <a:p>
            <a:endParaRPr lang="en-US" dirty="0"/>
          </a:p>
        </p:txBody>
      </p:sp>
      <p:graphicFrame>
        <p:nvGraphicFramePr>
          <p:cNvPr id="2" name="Table 2">
            <a:extLst>
              <a:ext uri="{FF2B5EF4-FFF2-40B4-BE49-F238E27FC236}">
                <a16:creationId xmlns:a16="http://schemas.microsoft.com/office/drawing/2014/main" id="{45759FDB-B885-4A71-A53E-97D914F7D578}"/>
              </a:ext>
            </a:extLst>
          </p:cNvPr>
          <p:cNvGraphicFramePr>
            <a:graphicFrameLocks noGrp="1"/>
          </p:cNvGraphicFramePr>
          <p:nvPr>
            <p:extLst>
              <p:ext uri="{D42A27DB-BD31-4B8C-83A1-F6EECF244321}">
                <p14:modId xmlns:p14="http://schemas.microsoft.com/office/powerpoint/2010/main" val="2337237551"/>
              </p:ext>
            </p:extLst>
          </p:nvPr>
        </p:nvGraphicFramePr>
        <p:xfrm>
          <a:off x="571500" y="1339887"/>
          <a:ext cx="3892858" cy="3200304"/>
        </p:xfrm>
        <a:graphic>
          <a:graphicData uri="http://schemas.openxmlformats.org/drawingml/2006/table">
            <a:tbl>
              <a:tblPr firstRow="1" bandRow="1">
                <a:tableStyleId>{5C22544A-7EE6-4342-B048-85BDC9FD1C3A}</a:tableStyleId>
              </a:tblPr>
              <a:tblGrid>
                <a:gridCol w="1467507">
                  <a:extLst>
                    <a:ext uri="{9D8B030D-6E8A-4147-A177-3AD203B41FA5}">
                      <a16:colId xmlns:a16="http://schemas.microsoft.com/office/drawing/2014/main" val="229856199"/>
                    </a:ext>
                  </a:extLst>
                </a:gridCol>
                <a:gridCol w="2425351">
                  <a:extLst>
                    <a:ext uri="{9D8B030D-6E8A-4147-A177-3AD203B41FA5}">
                      <a16:colId xmlns:a16="http://schemas.microsoft.com/office/drawing/2014/main" val="2172604641"/>
                    </a:ext>
                  </a:extLst>
                </a:gridCol>
              </a:tblGrid>
              <a:tr h="365760">
                <a:tc>
                  <a:txBody>
                    <a:bodyPr/>
                    <a:lstStyle/>
                    <a:p>
                      <a:r>
                        <a:rPr lang="en-US" sz="1000" b="1" i="0">
                          <a:solidFill>
                            <a:srgbClr val="0078D5"/>
                          </a:solidFill>
                          <a:latin typeface="Segoe UI Semibold" panose="020B0502040204020203" pitchFamily="34" charset="0"/>
                          <a:cs typeface="Segoe UI Semibold" panose="020B0502040204020203" pitchFamily="34" charset="0"/>
                        </a:rPr>
                        <a:t>Dimensions</a:t>
                      </a:r>
                    </a:p>
                  </a:txBody>
                  <a:tcPr marL="91416" marR="91416" marT="45708" marB="45708">
                    <a:lnL w="12700" cmpd="sng">
                      <a:noFill/>
                    </a:lnL>
                    <a:lnR w="12700" cap="flat" cmpd="sng" algn="ctr">
                      <a:noFill/>
                      <a:prstDash val="solid"/>
                      <a:round/>
                      <a:headEnd type="none" w="med" len="med"/>
                      <a:tailEnd type="none" w="med" len="med"/>
                    </a:lnR>
                    <a:lnT w="12700" cmpd="sng">
                      <a:noFill/>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000" b="0" i="0">
                          <a:solidFill>
                            <a:schemeClr val="tx1">
                              <a:lumMod val="75000"/>
                              <a:lumOff val="25000"/>
                            </a:schemeClr>
                          </a:solidFill>
                          <a:latin typeface="Segoe UI" panose="020B0502040204020203" pitchFamily="34" charset="0"/>
                          <a:cs typeface="Segoe UI" panose="020B0502040204020203" pitchFamily="34" charset="0"/>
                        </a:rPr>
                        <a:t>Length: 6.81” (173 mm)</a:t>
                      </a:r>
                    </a:p>
                    <a:p>
                      <a:pPr lvl="0"/>
                      <a:r>
                        <a:rPr lang="en-US" sz="1000" b="0" i="0">
                          <a:solidFill>
                            <a:schemeClr val="tx1">
                              <a:lumMod val="75000"/>
                              <a:lumOff val="25000"/>
                            </a:schemeClr>
                          </a:solidFill>
                          <a:latin typeface="Segoe UI" panose="020B0502040204020203" pitchFamily="34" charset="0"/>
                          <a:cs typeface="Segoe UI" panose="020B0502040204020203" pitchFamily="34" charset="0"/>
                        </a:rPr>
                        <a:t>Width: 6.57” (167 mm)</a:t>
                      </a:r>
                    </a:p>
                    <a:p>
                      <a:pPr lvl="0"/>
                      <a:r>
                        <a:rPr lang="en-US" sz="1000" b="0" i="0">
                          <a:solidFill>
                            <a:schemeClr val="tx1">
                              <a:lumMod val="75000"/>
                              <a:lumOff val="25000"/>
                            </a:schemeClr>
                          </a:solidFill>
                          <a:latin typeface="Segoe UI" panose="020B0502040204020203" pitchFamily="34" charset="0"/>
                          <a:cs typeface="Segoe UI" panose="020B0502040204020203" pitchFamily="34" charset="0"/>
                        </a:rPr>
                        <a:t>Depth: 2.36” (60 mm)</a:t>
                      </a:r>
                      <a:endParaRPr lang="en-US" sz="1000" b="0" i="0">
                        <a:solidFill>
                          <a:schemeClr val="tx1">
                            <a:lumMod val="75000"/>
                            <a:lumOff val="25000"/>
                          </a:schemeClr>
                        </a:solidFill>
                        <a:highlight>
                          <a:srgbClr val="FFFF00"/>
                        </a:highlight>
                        <a:latin typeface="Segoe UI" panose="020B0502040204020203" pitchFamily="34" charset="0"/>
                        <a:cs typeface="Segoe UI" panose="020B0502040204020203" pitchFamily="34" charset="0"/>
                      </a:endParaRPr>
                    </a:p>
                  </a:txBody>
                  <a:tcPr marL="91416" marR="91416" marT="45708" marB="45708">
                    <a:lnL w="12700" cap="flat" cmpd="sng" algn="ctr">
                      <a:noFill/>
                      <a:prstDash val="solid"/>
                      <a:round/>
                      <a:headEnd type="none" w="med" len="med"/>
                      <a:tailEnd type="none" w="med" len="med"/>
                    </a:lnL>
                    <a:lnR w="12700" cmpd="sng">
                      <a:noFill/>
                    </a:lnR>
                    <a:lnT w="12700" cmpd="sng">
                      <a:noFill/>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82634039"/>
                  </a:ext>
                </a:extLst>
              </a:tr>
              <a:tr h="365760">
                <a:tc>
                  <a:txBody>
                    <a:bodyPr/>
                    <a:lstStyle/>
                    <a:p>
                      <a:r>
                        <a:rPr lang="en-US" sz="1000" b="1" i="0">
                          <a:solidFill>
                            <a:srgbClr val="0078D5"/>
                          </a:solidFill>
                          <a:latin typeface="Segoe UI Semibold" panose="020B0502040204020203" pitchFamily="34" charset="0"/>
                          <a:cs typeface="Segoe UI Semibold" panose="020B0502040204020203" pitchFamily="34" charset="0"/>
                        </a:rPr>
                        <a:t>Weight</a:t>
                      </a:r>
                    </a:p>
                  </a:txBody>
                  <a:tcPr marL="91416" marR="91416" marT="45708" marB="45708">
                    <a:lnL w="12700" cmpd="sng">
                      <a:noFill/>
                    </a:lnL>
                    <a:lnR w="12700" cap="flat" cmpd="sng" algn="ctr">
                      <a:no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000" b="0" i="0">
                          <a:solidFill>
                            <a:schemeClr val="tx1">
                              <a:lumMod val="75000"/>
                              <a:lumOff val="25000"/>
                            </a:schemeClr>
                          </a:solidFill>
                          <a:latin typeface="Segoe UI" panose="020B0502040204020203" pitchFamily="34" charset="0"/>
                          <a:cs typeface="Segoe UI" panose="020B0502040204020203" pitchFamily="34" charset="0"/>
                        </a:rPr>
                        <a:t>0.31 lb. (142 g)</a:t>
                      </a:r>
                    </a:p>
                  </a:txBody>
                  <a:tcPr marL="91416" marR="91416" marT="45708" marB="45708">
                    <a:lnL w="12700" cap="flat" cmpd="sng" algn="ctr">
                      <a:noFill/>
                      <a:prstDash val="solid"/>
                      <a:round/>
                      <a:headEnd type="none" w="med" len="med"/>
                      <a:tailEnd type="none" w="med" len="med"/>
                    </a:lnL>
                    <a:lnR w="12700" cmpd="sng">
                      <a:noFill/>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1868621"/>
                  </a:ext>
                </a:extLst>
              </a:tr>
              <a:tr h="365760">
                <a:tc>
                  <a:txBody>
                    <a:bodyPr/>
                    <a:lstStyle/>
                    <a:p>
                      <a:r>
                        <a:rPr lang="en-US" sz="1000" b="1" i="0">
                          <a:solidFill>
                            <a:srgbClr val="0078D5"/>
                          </a:solidFill>
                          <a:latin typeface="Segoe UI Semibold" panose="020B0502040204020203" pitchFamily="34" charset="0"/>
                          <a:cs typeface="Segoe UI Semibold" panose="020B0502040204020203" pitchFamily="34" charset="0"/>
                        </a:rPr>
                        <a:t>Exterior</a:t>
                      </a:r>
                    </a:p>
                  </a:txBody>
                  <a:tcPr marL="91416" marR="91416" marT="45708" marB="45708">
                    <a:lnL w="12700" cmpd="sng">
                      <a:noFill/>
                    </a:lnL>
                    <a:lnR w="12700" cap="flat" cmpd="sng" algn="ctr">
                      <a:no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000" b="0" i="0">
                          <a:solidFill>
                            <a:schemeClr val="tx1">
                              <a:lumMod val="75000"/>
                              <a:lumOff val="25000"/>
                            </a:schemeClr>
                          </a:solidFill>
                          <a:latin typeface="Segoe UI" panose="020B0502040204020203" pitchFamily="34" charset="0"/>
                          <a:cs typeface="Segoe UI" panose="020B0502040204020203" pitchFamily="34" charset="0"/>
                        </a:rPr>
                        <a:t>Color: Black</a:t>
                      </a:r>
                      <a:endParaRPr lang="en-US" sz="1000" b="0" i="0" baseline="30000">
                        <a:solidFill>
                          <a:schemeClr val="tx1">
                            <a:lumMod val="75000"/>
                            <a:lumOff val="25000"/>
                          </a:schemeClr>
                        </a:solidFill>
                        <a:latin typeface="Segoe UI" panose="020B0502040204020203" pitchFamily="34" charset="0"/>
                        <a:cs typeface="Segoe UI" panose="020B0502040204020203" pitchFamily="34" charset="0"/>
                      </a:endParaRPr>
                    </a:p>
                  </a:txBody>
                  <a:tcPr marL="91416" marR="91416" marT="45708" marB="45708">
                    <a:lnL w="12700" cap="flat" cmpd="sng" algn="ctr">
                      <a:noFill/>
                      <a:prstDash val="solid"/>
                      <a:round/>
                      <a:headEnd type="none" w="med" len="med"/>
                      <a:tailEnd type="none" w="med" len="med"/>
                    </a:lnL>
                    <a:lnR w="12700" cmpd="sng">
                      <a:noFill/>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72576111"/>
                  </a:ext>
                </a:extLst>
              </a:tr>
              <a:tr h="365760">
                <a:tc>
                  <a:txBody>
                    <a:bodyPr/>
                    <a:lstStyle/>
                    <a:p>
                      <a:r>
                        <a:rPr lang="en-US" sz="1000" b="1" i="0">
                          <a:solidFill>
                            <a:srgbClr val="0078D5"/>
                          </a:solidFill>
                          <a:latin typeface="Segoe UI Semibold" panose="020B0502040204020203" pitchFamily="34" charset="0"/>
                          <a:cs typeface="Segoe UI Semibold" panose="020B0502040204020203" pitchFamily="34" charset="0"/>
                        </a:rPr>
                        <a:t>Frequency response</a:t>
                      </a:r>
                    </a:p>
                  </a:txBody>
                  <a:tcPr marL="91416" marR="91416" marT="45708" marB="45708">
                    <a:lnL w="12700" cmpd="sng">
                      <a:noFill/>
                    </a:lnL>
                    <a:lnR w="12700" cap="flat" cmpd="sng" algn="ctr">
                      <a:no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000" b="0" i="0">
                          <a:solidFill>
                            <a:schemeClr val="tx1">
                              <a:lumMod val="75000"/>
                              <a:lumOff val="25000"/>
                            </a:schemeClr>
                          </a:solidFill>
                          <a:latin typeface="Segoe UI" panose="020B0502040204020203" pitchFamily="34" charset="0"/>
                          <a:cs typeface="Segoe UI" panose="020B0502040204020203" pitchFamily="34" charset="0"/>
                        </a:rPr>
                        <a:t>Microphone: 100Hz–10kHz</a:t>
                      </a:r>
                    </a:p>
                    <a:p>
                      <a:r>
                        <a:rPr lang="en-US" sz="1000" b="0" i="0">
                          <a:solidFill>
                            <a:schemeClr val="tx1">
                              <a:lumMod val="75000"/>
                              <a:lumOff val="25000"/>
                            </a:schemeClr>
                          </a:solidFill>
                          <a:latin typeface="Segoe UI" panose="020B0502040204020203" pitchFamily="34" charset="0"/>
                          <a:cs typeface="Segoe UI" panose="020B0502040204020203" pitchFamily="34" charset="0"/>
                        </a:rPr>
                        <a:t>Speaker: 100Hz–20kHz</a:t>
                      </a:r>
                    </a:p>
                  </a:txBody>
                  <a:tcPr marL="91416" marR="91416" marT="45708" marB="45708">
                    <a:lnL w="12700" cap="flat" cmpd="sng" algn="ctr">
                      <a:noFill/>
                      <a:prstDash val="solid"/>
                      <a:round/>
                      <a:headEnd type="none" w="med" len="med"/>
                      <a:tailEnd type="none" w="med" len="med"/>
                    </a:lnL>
                    <a:lnR w="12700" cmpd="sng">
                      <a:noFill/>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4890923"/>
                  </a:ext>
                </a:extLst>
              </a:tr>
              <a:tr h="36576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1" i="0">
                          <a:solidFill>
                            <a:srgbClr val="0078D5"/>
                          </a:solidFill>
                          <a:latin typeface="Segoe UI Semibold" panose="020B0502040204020203" pitchFamily="34" charset="0"/>
                          <a:cs typeface="Segoe UI Semibold" panose="020B0502040204020203" pitchFamily="34" charset="0"/>
                        </a:rPr>
                        <a:t>Noise cancellation</a:t>
                      </a:r>
                    </a:p>
                  </a:txBody>
                  <a:tcPr marL="91416" marR="91416" marT="45708" marB="45708">
                    <a:lnL w="12700" cmpd="sng">
                      <a:noFill/>
                    </a:lnL>
                    <a:lnR w="12700" cap="flat" cmpd="sng" algn="ctr">
                      <a:no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lvl="0">
                        <a:buNone/>
                      </a:pPr>
                      <a:r>
                        <a:rPr lang="en-US" sz="1000" b="0" i="0">
                          <a:solidFill>
                            <a:schemeClr val="tx1">
                              <a:lumMod val="75000"/>
                              <a:lumOff val="25000"/>
                            </a:schemeClr>
                          </a:solidFill>
                          <a:latin typeface="Segoe UI" panose="020B0502040204020203" pitchFamily="34" charset="0"/>
                          <a:cs typeface="Segoe UI" panose="020B0502040204020203" pitchFamily="34" charset="0"/>
                        </a:rPr>
                        <a:t>Noise reduction mic boom</a:t>
                      </a:r>
                    </a:p>
                  </a:txBody>
                  <a:tcPr marL="91416" marR="91416" marT="45708" marB="45708">
                    <a:lnL w="12700" cap="flat" cmpd="sng" algn="ctr">
                      <a:noFill/>
                      <a:prstDash val="solid"/>
                      <a:round/>
                      <a:headEnd type="none" w="med" len="med"/>
                      <a:tailEnd type="none" w="med" len="med"/>
                    </a:lnL>
                    <a:lnR w="12700" cmpd="sng">
                      <a:noFill/>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18723909"/>
                  </a:ext>
                </a:extLst>
              </a:tr>
              <a:tr h="365760">
                <a:tc>
                  <a:txBody>
                    <a:bodyPr/>
                    <a:lstStyle/>
                    <a:p>
                      <a:r>
                        <a:rPr lang="en-US" sz="1000" b="1" i="0">
                          <a:solidFill>
                            <a:srgbClr val="0078D5"/>
                          </a:solidFill>
                          <a:latin typeface="Segoe UI Semibold" panose="020B0502040204020203" pitchFamily="34" charset="0"/>
                          <a:cs typeface="Segoe UI Semibold" panose="020B0502040204020203" pitchFamily="34" charset="0"/>
                        </a:rPr>
                        <a:t>Speaker</a:t>
                      </a:r>
                    </a:p>
                  </a:txBody>
                  <a:tcPr marL="91416" marR="91416" marT="45708" marB="45708">
                    <a:lnL w="12700" cmpd="sng">
                      <a:noFill/>
                    </a:lnL>
                    <a:lnR w="12700" cap="flat" cmpd="sng" algn="ctr">
                      <a:no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000" b="0" i="0">
                          <a:solidFill>
                            <a:schemeClr val="tx1">
                              <a:lumMod val="75000"/>
                              <a:lumOff val="25000"/>
                            </a:schemeClr>
                          </a:solidFill>
                          <a:latin typeface="Segoe UI" panose="020B0502040204020203" pitchFamily="34" charset="0"/>
                          <a:cs typeface="Segoe UI" panose="020B0502040204020203" pitchFamily="34" charset="0"/>
                        </a:rPr>
                        <a:t>28 mm moving-coil speaker driver</a:t>
                      </a:r>
                    </a:p>
                  </a:txBody>
                  <a:tcPr marL="91416" marR="91416" marT="45708" marB="45708">
                    <a:lnL w="12700" cap="flat" cmpd="sng" algn="ctr">
                      <a:noFill/>
                      <a:prstDash val="solid"/>
                      <a:round/>
                      <a:headEnd type="none" w="med" len="med"/>
                      <a:tailEnd type="none" w="med" len="med"/>
                    </a:lnL>
                    <a:lnR w="12700" cmpd="sng">
                      <a:noFill/>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30179265"/>
                  </a:ext>
                </a:extLst>
              </a:tr>
              <a:tr h="365760">
                <a:tc>
                  <a:txBody>
                    <a:bodyPr/>
                    <a:lstStyle/>
                    <a:p>
                      <a:r>
                        <a:rPr lang="en-US" sz="1000" b="1" i="0">
                          <a:solidFill>
                            <a:srgbClr val="0078D5"/>
                          </a:solidFill>
                          <a:latin typeface="Segoe UI Semibold" panose="020B0502040204020203" pitchFamily="34" charset="0"/>
                          <a:cs typeface="Segoe UI Semibold" panose="020B0502040204020203" pitchFamily="34" charset="0"/>
                        </a:rPr>
                        <a:t>Sound pressure </a:t>
                      </a:r>
                      <a:br>
                        <a:rPr lang="en-US" sz="1000" b="1" i="0">
                          <a:solidFill>
                            <a:srgbClr val="0078D5"/>
                          </a:solidFill>
                          <a:latin typeface="Segoe UI Semibold" panose="020B0502040204020203" pitchFamily="34" charset="0"/>
                          <a:cs typeface="Segoe UI Semibold" panose="020B0502040204020203" pitchFamily="34" charset="0"/>
                        </a:rPr>
                      </a:br>
                      <a:r>
                        <a:rPr lang="en-US" sz="1000" b="1" i="0">
                          <a:solidFill>
                            <a:srgbClr val="0078D5"/>
                          </a:solidFill>
                          <a:latin typeface="Segoe UI Semibold" panose="020B0502040204020203" pitchFamily="34" charset="0"/>
                          <a:cs typeface="Segoe UI Semibold" panose="020B0502040204020203" pitchFamily="34" charset="0"/>
                        </a:rPr>
                        <a:t>level output</a:t>
                      </a:r>
                    </a:p>
                  </a:txBody>
                  <a:tcPr marL="91416" marR="91416" marT="45708" marB="45708">
                    <a:lnL w="12700" cmpd="sng">
                      <a:noFill/>
                    </a:lnL>
                    <a:lnR w="12700" cap="flat" cmpd="sng" algn="ctr">
                      <a:no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000" b="0" i="0">
                          <a:solidFill>
                            <a:schemeClr val="tx1">
                              <a:lumMod val="75000"/>
                              <a:lumOff val="25000"/>
                            </a:schemeClr>
                          </a:solidFill>
                          <a:latin typeface="Segoe UI" panose="020B0502040204020203" pitchFamily="34" charset="0"/>
                          <a:cs typeface="Segoe UI" panose="020B0502040204020203" pitchFamily="34" charset="0"/>
                        </a:rPr>
                        <a:t>Up to 91 dB</a:t>
                      </a:r>
                    </a:p>
                  </a:txBody>
                  <a:tcPr marL="91416" marR="91416" marT="45708" marB="45708">
                    <a:lnL w="12700" cap="flat" cmpd="sng" algn="ctr">
                      <a:noFill/>
                      <a:prstDash val="solid"/>
                      <a:round/>
                      <a:headEnd type="none" w="med" len="med"/>
                      <a:tailEnd type="none" w="med" len="med"/>
                    </a:lnL>
                    <a:lnR w="12700" cmpd="sng">
                      <a:noFill/>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12970429"/>
                  </a:ext>
                </a:extLst>
              </a:tr>
              <a:tr h="365760">
                <a:tc>
                  <a:txBody>
                    <a:bodyPr/>
                    <a:lstStyle/>
                    <a:p>
                      <a:r>
                        <a:rPr lang="en-US" sz="1000" b="1" i="0">
                          <a:solidFill>
                            <a:srgbClr val="0078D5"/>
                          </a:solidFill>
                          <a:latin typeface="Segoe UI Semibold" panose="020B0502040204020203" pitchFamily="34" charset="0"/>
                          <a:cs typeface="Segoe UI Semibold" panose="020B0502040204020203" pitchFamily="34" charset="0"/>
                        </a:rPr>
                        <a:t>Cord length </a:t>
                      </a:r>
                      <a:br>
                        <a:rPr lang="en-US" sz="1000" b="1" i="0">
                          <a:solidFill>
                            <a:srgbClr val="0078D5"/>
                          </a:solidFill>
                          <a:latin typeface="Segoe UI Semibold" panose="020B0502040204020203" pitchFamily="34" charset="0"/>
                          <a:cs typeface="Segoe UI Semibold" panose="020B0502040204020203" pitchFamily="34" charset="0"/>
                        </a:rPr>
                      </a:br>
                      <a:r>
                        <a:rPr lang="en-US" sz="1000" b="1" i="0">
                          <a:solidFill>
                            <a:srgbClr val="0078D5"/>
                          </a:solidFill>
                          <a:latin typeface="Segoe UI Semibold"/>
                          <a:cs typeface="Segoe UI Semibold"/>
                        </a:rPr>
                        <a:t>(earcup to controller)</a:t>
                      </a:r>
                      <a:endParaRPr lang="en-US" sz="1000" b="1" i="0">
                        <a:solidFill>
                          <a:srgbClr val="0078D5"/>
                        </a:solidFill>
                        <a:latin typeface="Segoe UI Semibold" panose="020B0502040204020203" pitchFamily="34" charset="0"/>
                        <a:cs typeface="Segoe UI Semibold" panose="020B0502040204020203" pitchFamily="34" charset="0"/>
                      </a:endParaRPr>
                    </a:p>
                  </a:txBody>
                  <a:tcPr marL="91416" marR="91416" marT="45708" marB="45708">
                    <a:lnL w="12700" cmpd="sng">
                      <a:noFill/>
                    </a:lnL>
                    <a:lnR w="12700" cap="flat" cmpd="sng" algn="ctr">
                      <a:no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000" b="0" i="0" dirty="0">
                          <a:solidFill>
                            <a:schemeClr val="tx1">
                              <a:lumMod val="75000"/>
                              <a:lumOff val="25000"/>
                            </a:schemeClr>
                          </a:solidFill>
                          <a:latin typeface="Segoe UI" panose="020B0502040204020203" pitchFamily="34" charset="0"/>
                          <a:cs typeface="Segoe UI" panose="020B0502040204020203" pitchFamily="34" charset="0"/>
                        </a:rPr>
                        <a:t>39.4” (1.5 m)</a:t>
                      </a:r>
                    </a:p>
                  </a:txBody>
                  <a:tcPr marL="91416" marR="91416" marT="45708" marB="45708">
                    <a:lnL w="12700" cap="flat" cmpd="sng" algn="ctr">
                      <a:noFill/>
                      <a:prstDash val="solid"/>
                      <a:round/>
                      <a:headEnd type="none" w="med" len="med"/>
                      <a:tailEnd type="none" w="med" len="med"/>
                    </a:lnL>
                    <a:lnR w="12700" cmpd="sng">
                      <a:noFill/>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56340637"/>
                  </a:ext>
                </a:extLst>
              </a:tr>
            </a:tbl>
          </a:graphicData>
        </a:graphic>
      </p:graphicFrame>
      <p:graphicFrame>
        <p:nvGraphicFramePr>
          <p:cNvPr id="4" name="Table 2">
            <a:extLst>
              <a:ext uri="{FF2B5EF4-FFF2-40B4-BE49-F238E27FC236}">
                <a16:creationId xmlns:a16="http://schemas.microsoft.com/office/drawing/2014/main" id="{395B9DAE-680B-0149-9C40-0C557B8B365C}"/>
              </a:ext>
            </a:extLst>
          </p:cNvPr>
          <p:cNvGraphicFramePr>
            <a:graphicFrameLocks noGrp="1"/>
          </p:cNvGraphicFramePr>
          <p:nvPr>
            <p:extLst>
              <p:ext uri="{D42A27DB-BD31-4B8C-83A1-F6EECF244321}">
                <p14:modId xmlns:p14="http://schemas.microsoft.com/office/powerpoint/2010/main" val="3368683912"/>
              </p:ext>
            </p:extLst>
          </p:nvPr>
        </p:nvGraphicFramePr>
        <p:xfrm>
          <a:off x="4828093" y="1333500"/>
          <a:ext cx="4637249" cy="3627710"/>
        </p:xfrm>
        <a:graphic>
          <a:graphicData uri="http://schemas.openxmlformats.org/drawingml/2006/table">
            <a:tbl>
              <a:tblPr firstRow="1" bandRow="1">
                <a:tableStyleId>{5C22544A-7EE6-4342-B048-85BDC9FD1C3A}</a:tableStyleId>
              </a:tblPr>
              <a:tblGrid>
                <a:gridCol w="1801509">
                  <a:extLst>
                    <a:ext uri="{9D8B030D-6E8A-4147-A177-3AD203B41FA5}">
                      <a16:colId xmlns:a16="http://schemas.microsoft.com/office/drawing/2014/main" val="229856199"/>
                    </a:ext>
                  </a:extLst>
                </a:gridCol>
                <a:gridCol w="2835740">
                  <a:extLst>
                    <a:ext uri="{9D8B030D-6E8A-4147-A177-3AD203B41FA5}">
                      <a16:colId xmlns:a16="http://schemas.microsoft.com/office/drawing/2014/main" val="2172604641"/>
                    </a:ext>
                  </a:extLst>
                </a:gridCol>
              </a:tblGrid>
              <a:tr h="365760">
                <a:tc>
                  <a:txBody>
                    <a:bodyPr/>
                    <a:lstStyle/>
                    <a:p>
                      <a:r>
                        <a:rPr lang="en-US" sz="1000" b="1" i="0">
                          <a:solidFill>
                            <a:srgbClr val="0078D5"/>
                          </a:solidFill>
                          <a:latin typeface="Segoe UI Semibold" panose="020B0502040204020203" pitchFamily="34" charset="0"/>
                          <a:cs typeface="Segoe UI Semibold" panose="020B0502040204020203" pitchFamily="34" charset="0"/>
                        </a:rPr>
                        <a:t>Cable length </a:t>
                      </a:r>
                      <a:r>
                        <a:rPr lang="en-US" sz="1000" b="1" i="0">
                          <a:solidFill>
                            <a:srgbClr val="0078D5"/>
                          </a:solidFill>
                          <a:latin typeface="Segoe UI Semibold"/>
                          <a:cs typeface="Segoe UI Semibold"/>
                        </a:rPr>
                        <a:t>(controller </a:t>
                      </a:r>
                      <a:br>
                        <a:rPr lang="en-US" sz="1000" b="1" i="0">
                          <a:solidFill>
                            <a:srgbClr val="0078D5"/>
                          </a:solidFill>
                          <a:latin typeface="Segoe UI Semibold"/>
                          <a:cs typeface="Segoe UI Semibold"/>
                        </a:rPr>
                      </a:br>
                      <a:r>
                        <a:rPr lang="en-US" sz="1000" b="1" i="0">
                          <a:solidFill>
                            <a:srgbClr val="0078D5"/>
                          </a:solidFill>
                          <a:latin typeface="Segoe UI Semibold"/>
                          <a:cs typeface="Segoe UI Semibold"/>
                        </a:rPr>
                        <a:t>to USB input)</a:t>
                      </a:r>
                      <a:endParaRPr lang="en-US" sz="1000" b="1" i="0">
                        <a:solidFill>
                          <a:srgbClr val="0078D5"/>
                        </a:solidFill>
                        <a:latin typeface="Segoe UI Semibold" panose="020B0502040204020203" pitchFamily="34" charset="0"/>
                        <a:cs typeface="Segoe UI Semibold" panose="020B0502040204020203" pitchFamily="34" charset="0"/>
                      </a:endParaRPr>
                    </a:p>
                  </a:txBody>
                  <a:tcPr marL="91416" marR="91416" marT="45708" marB="45708">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lvl="0">
                        <a:buNone/>
                      </a:pPr>
                      <a:r>
                        <a:rPr lang="en-US" sz="1000" b="0" i="0">
                          <a:solidFill>
                            <a:schemeClr val="tx1">
                              <a:lumMod val="75000"/>
                              <a:lumOff val="25000"/>
                            </a:schemeClr>
                          </a:solidFill>
                          <a:latin typeface="Segoe UI" panose="020B0502040204020203" pitchFamily="34" charset="0"/>
                          <a:cs typeface="Segoe UI" panose="020B0502040204020203" pitchFamily="34" charset="0"/>
                        </a:rPr>
                        <a:t>29.5” (0.75 m)</a:t>
                      </a:r>
                    </a:p>
                  </a:txBody>
                  <a:tcPr marL="91416" marR="91416" marT="45708" marB="45708">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28056586"/>
                  </a:ext>
                </a:extLst>
              </a:tr>
              <a:tr h="365760">
                <a:tc>
                  <a:txBody>
                    <a:bodyPr/>
                    <a:lstStyle/>
                    <a:p>
                      <a:r>
                        <a:rPr lang="en-US" sz="1000" b="1" i="0">
                          <a:solidFill>
                            <a:srgbClr val="0078D5"/>
                          </a:solidFill>
                          <a:latin typeface="Segoe UI Semibold"/>
                          <a:cs typeface="Segoe UI Semibold"/>
                        </a:rPr>
                        <a:t>Compatibility</a:t>
                      </a:r>
                    </a:p>
                  </a:txBody>
                  <a:tcPr marL="91416" marR="91416" marT="45708" marB="45708">
                    <a:lnL w="12700" cmpd="sng">
                      <a:noFill/>
                    </a:lnL>
                    <a:lnR w="12700" cap="flat" cmpd="sng" algn="ctr">
                      <a:no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000" b="0" i="0">
                          <a:solidFill>
                            <a:schemeClr val="tx1">
                              <a:lumMod val="75000"/>
                              <a:lumOff val="25000"/>
                            </a:schemeClr>
                          </a:solidFill>
                          <a:latin typeface="Segoe UI" panose="020B0502040204020203" pitchFamily="34" charset="0"/>
                        </a:rPr>
                        <a:t>Windows 11 Home/Pro, </a:t>
                      </a:r>
                    </a:p>
                    <a:p>
                      <a:r>
                        <a:rPr lang="en-US" sz="1000" b="0" i="0">
                          <a:solidFill>
                            <a:schemeClr val="tx1">
                              <a:lumMod val="75000"/>
                              <a:lumOff val="25000"/>
                            </a:schemeClr>
                          </a:solidFill>
                          <a:latin typeface="Segoe UI" panose="020B0502040204020203" pitchFamily="34" charset="0"/>
                        </a:rPr>
                        <a:t>Windows 10/8.1/8</a:t>
                      </a:r>
                    </a:p>
                    <a:p>
                      <a:r>
                        <a:rPr lang="en-US" sz="1000" b="0" i="0">
                          <a:solidFill>
                            <a:schemeClr val="tx1">
                              <a:lumMod val="75000"/>
                              <a:lumOff val="25000"/>
                            </a:schemeClr>
                          </a:solidFill>
                          <a:latin typeface="Segoe UI" panose="020B0502040204020203" pitchFamily="34" charset="0"/>
                        </a:rPr>
                        <a:t>Mac OS 11.0/10.5</a:t>
                      </a:r>
                    </a:p>
                  </a:txBody>
                  <a:tcPr marL="91416" marR="91416" marT="45708" marB="45708">
                    <a:lnL w="12700" cap="flat" cmpd="sng" algn="ctr">
                      <a:noFill/>
                      <a:prstDash val="solid"/>
                      <a:round/>
                      <a:headEnd type="none" w="med" len="med"/>
                      <a:tailEnd type="none" w="med" len="med"/>
                    </a:lnL>
                    <a:lnR w="12700" cmpd="sng">
                      <a:noFill/>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85197571"/>
                  </a:ext>
                </a:extLst>
              </a:tr>
              <a:tr h="275054">
                <a:tc>
                  <a:txBody>
                    <a:bodyPr/>
                    <a:lstStyle/>
                    <a:p>
                      <a:r>
                        <a:rPr lang="en-US" sz="1000" b="1" i="0">
                          <a:solidFill>
                            <a:srgbClr val="0078D5"/>
                          </a:solidFill>
                          <a:latin typeface="Segoe UI Semibold"/>
                          <a:cs typeface="Segoe UI Semibold"/>
                        </a:rPr>
                        <a:t>Audio codec</a:t>
                      </a:r>
                    </a:p>
                  </a:txBody>
                  <a:tcPr marL="91416" marR="91416" marT="45708" marB="45708">
                    <a:lnL w="12700" cmpd="sng">
                      <a:noFill/>
                    </a:lnL>
                    <a:lnR w="12700" cap="flat" cmpd="sng" algn="ctr">
                      <a:no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000" b="0" i="0">
                          <a:solidFill>
                            <a:schemeClr val="tx1">
                              <a:lumMod val="75000"/>
                              <a:lumOff val="25000"/>
                            </a:schemeClr>
                          </a:solidFill>
                          <a:latin typeface="Segoe UI" panose="020B0502040204020203" pitchFamily="34" charset="0"/>
                          <a:cs typeface="Segoe UI"/>
                        </a:rPr>
                        <a:t>PCM</a:t>
                      </a:r>
                    </a:p>
                  </a:txBody>
                  <a:tcPr marL="91416" marR="91416" marT="45708" marB="45708">
                    <a:lnL w="12700" cap="flat" cmpd="sng" algn="ctr">
                      <a:noFill/>
                      <a:prstDash val="solid"/>
                      <a:round/>
                      <a:headEnd type="none" w="med" len="med"/>
                      <a:tailEnd type="none" w="med" len="med"/>
                    </a:lnL>
                    <a:lnR w="12700" cmpd="sng">
                      <a:noFill/>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34035238"/>
                  </a:ext>
                </a:extLst>
              </a:tr>
              <a:tr h="365760">
                <a:tc>
                  <a:txBody>
                    <a:bodyPr/>
                    <a:lstStyle/>
                    <a:p>
                      <a:r>
                        <a:rPr lang="en-US" sz="1000" b="1" i="0" dirty="0">
                          <a:solidFill>
                            <a:srgbClr val="0078D5"/>
                          </a:solidFill>
                          <a:latin typeface="Segoe UI Semibold"/>
                          <a:cs typeface="Segoe UI Semibold"/>
                        </a:rPr>
                        <a:t>Buttons and controls</a:t>
                      </a:r>
                    </a:p>
                  </a:txBody>
                  <a:tcPr marL="91416" marR="91416" marT="45708" marB="45708">
                    <a:lnL w="12700" cmpd="sng">
                      <a:noFill/>
                    </a:lnL>
                    <a:lnR w="12700" cap="flat" cmpd="sng" algn="ctr">
                      <a:no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lvl="0">
                        <a:buNone/>
                      </a:pPr>
                      <a:r>
                        <a:rPr lang="en-US" sz="1000" b="0" i="0" dirty="0">
                          <a:solidFill>
                            <a:schemeClr val="tx1">
                              <a:lumMod val="75000"/>
                              <a:lumOff val="25000"/>
                            </a:schemeClr>
                          </a:solidFill>
                          <a:latin typeface="Segoe UI" panose="020B0502040204020203" pitchFamily="34" charset="0"/>
                          <a:cs typeface="Segoe UI"/>
                        </a:rPr>
                        <a:t>Microsoft Teams button</a:t>
                      </a:r>
                    </a:p>
                    <a:p>
                      <a:pPr lvl="0">
                        <a:buNone/>
                      </a:pPr>
                      <a:r>
                        <a:rPr lang="en-US" sz="1000" b="0" i="0" dirty="0">
                          <a:solidFill>
                            <a:schemeClr val="tx1">
                              <a:lumMod val="75000"/>
                              <a:lumOff val="25000"/>
                            </a:schemeClr>
                          </a:solidFill>
                          <a:latin typeface="Segoe UI" panose="020B0502040204020203" pitchFamily="34" charset="0"/>
                          <a:cs typeface="Segoe UI"/>
                        </a:rPr>
                        <a:t>Hook button</a:t>
                      </a:r>
                    </a:p>
                    <a:p>
                      <a:pPr lvl="0">
                        <a:buNone/>
                      </a:pPr>
                      <a:r>
                        <a:rPr lang="en-US" sz="1000" b="0" i="0" dirty="0">
                          <a:solidFill>
                            <a:schemeClr val="tx1">
                              <a:lumMod val="75000"/>
                              <a:lumOff val="25000"/>
                            </a:schemeClr>
                          </a:solidFill>
                          <a:latin typeface="Segoe UI" panose="020B0502040204020203" pitchFamily="34" charset="0"/>
                          <a:cs typeface="Segoe UI"/>
                        </a:rPr>
                        <a:t>Mute button</a:t>
                      </a:r>
                    </a:p>
                    <a:p>
                      <a:pPr lvl="0">
                        <a:buNone/>
                      </a:pPr>
                      <a:r>
                        <a:rPr lang="en-US" sz="1000" b="0" i="0" dirty="0">
                          <a:solidFill>
                            <a:schemeClr val="tx1">
                              <a:lumMod val="75000"/>
                              <a:lumOff val="25000"/>
                            </a:schemeClr>
                          </a:solidFill>
                          <a:latin typeface="Segoe UI" panose="020B0502040204020203" pitchFamily="34" charset="0"/>
                          <a:cs typeface="Segoe UI"/>
                        </a:rPr>
                        <a:t>Volume up button</a:t>
                      </a:r>
                    </a:p>
                    <a:p>
                      <a:pPr lvl="0">
                        <a:buNone/>
                      </a:pPr>
                      <a:r>
                        <a:rPr lang="en-US" sz="1000" b="0" i="0" dirty="0">
                          <a:solidFill>
                            <a:schemeClr val="tx1">
                              <a:lumMod val="75000"/>
                              <a:lumOff val="25000"/>
                            </a:schemeClr>
                          </a:solidFill>
                          <a:latin typeface="Segoe UI" panose="020B0502040204020203" pitchFamily="34" charset="0"/>
                          <a:cs typeface="Segoe UI"/>
                        </a:rPr>
                        <a:t>Volume down button</a:t>
                      </a:r>
                    </a:p>
                  </a:txBody>
                  <a:tcPr marL="91416" marR="91416" marT="45708" marB="45708">
                    <a:lnL w="12700" cap="flat" cmpd="sng" algn="ctr">
                      <a:noFill/>
                      <a:prstDash val="solid"/>
                      <a:round/>
                      <a:headEnd type="none" w="med" len="med"/>
                      <a:tailEnd type="none" w="med" len="med"/>
                    </a:lnL>
                    <a:lnR w="12700" cmpd="sng">
                      <a:noFill/>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01481335"/>
                  </a:ext>
                </a:extLst>
              </a:tr>
              <a:tr h="0">
                <a:tc>
                  <a:txBody>
                    <a:bodyPr/>
                    <a:lstStyle/>
                    <a:p>
                      <a:r>
                        <a:rPr lang="en-US" sz="1000" b="1" i="0">
                          <a:solidFill>
                            <a:srgbClr val="0078D5"/>
                          </a:solidFill>
                          <a:latin typeface="Segoe UI Semibold"/>
                          <a:cs typeface="Segoe UI Semibold"/>
                        </a:rPr>
                        <a:t>Inputs</a:t>
                      </a:r>
                    </a:p>
                  </a:txBody>
                  <a:tcPr marL="91416" marR="91416" marT="45708" marB="45708">
                    <a:lnL w="12700" cmpd="sng">
                      <a:noFill/>
                    </a:lnL>
                    <a:lnR w="12700" cap="flat" cmpd="sng" algn="ctr">
                      <a:no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lvl="0">
                        <a:buNone/>
                      </a:pPr>
                      <a:r>
                        <a:rPr lang="en-US" sz="1000" b="0" i="0">
                          <a:solidFill>
                            <a:schemeClr val="tx1">
                              <a:lumMod val="75000"/>
                              <a:lumOff val="25000"/>
                            </a:schemeClr>
                          </a:solidFill>
                          <a:latin typeface="Segoe UI"/>
                          <a:cs typeface="Segoe UI"/>
                        </a:rPr>
                        <a:t>USB-A connection</a:t>
                      </a:r>
                    </a:p>
                  </a:txBody>
                  <a:tcPr marL="91416" marR="91416" marT="45708" marB="45708">
                    <a:lnL w="12700" cap="flat" cmpd="sng" algn="ctr">
                      <a:noFill/>
                      <a:prstDash val="solid"/>
                      <a:round/>
                      <a:headEnd type="none" w="med" len="med"/>
                      <a:tailEnd type="none" w="med" len="med"/>
                    </a:lnL>
                    <a:lnR w="12700" cmpd="sng">
                      <a:noFill/>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18429903"/>
                  </a:ext>
                </a:extLst>
              </a:tr>
              <a:tr h="365760">
                <a:tc>
                  <a:txBody>
                    <a:bodyPr/>
                    <a:lstStyle/>
                    <a:p>
                      <a:r>
                        <a:rPr lang="en-US" sz="1000" b="1" i="0">
                          <a:solidFill>
                            <a:srgbClr val="0078D5"/>
                          </a:solidFill>
                          <a:latin typeface="Segoe UI Semibold"/>
                          <a:cs typeface="Segoe UI Semibold"/>
                        </a:rPr>
                        <a:t>What’s in the box</a:t>
                      </a:r>
                    </a:p>
                  </a:txBody>
                  <a:tcPr marL="91416" marR="91416" marT="45708" marB="45708">
                    <a:lnL w="12700" cmpd="sng">
                      <a:noFill/>
                    </a:lnL>
                    <a:lnR w="12700" cap="flat" cmpd="sng" algn="ctr">
                      <a:no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a:lnSpc>
                          <a:spcPct val="100000"/>
                        </a:lnSpc>
                        <a:spcBef>
                          <a:spcPts val="0"/>
                        </a:spcBef>
                        <a:spcAft>
                          <a:spcPts val="0"/>
                        </a:spcAft>
                        <a:buNone/>
                      </a:pPr>
                      <a:r>
                        <a:rPr lang="en-US" sz="1000" b="0" i="0" kern="1200">
                          <a:solidFill>
                            <a:schemeClr val="tx1">
                              <a:lumMod val="75000"/>
                              <a:lumOff val="25000"/>
                            </a:schemeClr>
                          </a:solidFill>
                          <a:latin typeface="Segoe UI" panose="020B0502040204020203" pitchFamily="34" charset="0"/>
                          <a:ea typeface="+mn-ea"/>
                          <a:cs typeface="Segoe UI"/>
                        </a:rPr>
                        <a:t>Microsoft Modern USB Headset</a:t>
                      </a:r>
                    </a:p>
                    <a:p>
                      <a:pPr marL="0" marR="0" lvl="0" indent="0" algn="l">
                        <a:lnSpc>
                          <a:spcPct val="100000"/>
                        </a:lnSpc>
                        <a:spcBef>
                          <a:spcPts val="0"/>
                        </a:spcBef>
                        <a:spcAft>
                          <a:spcPts val="0"/>
                        </a:spcAft>
                        <a:buNone/>
                      </a:pPr>
                      <a:r>
                        <a:rPr lang="en-US" sz="1000" b="0" i="0" kern="1200">
                          <a:solidFill>
                            <a:schemeClr val="tx1">
                              <a:lumMod val="75000"/>
                              <a:lumOff val="25000"/>
                            </a:schemeClr>
                          </a:solidFill>
                          <a:latin typeface="Segoe UI" panose="020B0502040204020203" pitchFamily="34" charset="0"/>
                          <a:ea typeface="+mn-ea"/>
                          <a:cs typeface="Segoe UI"/>
                        </a:rPr>
                        <a:t>Quick start guide</a:t>
                      </a:r>
                    </a:p>
                    <a:p>
                      <a:pPr marL="0" marR="0" lvl="0" indent="0" algn="l">
                        <a:lnSpc>
                          <a:spcPct val="100000"/>
                        </a:lnSpc>
                        <a:spcBef>
                          <a:spcPts val="0"/>
                        </a:spcBef>
                        <a:spcAft>
                          <a:spcPts val="0"/>
                        </a:spcAft>
                        <a:buNone/>
                      </a:pPr>
                      <a:r>
                        <a:rPr lang="en-US" sz="1000" b="0" i="0" kern="1200">
                          <a:solidFill>
                            <a:schemeClr val="tx1">
                              <a:lumMod val="75000"/>
                              <a:lumOff val="25000"/>
                            </a:schemeClr>
                          </a:solidFill>
                          <a:latin typeface="Segoe UI" panose="020B0502040204020203" pitchFamily="34" charset="0"/>
                          <a:ea typeface="+mn-ea"/>
                          <a:cs typeface="Segoe UI"/>
                        </a:rPr>
                        <a:t>Safety and warranty documents</a:t>
                      </a:r>
                    </a:p>
                  </a:txBody>
                  <a:tcPr marL="91416" marR="91416" marT="45708" marB="45708">
                    <a:lnL w="12700" cap="flat" cmpd="sng" algn="ctr">
                      <a:noFill/>
                      <a:prstDash val="solid"/>
                      <a:round/>
                      <a:headEnd type="none" w="med" len="med"/>
                      <a:tailEnd type="none" w="med" len="med"/>
                    </a:lnL>
                    <a:lnR w="12700" cmpd="sng">
                      <a:noFill/>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96263132"/>
                  </a:ext>
                </a:extLst>
              </a:tr>
              <a:tr h="237556">
                <a:tc>
                  <a:txBody>
                    <a:bodyPr/>
                    <a:lstStyle/>
                    <a:p>
                      <a:r>
                        <a:rPr lang="en-US" sz="1000" b="1" i="0">
                          <a:solidFill>
                            <a:srgbClr val="0078D5"/>
                          </a:solidFill>
                          <a:latin typeface="Segoe UI Semibold"/>
                          <a:cs typeface="Segoe UI Semibold"/>
                        </a:rPr>
                        <a:t>Certified for Microsoft Teams details</a:t>
                      </a:r>
                    </a:p>
                  </a:txBody>
                  <a:tcPr marL="91416" marR="91416" marT="45708" marB="45708">
                    <a:lnL w="12700" cmpd="sng">
                      <a:noFill/>
                    </a:lnL>
                    <a:lnR w="12700" cap="flat" cmpd="sng" algn="ctr">
                      <a:no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a:lnSpc>
                          <a:spcPct val="100000"/>
                        </a:lnSpc>
                        <a:spcBef>
                          <a:spcPts val="0"/>
                        </a:spcBef>
                        <a:spcAft>
                          <a:spcPts val="0"/>
                        </a:spcAft>
                        <a:buNone/>
                      </a:pPr>
                      <a:r>
                        <a:rPr lang="en-US" sz="1000" b="0" i="0" kern="1200">
                          <a:solidFill>
                            <a:schemeClr val="tx1">
                              <a:lumMod val="75000"/>
                              <a:lumOff val="25000"/>
                            </a:schemeClr>
                          </a:solidFill>
                          <a:latin typeface="Segoe UI" panose="020B0502040204020203" pitchFamily="34" charset="0"/>
                          <a:ea typeface="+mn-ea"/>
                          <a:cs typeface="Segoe UI"/>
                        </a:rPr>
                        <a:t>Microsoft Teams/Hook/Mute LED indicator</a:t>
                      </a:r>
                    </a:p>
                    <a:p>
                      <a:pPr marL="0" marR="0" lvl="0" indent="0" algn="l">
                        <a:lnSpc>
                          <a:spcPct val="100000"/>
                        </a:lnSpc>
                        <a:spcBef>
                          <a:spcPts val="0"/>
                        </a:spcBef>
                        <a:spcAft>
                          <a:spcPts val="0"/>
                        </a:spcAft>
                        <a:buNone/>
                      </a:pPr>
                      <a:endParaRPr lang="en-US" sz="1000" b="0" i="0" kern="1200">
                        <a:solidFill>
                          <a:schemeClr val="tx1">
                            <a:lumMod val="75000"/>
                            <a:lumOff val="25000"/>
                          </a:schemeClr>
                        </a:solidFill>
                        <a:latin typeface="Segoe UI" panose="020B0502040204020203" pitchFamily="34" charset="0"/>
                        <a:ea typeface="+mn-ea"/>
                        <a:cs typeface="Segoe UI"/>
                      </a:endParaRPr>
                    </a:p>
                  </a:txBody>
                  <a:tcPr marL="91416" marR="91416" marT="45708" marB="45708">
                    <a:lnL w="12700" cap="flat" cmpd="sng" algn="ctr">
                      <a:noFill/>
                      <a:prstDash val="solid"/>
                      <a:round/>
                      <a:headEnd type="none" w="med" len="med"/>
                      <a:tailEnd type="none" w="med" len="med"/>
                    </a:lnL>
                    <a:lnR w="12700" cmpd="sng">
                      <a:noFill/>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63005513"/>
                  </a:ext>
                </a:extLst>
              </a:tr>
              <a:tr h="365760">
                <a:tc>
                  <a:txBody>
                    <a:bodyPr/>
                    <a:lstStyle/>
                    <a:p>
                      <a:r>
                        <a:rPr lang="en-US" sz="1000" b="1" i="0" dirty="0">
                          <a:solidFill>
                            <a:srgbClr val="0078D5"/>
                          </a:solidFill>
                          <a:latin typeface="Segoe UI Semibold"/>
                          <a:cs typeface="Segoe UI Semibold"/>
                        </a:rPr>
                        <a:t>Warranty</a:t>
                      </a:r>
                      <a:r>
                        <a:rPr lang="en-US" sz="1000" b="1" i="0" baseline="30000" dirty="0">
                          <a:solidFill>
                            <a:srgbClr val="0078D5"/>
                          </a:solidFill>
                          <a:latin typeface="Segoe UI Semibold"/>
                          <a:cs typeface="Segoe UI Semibold"/>
                        </a:rPr>
                        <a:t>17</a:t>
                      </a:r>
                    </a:p>
                  </a:txBody>
                  <a:tcPr marL="91416" marR="91416" marT="45708" marB="45708">
                    <a:lnL w="12700" cmpd="sng">
                      <a:noFill/>
                    </a:lnL>
                    <a:lnR w="12700" cap="flat" cmpd="sng" algn="ctr">
                      <a:no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093" rtl="0" eaLnBrk="1" fontAlgn="auto" latinLnBrk="0" hangingPunct="1">
                        <a:lnSpc>
                          <a:spcPct val="100000"/>
                        </a:lnSpc>
                        <a:spcBef>
                          <a:spcPts val="0"/>
                        </a:spcBef>
                        <a:spcAft>
                          <a:spcPts val="0"/>
                        </a:spcAft>
                        <a:buClrTx/>
                        <a:buSzTx/>
                        <a:buFontTx/>
                        <a:buNone/>
                        <a:tabLst/>
                        <a:defRPr/>
                      </a:pPr>
                      <a:r>
                        <a:rPr lang="en-US" sz="1000" b="0" i="0" dirty="0">
                          <a:solidFill>
                            <a:schemeClr val="tx1">
                              <a:lumMod val="75000"/>
                              <a:lumOff val="25000"/>
                            </a:schemeClr>
                          </a:solidFill>
                          <a:latin typeface="Segoe UI"/>
                          <a:cs typeface="Segoe UI"/>
                        </a:rPr>
                        <a:t>1-year limited hardware warranty</a:t>
                      </a:r>
                      <a:endParaRPr lang="en-US" sz="1000" b="0" i="0" dirty="0">
                        <a:solidFill>
                          <a:schemeClr val="tx1">
                            <a:lumMod val="75000"/>
                            <a:lumOff val="25000"/>
                          </a:schemeClr>
                        </a:solidFill>
                        <a:latin typeface="Segoe UI" panose="020B0502040204020203" pitchFamily="34" charset="0"/>
                      </a:endParaRPr>
                    </a:p>
                  </a:txBody>
                  <a:tcPr marL="91416" marR="91416" marT="45708" marB="45708">
                    <a:lnL w="12700" cap="flat" cmpd="sng" algn="ctr">
                      <a:noFill/>
                      <a:prstDash val="solid"/>
                      <a:round/>
                      <a:headEnd type="none" w="med" len="med"/>
                      <a:tailEnd type="none" w="med" len="med"/>
                    </a:lnL>
                    <a:lnR w="12700" cmpd="sng">
                      <a:noFill/>
                    </a:lnR>
                    <a:lnT w="3175" cap="flat" cmpd="sng" algn="ctr">
                      <a:solidFill>
                        <a:schemeClr val="bg2">
                          <a:lumMod val="7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09949859"/>
                  </a:ext>
                </a:extLst>
              </a:tr>
            </a:tbl>
          </a:graphicData>
        </a:graphic>
      </p:graphicFrame>
    </p:spTree>
    <p:extLst>
      <p:ext uri="{BB962C8B-B14F-4D97-AF65-F5344CB8AC3E}">
        <p14:creationId xmlns:p14="http://schemas.microsoft.com/office/powerpoint/2010/main" val="24601562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10" presetClass="entr" presetSubtype="0" fill="hold" nodeType="withEffect">
                                  <p:stCondLst>
                                    <p:cond delay="30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par>
                                <p:cTn id="13" presetID="10" presetClass="entr" presetSubtype="0" fill="hold" nodeType="withEffect">
                                  <p:stCondLst>
                                    <p:cond delay="60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45759FDB-B885-4A71-A53E-97D914F7D578}"/>
              </a:ext>
            </a:extLst>
          </p:cNvPr>
          <p:cNvGraphicFramePr>
            <a:graphicFrameLocks noGrp="1"/>
          </p:cNvGraphicFramePr>
          <p:nvPr>
            <p:extLst>
              <p:ext uri="{D42A27DB-BD31-4B8C-83A1-F6EECF244321}">
                <p14:modId xmlns:p14="http://schemas.microsoft.com/office/powerpoint/2010/main" val="1981149688"/>
              </p:ext>
            </p:extLst>
          </p:nvPr>
        </p:nvGraphicFramePr>
        <p:xfrm>
          <a:off x="571500" y="1333500"/>
          <a:ext cx="3977342" cy="3889571"/>
        </p:xfrm>
        <a:graphic>
          <a:graphicData uri="http://schemas.openxmlformats.org/drawingml/2006/table">
            <a:tbl>
              <a:tblPr firstRow="1" bandRow="1">
                <a:tableStyleId>{5C22544A-7EE6-4342-B048-85BDC9FD1C3A}</a:tableStyleId>
              </a:tblPr>
              <a:tblGrid>
                <a:gridCol w="1294698">
                  <a:extLst>
                    <a:ext uri="{9D8B030D-6E8A-4147-A177-3AD203B41FA5}">
                      <a16:colId xmlns:a16="http://schemas.microsoft.com/office/drawing/2014/main" val="229856199"/>
                    </a:ext>
                  </a:extLst>
                </a:gridCol>
                <a:gridCol w="2682644">
                  <a:extLst>
                    <a:ext uri="{9D8B030D-6E8A-4147-A177-3AD203B41FA5}">
                      <a16:colId xmlns:a16="http://schemas.microsoft.com/office/drawing/2014/main" val="2172604641"/>
                    </a:ext>
                  </a:extLst>
                </a:gridCol>
              </a:tblGrid>
              <a:tr h="674882">
                <a:tc>
                  <a:txBody>
                    <a:bodyPr/>
                    <a:lstStyle/>
                    <a:p>
                      <a:r>
                        <a:rPr lang="en-US" sz="1000" b="0" i="0">
                          <a:solidFill>
                            <a:srgbClr val="0078D5"/>
                          </a:solidFill>
                          <a:latin typeface="Segoe UI Semibold"/>
                          <a:cs typeface="Segoe UI Semibold"/>
                        </a:rPr>
                        <a:t>Dimensions</a:t>
                      </a:r>
                    </a:p>
                  </a:txBody>
                  <a:tcPr marL="91416" marR="91416" marT="45708" marB="45708">
                    <a:lnL w="12700" cmpd="sng">
                      <a:noFill/>
                    </a:lnL>
                    <a:lnR w="12700" cap="flat" cmpd="sng" algn="ctr">
                      <a:noFill/>
                      <a:prstDash val="solid"/>
                      <a:round/>
                      <a:headEnd type="none" w="med" len="med"/>
                      <a:tailEnd type="none" w="med" len="med"/>
                    </a:lnR>
                    <a:lnT w="12700" cmpd="sng">
                      <a:noFill/>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000" b="0" i="0" dirty="0">
                          <a:solidFill>
                            <a:schemeClr val="tx1">
                              <a:lumMod val="75000"/>
                              <a:lumOff val="25000"/>
                            </a:schemeClr>
                          </a:solidFill>
                          <a:latin typeface="Segoe UI"/>
                          <a:cs typeface="Segoe UI"/>
                        </a:rPr>
                        <a:t>Length: 5.43” (138 mm)</a:t>
                      </a:r>
                    </a:p>
                    <a:p>
                      <a:pPr lvl="0"/>
                      <a:r>
                        <a:rPr lang="en-US" sz="1000" b="0" i="0" dirty="0">
                          <a:solidFill>
                            <a:schemeClr val="tx1">
                              <a:lumMod val="75000"/>
                              <a:lumOff val="25000"/>
                            </a:schemeClr>
                          </a:solidFill>
                          <a:latin typeface="Segoe UI"/>
                          <a:cs typeface="Segoe UI"/>
                        </a:rPr>
                        <a:t>Width: 2.756” (70 mm)</a:t>
                      </a:r>
                    </a:p>
                    <a:p>
                      <a:pPr lvl="0"/>
                      <a:r>
                        <a:rPr lang="en-US" sz="1000" b="0" i="0" dirty="0">
                          <a:solidFill>
                            <a:schemeClr val="tx1">
                              <a:lumMod val="75000"/>
                              <a:lumOff val="25000"/>
                            </a:schemeClr>
                          </a:solidFill>
                          <a:latin typeface="Segoe UI"/>
                          <a:cs typeface="Segoe UI"/>
                        </a:rPr>
                        <a:t>Depth: 1.142” (29 mm)</a:t>
                      </a:r>
                      <a:endParaRPr lang="en-US" sz="1000" b="0" i="0" dirty="0">
                        <a:solidFill>
                          <a:schemeClr val="tx1">
                            <a:lumMod val="75000"/>
                            <a:lumOff val="25000"/>
                          </a:schemeClr>
                        </a:solidFill>
                        <a:highlight>
                          <a:srgbClr val="FFFF00"/>
                        </a:highlight>
                        <a:latin typeface="Segoe UI"/>
                        <a:cs typeface="Segoe UI"/>
                      </a:endParaRPr>
                    </a:p>
                  </a:txBody>
                  <a:tcPr marL="91416" marR="91416" marT="45708" marB="45708">
                    <a:lnL w="12700" cap="flat" cmpd="sng" algn="ctr">
                      <a:noFill/>
                      <a:prstDash val="solid"/>
                      <a:round/>
                      <a:headEnd type="none" w="med" len="med"/>
                      <a:tailEnd type="none" w="med" len="med"/>
                    </a:lnL>
                    <a:lnR w="12700" cmpd="sng">
                      <a:noFill/>
                    </a:lnR>
                    <a:lnT w="12700" cmpd="sng">
                      <a:noFill/>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82634039"/>
                  </a:ext>
                </a:extLst>
              </a:tr>
              <a:tr h="323850">
                <a:tc>
                  <a:txBody>
                    <a:bodyPr/>
                    <a:lstStyle/>
                    <a:p>
                      <a:r>
                        <a:rPr lang="en-US" sz="1000" b="0" i="0">
                          <a:solidFill>
                            <a:srgbClr val="0078D5"/>
                          </a:solidFill>
                          <a:latin typeface="Segoe UI Semibold"/>
                          <a:cs typeface="Segoe UI Semibold"/>
                        </a:rPr>
                        <a:t>Weight</a:t>
                      </a:r>
                    </a:p>
                  </a:txBody>
                  <a:tcPr marL="91416" marR="91416" marT="45708" marB="45708">
                    <a:lnL w="12700" cmpd="sng">
                      <a:noFill/>
                    </a:lnL>
                    <a:lnR w="12700" cap="flat" cmpd="sng" algn="ctr">
                      <a:no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000" b="0" i="0">
                          <a:solidFill>
                            <a:schemeClr val="tx1">
                              <a:lumMod val="75000"/>
                              <a:lumOff val="25000"/>
                            </a:schemeClr>
                          </a:solidFill>
                          <a:latin typeface="Segoe UI" panose="020B0502040204020203" pitchFamily="34" charset="0"/>
                          <a:cs typeface="Segoe UI"/>
                        </a:rPr>
                        <a:t>0.426 lb. (191 g)</a:t>
                      </a:r>
                      <a:endParaRPr lang="en-US" sz="1000" b="0" i="0">
                        <a:solidFill>
                          <a:schemeClr val="tx1">
                            <a:lumMod val="75000"/>
                            <a:lumOff val="25000"/>
                          </a:schemeClr>
                        </a:solidFill>
                        <a:latin typeface="Segoe UI"/>
                        <a:cs typeface="Segoe UI"/>
                      </a:endParaRPr>
                    </a:p>
                  </a:txBody>
                  <a:tcPr marL="91416" marR="91416" marT="45708" marB="45708">
                    <a:lnL w="12700" cap="flat" cmpd="sng" algn="ctr">
                      <a:noFill/>
                      <a:prstDash val="solid"/>
                      <a:round/>
                      <a:headEnd type="none" w="med" len="med"/>
                      <a:tailEnd type="none" w="med" len="med"/>
                    </a:lnL>
                    <a:lnR w="12700" cmpd="sng">
                      <a:noFill/>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1868621"/>
                  </a:ext>
                </a:extLst>
              </a:tr>
              <a:tr h="366577">
                <a:tc>
                  <a:txBody>
                    <a:bodyPr/>
                    <a:lstStyle/>
                    <a:p>
                      <a:r>
                        <a:rPr lang="en-US" sz="1000" b="0" i="0">
                          <a:solidFill>
                            <a:srgbClr val="0078D5"/>
                          </a:solidFill>
                          <a:latin typeface="Segoe UI Semibold"/>
                          <a:cs typeface="Segoe UI Semibold"/>
                        </a:rPr>
                        <a:t>Exterior</a:t>
                      </a:r>
                    </a:p>
                  </a:txBody>
                  <a:tcPr marL="91416" marR="91416" marT="45708" marB="45708">
                    <a:lnL w="12700" cmpd="sng">
                      <a:noFill/>
                    </a:lnL>
                    <a:lnR w="12700" cap="flat" cmpd="sng" algn="ctr">
                      <a:no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000" b="0" i="0">
                          <a:solidFill>
                            <a:schemeClr val="tx1">
                              <a:lumMod val="75000"/>
                              <a:lumOff val="25000"/>
                            </a:schemeClr>
                          </a:solidFill>
                          <a:latin typeface="Segoe UI"/>
                          <a:cs typeface="Segoe UI"/>
                        </a:rPr>
                        <a:t>Color: Matte Black</a:t>
                      </a:r>
                      <a:endParaRPr lang="en-US" sz="1000" b="0" i="0" baseline="30000">
                        <a:solidFill>
                          <a:schemeClr val="tx1">
                            <a:lumMod val="75000"/>
                            <a:lumOff val="25000"/>
                          </a:schemeClr>
                        </a:solidFill>
                        <a:latin typeface="Segoe UI"/>
                        <a:cs typeface="Segoe UI"/>
                      </a:endParaRPr>
                    </a:p>
                    <a:p>
                      <a:r>
                        <a:rPr lang="en-US" sz="1000" b="0" i="0" baseline="0">
                          <a:solidFill>
                            <a:schemeClr val="tx1">
                              <a:lumMod val="75000"/>
                              <a:lumOff val="25000"/>
                            </a:schemeClr>
                          </a:solidFill>
                          <a:latin typeface="Segoe UI"/>
                          <a:cs typeface="Segoe UI"/>
                        </a:rPr>
                        <a:t>Materials: Fabric + Silicone</a:t>
                      </a:r>
                      <a:endParaRPr lang="en-US" sz="1000" b="0" i="0" baseline="0">
                        <a:solidFill>
                          <a:schemeClr val="tx1">
                            <a:lumMod val="75000"/>
                            <a:lumOff val="25000"/>
                          </a:schemeClr>
                        </a:solidFill>
                        <a:latin typeface="Segoe UI" panose="020B0502040204020203" pitchFamily="34" charset="0"/>
                        <a:cs typeface="Segoe UI" panose="020B0502040204020203" pitchFamily="34" charset="0"/>
                      </a:endParaRPr>
                    </a:p>
                  </a:txBody>
                  <a:tcPr marL="91416" marR="91416" marT="45708" marB="45708">
                    <a:lnL w="12700" cap="flat" cmpd="sng" algn="ctr">
                      <a:noFill/>
                      <a:prstDash val="solid"/>
                      <a:round/>
                      <a:headEnd type="none" w="med" len="med"/>
                      <a:tailEnd type="none" w="med" len="med"/>
                    </a:lnL>
                    <a:lnR w="12700" cmpd="sng">
                      <a:noFill/>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72576111"/>
                  </a:ext>
                </a:extLst>
              </a:tr>
              <a:tr h="531711">
                <a:tc>
                  <a:txBody>
                    <a:bodyPr/>
                    <a:lstStyle/>
                    <a:p>
                      <a:r>
                        <a:rPr lang="en-US" sz="1000" b="0" i="0">
                          <a:solidFill>
                            <a:srgbClr val="0078D5"/>
                          </a:solidFill>
                          <a:latin typeface="Segoe UI Semibold"/>
                          <a:cs typeface="Segoe UI Semibold"/>
                        </a:rPr>
                        <a:t>Frequency response</a:t>
                      </a:r>
                    </a:p>
                  </a:txBody>
                  <a:tcPr marL="91416" marR="91416" marT="45708" marB="45708">
                    <a:lnL w="12700" cmpd="sng">
                      <a:noFill/>
                    </a:lnL>
                    <a:lnR w="12700" cap="flat" cmpd="sng" algn="ctr">
                      <a:no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000" b="0" i="0">
                          <a:solidFill>
                            <a:schemeClr val="tx1">
                              <a:lumMod val="75000"/>
                              <a:lumOff val="25000"/>
                            </a:schemeClr>
                          </a:solidFill>
                          <a:latin typeface="Segoe UI" panose="020B0502040204020203" pitchFamily="34" charset="0"/>
                          <a:cs typeface="Segoe UI"/>
                        </a:rPr>
                        <a:t>200Hz–20kHz for music playback</a:t>
                      </a:r>
                    </a:p>
                    <a:p>
                      <a:r>
                        <a:rPr lang="en-US" sz="1000" b="0" i="0">
                          <a:solidFill>
                            <a:schemeClr val="tx1">
                              <a:lumMod val="75000"/>
                              <a:lumOff val="25000"/>
                            </a:schemeClr>
                          </a:solidFill>
                          <a:latin typeface="Segoe UI" panose="020B0502040204020203" pitchFamily="34" charset="0"/>
                          <a:cs typeface="Segoe UI"/>
                        </a:rPr>
                        <a:t>300Hz–10kHz for conference</a:t>
                      </a:r>
                    </a:p>
                  </a:txBody>
                  <a:tcPr marL="91416" marR="91416" marT="45708" marB="45708">
                    <a:lnL w="12700" cap="flat" cmpd="sng" algn="ctr">
                      <a:noFill/>
                      <a:prstDash val="solid"/>
                      <a:round/>
                      <a:headEnd type="none" w="med" len="med"/>
                      <a:tailEnd type="none" w="med" len="med"/>
                    </a:lnL>
                    <a:lnR w="12700" cmpd="sng">
                      <a:noFill/>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4890923"/>
                  </a:ext>
                </a:extLst>
              </a:tr>
              <a:tr h="311293">
                <a:tc>
                  <a:txBody>
                    <a:bodyPr/>
                    <a:lstStyle/>
                    <a:p>
                      <a:r>
                        <a:rPr lang="en-US" sz="1000" b="0" i="0">
                          <a:solidFill>
                            <a:srgbClr val="0078D5"/>
                          </a:solidFill>
                          <a:latin typeface="Segoe UI Semibold"/>
                          <a:cs typeface="Segoe UI Semibold"/>
                        </a:rPr>
                        <a:t>Speaker</a:t>
                      </a:r>
                    </a:p>
                  </a:txBody>
                  <a:tcPr marL="91416" marR="91416" marT="45708" marB="45708">
                    <a:lnL w="12700" cmpd="sng">
                      <a:noFill/>
                    </a:lnL>
                    <a:lnR w="12700" cap="flat" cmpd="sng" algn="ctr">
                      <a:no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000" b="0" i="0">
                          <a:solidFill>
                            <a:schemeClr val="tx1">
                              <a:lumMod val="75000"/>
                              <a:lumOff val="25000"/>
                            </a:schemeClr>
                          </a:solidFill>
                          <a:latin typeface="Segoe UI" panose="020B0502040204020203" pitchFamily="34" charset="0"/>
                          <a:cs typeface="Segoe UI"/>
                        </a:rPr>
                        <a:t>50 mm full range driver</a:t>
                      </a:r>
                    </a:p>
                  </a:txBody>
                  <a:tcPr marL="91416" marR="91416" marT="45708" marB="45708">
                    <a:lnL w="12700" cap="flat" cmpd="sng" algn="ctr">
                      <a:noFill/>
                      <a:prstDash val="solid"/>
                      <a:round/>
                      <a:headEnd type="none" w="med" len="med"/>
                      <a:tailEnd type="none" w="med" len="med"/>
                    </a:lnL>
                    <a:lnR w="12700" cmpd="sng">
                      <a:noFill/>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30179265"/>
                  </a:ext>
                </a:extLst>
              </a:tr>
              <a:tr h="507690">
                <a:tc>
                  <a:txBody>
                    <a:bodyPr/>
                    <a:lstStyle/>
                    <a:p>
                      <a:r>
                        <a:rPr lang="en-US" sz="1000" b="0" i="0">
                          <a:solidFill>
                            <a:srgbClr val="0078D5"/>
                          </a:solidFill>
                          <a:latin typeface="Segoe UI Semibold"/>
                          <a:cs typeface="Segoe UI Semibold"/>
                        </a:rPr>
                        <a:t>Sound pressure level output</a:t>
                      </a:r>
                    </a:p>
                  </a:txBody>
                  <a:tcPr marL="91416" marR="91416" marT="45708" marB="45708">
                    <a:lnL w="12700" cmpd="sng">
                      <a:noFill/>
                    </a:lnL>
                    <a:lnR w="12700" cap="flat" cmpd="sng" algn="ctr">
                      <a:no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000" b="0" i="0" dirty="0">
                          <a:solidFill>
                            <a:schemeClr val="tx1">
                              <a:lumMod val="75000"/>
                              <a:lumOff val="25000"/>
                            </a:schemeClr>
                          </a:solidFill>
                          <a:latin typeface="Segoe UI" panose="020B0502040204020203" pitchFamily="34" charset="0"/>
                          <a:cs typeface="Segoe UI"/>
                        </a:rPr>
                        <a:t>Up to 83 dB SPL (1kHz@0.5m via cable connector with power on)</a:t>
                      </a:r>
                    </a:p>
                  </a:txBody>
                  <a:tcPr marL="91416" marR="91416" marT="45708" marB="45708">
                    <a:lnL w="12700" cap="flat" cmpd="sng" algn="ctr">
                      <a:noFill/>
                      <a:prstDash val="solid"/>
                      <a:round/>
                      <a:headEnd type="none" w="med" len="med"/>
                      <a:tailEnd type="none" w="med" len="med"/>
                    </a:lnL>
                    <a:lnR w="12700" cmpd="sng">
                      <a:noFill/>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12970429"/>
                  </a:ext>
                </a:extLst>
              </a:tr>
              <a:tr h="290513">
                <a:tc>
                  <a:txBody>
                    <a:bodyPr/>
                    <a:lstStyle/>
                    <a:p>
                      <a:r>
                        <a:rPr lang="en-US" sz="1000" b="0" i="0">
                          <a:solidFill>
                            <a:srgbClr val="0078D5"/>
                          </a:solidFill>
                          <a:latin typeface="Segoe UI Semibold"/>
                          <a:cs typeface="Segoe UI Semibold"/>
                        </a:rPr>
                        <a:t>Cable length</a:t>
                      </a:r>
                    </a:p>
                  </a:txBody>
                  <a:tcPr marL="91416" marR="91416" marT="45708" marB="45708">
                    <a:lnL w="12700" cmpd="sng">
                      <a:noFill/>
                    </a:lnL>
                    <a:lnR w="12700" cap="flat" cmpd="sng" algn="ctr">
                      <a:no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lvl="0">
                        <a:buNone/>
                      </a:pPr>
                      <a:r>
                        <a:rPr lang="en-US" sz="1000" b="0" i="0" dirty="0">
                          <a:solidFill>
                            <a:schemeClr val="tx1">
                              <a:lumMod val="75000"/>
                              <a:lumOff val="25000"/>
                            </a:schemeClr>
                          </a:solidFill>
                          <a:latin typeface="Segoe UI"/>
                          <a:cs typeface="Segoe UI"/>
                        </a:rPr>
                        <a:t>26.9” (680 mm)</a:t>
                      </a:r>
                      <a:endParaRPr lang="en-US" sz="1000" b="0" i="0" dirty="0">
                        <a:solidFill>
                          <a:schemeClr val="tx1">
                            <a:lumMod val="75000"/>
                            <a:lumOff val="25000"/>
                          </a:schemeClr>
                        </a:solidFill>
                        <a:latin typeface="Segoe UI" panose="020B0502040204020203" pitchFamily="34" charset="0"/>
                        <a:cs typeface="Segoe UI" panose="020B0502040204020203" pitchFamily="34" charset="0"/>
                      </a:endParaRPr>
                    </a:p>
                  </a:txBody>
                  <a:tcPr marL="91416" marR="91416" marT="45708" marB="45708">
                    <a:lnL w="12700" cap="flat" cmpd="sng" algn="ctr">
                      <a:noFill/>
                      <a:prstDash val="solid"/>
                      <a:round/>
                      <a:headEnd type="none" w="med" len="med"/>
                      <a:tailEnd type="none" w="med" len="med"/>
                    </a:lnL>
                    <a:lnR w="12700" cmpd="sng">
                      <a:noFill/>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34007651"/>
                  </a:ext>
                </a:extLst>
              </a:tr>
              <a:tr h="290513">
                <a:tc>
                  <a:txBody>
                    <a:bodyPr/>
                    <a:lstStyle/>
                    <a:p>
                      <a:r>
                        <a:rPr lang="en-US" sz="1000" b="0" i="0">
                          <a:solidFill>
                            <a:srgbClr val="0078D5"/>
                          </a:solidFill>
                          <a:latin typeface="Segoe UI Semibold"/>
                          <a:cs typeface="Segoe UI Semibold"/>
                        </a:rPr>
                        <a:t>Compatibility</a:t>
                      </a:r>
                    </a:p>
                  </a:txBody>
                  <a:tcPr marL="91416" marR="91416" marT="45708" marB="45708">
                    <a:lnL w="12700" cmpd="sng">
                      <a:noFill/>
                    </a:lnL>
                    <a:lnR w="12700" cap="flat" cmpd="sng" algn="ctr">
                      <a:no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000" b="0" i="0" dirty="0">
                          <a:solidFill>
                            <a:schemeClr val="tx1">
                              <a:lumMod val="75000"/>
                              <a:lumOff val="25000"/>
                            </a:schemeClr>
                          </a:solidFill>
                          <a:latin typeface="Segoe UI" panose="020B0502040204020203" pitchFamily="34" charset="0"/>
                        </a:rPr>
                        <a:t>Windows 11 Home/Pro</a:t>
                      </a:r>
                    </a:p>
                    <a:p>
                      <a:r>
                        <a:rPr lang="en-US" sz="1000" b="0" i="0" dirty="0">
                          <a:solidFill>
                            <a:schemeClr val="tx1">
                              <a:lumMod val="75000"/>
                              <a:lumOff val="25000"/>
                            </a:schemeClr>
                          </a:solidFill>
                          <a:latin typeface="Segoe UI" panose="020B0502040204020203" pitchFamily="34" charset="0"/>
                          <a:cs typeface="Segoe UI"/>
                        </a:rPr>
                        <a:t>Windows 10</a:t>
                      </a:r>
                    </a:p>
                    <a:p>
                      <a:r>
                        <a:rPr lang="en-US" sz="1000" b="0" i="0" dirty="0">
                          <a:solidFill>
                            <a:schemeClr val="tx1">
                              <a:lumMod val="75000"/>
                              <a:lumOff val="25000"/>
                            </a:schemeClr>
                          </a:solidFill>
                          <a:latin typeface="Segoe UI" panose="020B0502040204020203" pitchFamily="34" charset="0"/>
                          <a:cs typeface="Segoe UI"/>
                        </a:rPr>
                        <a:t>Windows 8/8.1</a:t>
                      </a:r>
                    </a:p>
                    <a:p>
                      <a:r>
                        <a:rPr lang="en-US" sz="1000" b="0" i="0" dirty="0">
                          <a:solidFill>
                            <a:schemeClr val="tx1">
                              <a:lumMod val="75000"/>
                              <a:lumOff val="25000"/>
                            </a:schemeClr>
                          </a:solidFill>
                          <a:latin typeface="Segoe UI" panose="020B0502040204020203" pitchFamily="34" charset="0"/>
                          <a:cs typeface="Segoe UI"/>
                        </a:rPr>
                        <a:t>Mac OS X 10.15</a:t>
                      </a:r>
                    </a:p>
                    <a:p>
                      <a:r>
                        <a:rPr lang="en-US" sz="1000" b="0" i="0" dirty="0">
                          <a:solidFill>
                            <a:schemeClr val="tx1">
                              <a:lumMod val="75000"/>
                              <a:lumOff val="25000"/>
                            </a:schemeClr>
                          </a:solidFill>
                          <a:latin typeface="Segoe UI" panose="020B0502040204020203" pitchFamily="34" charset="0"/>
                          <a:cs typeface="Segoe UI"/>
                        </a:rPr>
                        <a:t>Mac OS 11.0</a:t>
                      </a:r>
                    </a:p>
                  </a:txBody>
                  <a:tcPr marL="91416" marR="91416" marT="45708" marB="45708">
                    <a:lnL w="12700" cap="flat" cmpd="sng" algn="ctr">
                      <a:noFill/>
                      <a:prstDash val="solid"/>
                      <a:round/>
                      <a:headEnd type="none" w="med" len="med"/>
                      <a:tailEnd type="none" w="med" len="med"/>
                    </a:lnL>
                    <a:lnR w="12700" cmpd="sng">
                      <a:noFill/>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8453276"/>
                  </a:ext>
                </a:extLst>
              </a:tr>
            </a:tbl>
          </a:graphicData>
        </a:graphic>
      </p:graphicFrame>
      <p:graphicFrame>
        <p:nvGraphicFramePr>
          <p:cNvPr id="4" name="Table 2">
            <a:extLst>
              <a:ext uri="{FF2B5EF4-FFF2-40B4-BE49-F238E27FC236}">
                <a16:creationId xmlns:a16="http://schemas.microsoft.com/office/drawing/2014/main" id="{395B9DAE-680B-0149-9C40-0C557B8B365C}"/>
              </a:ext>
            </a:extLst>
          </p:cNvPr>
          <p:cNvGraphicFramePr>
            <a:graphicFrameLocks noGrp="1"/>
          </p:cNvGraphicFramePr>
          <p:nvPr>
            <p:extLst>
              <p:ext uri="{D42A27DB-BD31-4B8C-83A1-F6EECF244321}">
                <p14:modId xmlns:p14="http://schemas.microsoft.com/office/powerpoint/2010/main" val="4177701662"/>
              </p:ext>
            </p:extLst>
          </p:nvPr>
        </p:nvGraphicFramePr>
        <p:xfrm>
          <a:off x="4833471" y="1333500"/>
          <a:ext cx="4542553" cy="2974602"/>
        </p:xfrm>
        <a:graphic>
          <a:graphicData uri="http://schemas.openxmlformats.org/drawingml/2006/table">
            <a:tbl>
              <a:tblPr firstRow="1" bandRow="1">
                <a:tableStyleId>{5C22544A-7EE6-4342-B048-85BDC9FD1C3A}</a:tableStyleId>
              </a:tblPr>
              <a:tblGrid>
                <a:gridCol w="1693027">
                  <a:extLst>
                    <a:ext uri="{9D8B030D-6E8A-4147-A177-3AD203B41FA5}">
                      <a16:colId xmlns:a16="http://schemas.microsoft.com/office/drawing/2014/main" val="229856199"/>
                    </a:ext>
                  </a:extLst>
                </a:gridCol>
                <a:gridCol w="2849526">
                  <a:extLst>
                    <a:ext uri="{9D8B030D-6E8A-4147-A177-3AD203B41FA5}">
                      <a16:colId xmlns:a16="http://schemas.microsoft.com/office/drawing/2014/main" val="2172604641"/>
                    </a:ext>
                  </a:extLst>
                </a:gridCol>
              </a:tblGrid>
              <a:tr h="295325">
                <a:tc>
                  <a:txBody>
                    <a:bodyPr/>
                    <a:lstStyle/>
                    <a:p>
                      <a:r>
                        <a:rPr lang="en-US" sz="1000" b="0" i="0" dirty="0">
                          <a:solidFill>
                            <a:srgbClr val="0078D5"/>
                          </a:solidFill>
                          <a:latin typeface="Segoe UI Semibold"/>
                          <a:cs typeface="Segoe UI Semibold"/>
                        </a:rPr>
                        <a:t>Buttons and controls</a:t>
                      </a:r>
                    </a:p>
                  </a:txBody>
                  <a:tcPr marL="91416" marR="91416" marT="45708" marB="45708">
                    <a:lnL w="12700" cmpd="sng">
                      <a:noFill/>
                    </a:lnL>
                    <a:lnR w="12700" cap="flat" cmpd="sng" algn="ctr">
                      <a:no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lvl="0">
                        <a:buNone/>
                      </a:pPr>
                      <a:r>
                        <a:rPr lang="en-US" sz="1000" b="0" i="0" dirty="0">
                          <a:solidFill>
                            <a:schemeClr val="tx1">
                              <a:lumMod val="75000"/>
                              <a:lumOff val="25000"/>
                            </a:schemeClr>
                          </a:solidFill>
                          <a:latin typeface="Segoe UI" panose="020B0502040204020203" pitchFamily="34" charset="0"/>
                          <a:cs typeface="Segoe UI"/>
                        </a:rPr>
                        <a:t>Microsoft Teams button</a:t>
                      </a:r>
                    </a:p>
                    <a:p>
                      <a:pPr lvl="0">
                        <a:buNone/>
                      </a:pPr>
                      <a:r>
                        <a:rPr lang="en-US" sz="1000" b="0" i="0" dirty="0">
                          <a:solidFill>
                            <a:schemeClr val="tx1">
                              <a:lumMod val="75000"/>
                              <a:lumOff val="25000"/>
                            </a:schemeClr>
                          </a:solidFill>
                          <a:latin typeface="Segoe UI" panose="020B0502040204020203" pitchFamily="34" charset="0"/>
                          <a:cs typeface="Segoe UI"/>
                        </a:rPr>
                        <a:t>Mute button</a:t>
                      </a:r>
                    </a:p>
                    <a:p>
                      <a:pPr lvl="0">
                        <a:buNone/>
                      </a:pPr>
                      <a:r>
                        <a:rPr lang="en-US" sz="1000" b="0" i="0" dirty="0">
                          <a:solidFill>
                            <a:schemeClr val="tx1">
                              <a:lumMod val="75000"/>
                              <a:lumOff val="25000"/>
                            </a:schemeClr>
                          </a:solidFill>
                          <a:latin typeface="Segoe UI" panose="020B0502040204020203" pitchFamily="34" charset="0"/>
                          <a:cs typeface="Segoe UI"/>
                        </a:rPr>
                        <a:t>Volume up button</a:t>
                      </a:r>
                    </a:p>
                    <a:p>
                      <a:pPr lvl="0">
                        <a:buNone/>
                      </a:pPr>
                      <a:r>
                        <a:rPr lang="en-US" sz="1000" b="0" i="0" dirty="0">
                          <a:solidFill>
                            <a:schemeClr val="tx1">
                              <a:lumMod val="75000"/>
                              <a:lumOff val="25000"/>
                            </a:schemeClr>
                          </a:solidFill>
                          <a:latin typeface="Segoe UI" panose="020B0502040204020203" pitchFamily="34" charset="0"/>
                          <a:cs typeface="Segoe UI"/>
                        </a:rPr>
                        <a:t>Volume down button</a:t>
                      </a:r>
                    </a:p>
                    <a:p>
                      <a:pPr lvl="0">
                        <a:buNone/>
                      </a:pPr>
                      <a:r>
                        <a:rPr lang="en-US" sz="1000" b="0" i="0" dirty="0">
                          <a:solidFill>
                            <a:schemeClr val="tx1">
                              <a:lumMod val="75000"/>
                              <a:lumOff val="25000"/>
                            </a:schemeClr>
                          </a:solidFill>
                          <a:latin typeface="Segoe UI" panose="020B0502040204020203" pitchFamily="34" charset="0"/>
                          <a:cs typeface="Segoe UI"/>
                        </a:rPr>
                        <a:t>Hook switch button</a:t>
                      </a:r>
                    </a:p>
                  </a:txBody>
                  <a:tcPr marL="91416" marR="91416" marT="45708" marB="45708">
                    <a:lnL w="12700" cap="flat" cmpd="sng" algn="ctr">
                      <a:noFill/>
                      <a:prstDash val="solid"/>
                      <a:round/>
                      <a:headEnd type="none" w="med" len="med"/>
                      <a:tailEnd type="none" w="med" len="med"/>
                    </a:lnL>
                    <a:lnR w="12700" cmpd="sng">
                      <a:noFill/>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7883550"/>
                  </a:ext>
                </a:extLst>
              </a:tr>
              <a:tr h="295325">
                <a:tc>
                  <a:txBody>
                    <a:bodyPr/>
                    <a:lstStyle/>
                    <a:p>
                      <a:r>
                        <a:rPr lang="en-US" sz="1000" b="0" i="0">
                          <a:solidFill>
                            <a:srgbClr val="0078D5"/>
                          </a:solidFill>
                          <a:latin typeface="Segoe UI Semibold"/>
                          <a:cs typeface="Segoe UI Semibold"/>
                        </a:rPr>
                        <a:t>Inputs</a:t>
                      </a:r>
                    </a:p>
                  </a:txBody>
                  <a:tcPr marL="91416" marR="91416" marT="45708" marB="45708">
                    <a:lnL w="12700" cmpd="sng">
                      <a:noFill/>
                    </a:lnL>
                    <a:lnR w="12700" cap="flat" cmpd="sng" algn="ctr">
                      <a:no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lvl="0">
                        <a:buNone/>
                      </a:pPr>
                      <a:r>
                        <a:rPr lang="en-US" sz="1000" b="0" i="0">
                          <a:solidFill>
                            <a:schemeClr val="tx1">
                              <a:lumMod val="75000"/>
                              <a:lumOff val="25000"/>
                            </a:schemeClr>
                          </a:solidFill>
                          <a:latin typeface="Segoe UI"/>
                          <a:cs typeface="Segoe UI"/>
                        </a:rPr>
                        <a:t>USB-C</a:t>
                      </a:r>
                      <a:r>
                        <a:rPr lang="en-US" sz="1000" b="0" i="0" u="none" strike="noStrike" baseline="30000" noProof="0">
                          <a:solidFill>
                            <a:schemeClr val="tx1">
                              <a:lumMod val="75000"/>
                              <a:lumOff val="25000"/>
                            </a:schemeClr>
                          </a:solidFill>
                          <a:latin typeface="Segoe UI"/>
                        </a:rPr>
                        <a:t>®</a:t>
                      </a:r>
                      <a:r>
                        <a:rPr lang="en-US" sz="1000" b="0" i="0">
                          <a:solidFill>
                            <a:schemeClr val="tx1">
                              <a:lumMod val="75000"/>
                              <a:lumOff val="25000"/>
                            </a:schemeClr>
                          </a:solidFill>
                          <a:latin typeface="Segoe UI"/>
                          <a:cs typeface="Segoe UI"/>
                        </a:rPr>
                        <a:t> connector</a:t>
                      </a:r>
                    </a:p>
                  </a:txBody>
                  <a:tcPr marL="91416" marR="91416" marT="45708" marB="45708">
                    <a:lnL w="12700" cap="flat" cmpd="sng" algn="ctr">
                      <a:noFill/>
                      <a:prstDash val="solid"/>
                      <a:round/>
                      <a:headEnd type="none" w="med" len="med"/>
                      <a:tailEnd type="none" w="med" len="med"/>
                    </a:lnL>
                    <a:lnR w="12700" cmpd="sng">
                      <a:noFill/>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18429903"/>
                  </a:ext>
                </a:extLst>
              </a:tr>
              <a:tr h="295325">
                <a:tc>
                  <a:txBody>
                    <a:bodyPr/>
                    <a:lstStyle/>
                    <a:p>
                      <a:r>
                        <a:rPr lang="en-US" sz="1000" b="0" i="0">
                          <a:solidFill>
                            <a:srgbClr val="0078D5"/>
                          </a:solidFill>
                          <a:latin typeface="Segoe UI Semibold"/>
                          <a:cs typeface="Segoe UI Semibold"/>
                        </a:rPr>
                        <a:t>Microphone</a:t>
                      </a:r>
                    </a:p>
                  </a:txBody>
                  <a:tcPr marL="91416" marR="91416" marT="45708" marB="45708">
                    <a:lnL w="12700" cmpd="sng">
                      <a:noFill/>
                    </a:lnL>
                    <a:lnR w="12700" cap="flat" cmpd="sng" algn="ctr">
                      <a:no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lvl="0">
                        <a:buNone/>
                      </a:pPr>
                      <a:r>
                        <a:rPr lang="en-US" sz="1000" b="0" i="0">
                          <a:solidFill>
                            <a:schemeClr val="tx1">
                              <a:lumMod val="75000"/>
                              <a:lumOff val="25000"/>
                            </a:schemeClr>
                          </a:solidFill>
                          <a:latin typeface="Segoe UI" panose="020B0502040204020203" pitchFamily="34" charset="0"/>
                          <a:cs typeface="Segoe UI"/>
                        </a:rPr>
                        <a:t>Two omnidirectional microphones</a:t>
                      </a:r>
                    </a:p>
                  </a:txBody>
                  <a:tcPr marL="91416" marR="91416" marT="45708" marB="45708">
                    <a:lnL w="12700" cap="flat" cmpd="sng" algn="ctr">
                      <a:noFill/>
                      <a:prstDash val="solid"/>
                      <a:round/>
                      <a:headEnd type="none" w="med" len="med"/>
                      <a:tailEnd type="none" w="med" len="med"/>
                    </a:lnL>
                    <a:lnR w="12700" cmpd="sng">
                      <a:noFill/>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69979214"/>
                  </a:ext>
                </a:extLst>
              </a:tr>
              <a:tr h="495300">
                <a:tc>
                  <a:txBody>
                    <a:bodyPr/>
                    <a:lstStyle/>
                    <a:p>
                      <a:r>
                        <a:rPr lang="en-US" sz="1000" b="0" i="0">
                          <a:solidFill>
                            <a:srgbClr val="0078D5"/>
                          </a:solidFill>
                          <a:latin typeface="Segoe UI Semibold"/>
                          <a:cs typeface="Segoe UI Semibold"/>
                        </a:rPr>
                        <a:t>What’s in the box</a:t>
                      </a:r>
                    </a:p>
                  </a:txBody>
                  <a:tcPr marL="91416" marR="91416" marT="45708" marB="45708">
                    <a:lnL w="12700" cmpd="sng">
                      <a:noFill/>
                    </a:lnL>
                    <a:lnR w="12700" cap="flat" cmpd="sng" algn="ctr">
                      <a:no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a:lnSpc>
                          <a:spcPct val="100000"/>
                        </a:lnSpc>
                        <a:spcBef>
                          <a:spcPts val="0"/>
                        </a:spcBef>
                        <a:spcAft>
                          <a:spcPts val="0"/>
                        </a:spcAft>
                        <a:buNone/>
                      </a:pPr>
                      <a:r>
                        <a:rPr lang="en-US" sz="1000" b="0" i="0" kern="1200" dirty="0">
                          <a:solidFill>
                            <a:schemeClr val="tx1">
                              <a:lumMod val="75000"/>
                              <a:lumOff val="25000"/>
                            </a:schemeClr>
                          </a:solidFill>
                          <a:latin typeface="Segoe UI" panose="020B0502040204020203" pitchFamily="34" charset="0"/>
                          <a:ea typeface="+mn-ea"/>
                          <a:cs typeface="Segoe UI"/>
                        </a:rPr>
                        <a:t>Microsoft Modern USB-C Speaker</a:t>
                      </a:r>
                    </a:p>
                    <a:p>
                      <a:pPr marL="0" marR="0" lvl="0" indent="0" algn="l">
                        <a:lnSpc>
                          <a:spcPct val="100000"/>
                        </a:lnSpc>
                        <a:spcBef>
                          <a:spcPts val="0"/>
                        </a:spcBef>
                        <a:spcAft>
                          <a:spcPts val="0"/>
                        </a:spcAft>
                        <a:buNone/>
                      </a:pPr>
                      <a:r>
                        <a:rPr lang="en-US" sz="1000" b="0" i="0" kern="1200" dirty="0">
                          <a:solidFill>
                            <a:schemeClr val="tx1">
                              <a:lumMod val="75000"/>
                              <a:lumOff val="25000"/>
                            </a:schemeClr>
                          </a:solidFill>
                          <a:latin typeface="Segoe UI" panose="020B0502040204020203" pitchFamily="34" charset="0"/>
                          <a:ea typeface="+mn-ea"/>
                          <a:cs typeface="Segoe UI"/>
                        </a:rPr>
                        <a:t>Carrying case</a:t>
                      </a:r>
                    </a:p>
                    <a:p>
                      <a:pPr marL="0" marR="0" lvl="0" indent="0" algn="l">
                        <a:lnSpc>
                          <a:spcPct val="100000"/>
                        </a:lnSpc>
                        <a:spcBef>
                          <a:spcPts val="0"/>
                        </a:spcBef>
                        <a:spcAft>
                          <a:spcPts val="0"/>
                        </a:spcAft>
                        <a:buNone/>
                      </a:pPr>
                      <a:r>
                        <a:rPr lang="en-US" sz="1000" b="0" i="0" kern="1200" dirty="0">
                          <a:solidFill>
                            <a:schemeClr val="tx1">
                              <a:lumMod val="75000"/>
                              <a:lumOff val="25000"/>
                            </a:schemeClr>
                          </a:solidFill>
                          <a:latin typeface="Segoe UI" panose="020B0502040204020203" pitchFamily="34" charset="0"/>
                          <a:ea typeface="+mn-ea"/>
                          <a:cs typeface="Segoe UI"/>
                        </a:rPr>
                        <a:t>Quick start guide</a:t>
                      </a:r>
                    </a:p>
                    <a:p>
                      <a:pPr marL="0" marR="0" lvl="0" indent="0" algn="l">
                        <a:lnSpc>
                          <a:spcPct val="100000"/>
                        </a:lnSpc>
                        <a:spcBef>
                          <a:spcPts val="0"/>
                        </a:spcBef>
                        <a:spcAft>
                          <a:spcPts val="0"/>
                        </a:spcAft>
                        <a:buNone/>
                      </a:pPr>
                      <a:r>
                        <a:rPr lang="en-US" sz="1000" b="0" i="0" kern="1200" dirty="0">
                          <a:solidFill>
                            <a:schemeClr val="tx1">
                              <a:lumMod val="75000"/>
                              <a:lumOff val="25000"/>
                            </a:schemeClr>
                          </a:solidFill>
                          <a:latin typeface="Segoe UI" panose="020B0502040204020203" pitchFamily="34" charset="0"/>
                          <a:ea typeface="+mn-ea"/>
                          <a:cs typeface="Segoe UI"/>
                        </a:rPr>
                        <a:t>Safety and warranty documents</a:t>
                      </a:r>
                    </a:p>
                  </a:txBody>
                  <a:tcPr marL="91416" marR="91416" marT="45708" marB="45708">
                    <a:lnL w="12700" cap="flat" cmpd="sng" algn="ctr">
                      <a:noFill/>
                      <a:prstDash val="solid"/>
                      <a:round/>
                      <a:headEnd type="none" w="med" len="med"/>
                      <a:tailEnd type="none" w="med" len="med"/>
                    </a:lnL>
                    <a:lnR w="12700" cmpd="sng">
                      <a:noFill/>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96263132"/>
                  </a:ext>
                </a:extLst>
              </a:tr>
              <a:tr h="495300">
                <a:tc>
                  <a:txBody>
                    <a:bodyPr/>
                    <a:lstStyle/>
                    <a:p>
                      <a:r>
                        <a:rPr lang="en-US" sz="1000" b="0" i="0">
                          <a:solidFill>
                            <a:srgbClr val="0078D5"/>
                          </a:solidFill>
                          <a:latin typeface="Segoe UI Semibold"/>
                          <a:cs typeface="Segoe UI Semibold"/>
                        </a:rPr>
                        <a:t>Certified for Microsoft Teams details</a:t>
                      </a:r>
                    </a:p>
                  </a:txBody>
                  <a:tcPr marL="91416" marR="91416" marT="45708" marB="45708">
                    <a:lnL w="12700" cmpd="sng">
                      <a:noFill/>
                    </a:lnL>
                    <a:lnR w="12700" cap="flat" cmpd="sng" algn="ctr">
                      <a:no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a:lnSpc>
                          <a:spcPct val="100000"/>
                        </a:lnSpc>
                        <a:spcBef>
                          <a:spcPts val="0"/>
                        </a:spcBef>
                        <a:spcAft>
                          <a:spcPts val="0"/>
                        </a:spcAft>
                        <a:buNone/>
                      </a:pPr>
                      <a:r>
                        <a:rPr lang="en-US" sz="1000" b="0" i="0" kern="1200">
                          <a:solidFill>
                            <a:schemeClr val="tx1">
                              <a:lumMod val="75000"/>
                              <a:lumOff val="25000"/>
                            </a:schemeClr>
                          </a:solidFill>
                          <a:latin typeface="Segoe UI" panose="020B0502040204020203" pitchFamily="34" charset="0"/>
                          <a:ea typeface="+mn-ea"/>
                          <a:cs typeface="Segoe UI"/>
                        </a:rPr>
                        <a:t>Pass 1.5 m conference room Spec</a:t>
                      </a:r>
                    </a:p>
                    <a:p>
                      <a:pPr marL="0" marR="0" lvl="0" indent="0" algn="l">
                        <a:lnSpc>
                          <a:spcPct val="100000"/>
                        </a:lnSpc>
                        <a:spcBef>
                          <a:spcPts val="0"/>
                        </a:spcBef>
                        <a:spcAft>
                          <a:spcPts val="0"/>
                        </a:spcAft>
                        <a:buNone/>
                      </a:pPr>
                      <a:endParaRPr lang="en-US" sz="1000" b="0" i="0" kern="1200">
                        <a:solidFill>
                          <a:schemeClr val="tx1">
                            <a:lumMod val="75000"/>
                            <a:lumOff val="25000"/>
                          </a:schemeClr>
                        </a:solidFill>
                        <a:latin typeface="Segoe UI" panose="020B0502040204020203" pitchFamily="34" charset="0"/>
                        <a:ea typeface="+mn-ea"/>
                        <a:cs typeface="Segoe UI"/>
                      </a:endParaRPr>
                    </a:p>
                  </a:txBody>
                  <a:tcPr marL="91416" marR="91416" marT="45708" marB="45708">
                    <a:lnL w="12700" cap="flat" cmpd="sng" algn="ctr">
                      <a:noFill/>
                      <a:prstDash val="solid"/>
                      <a:round/>
                      <a:headEnd type="none" w="med" len="med"/>
                      <a:tailEnd type="none" w="med" len="med"/>
                    </a:lnL>
                    <a:lnR w="12700" cmpd="sng">
                      <a:noFill/>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82023090"/>
                  </a:ext>
                </a:extLst>
              </a:tr>
              <a:tr h="334220">
                <a:tc>
                  <a:txBody>
                    <a:bodyPr/>
                    <a:lstStyle/>
                    <a:p>
                      <a:r>
                        <a:rPr lang="en-US" sz="1000" b="0" i="0" dirty="0">
                          <a:solidFill>
                            <a:srgbClr val="0078D5"/>
                          </a:solidFill>
                          <a:latin typeface="Segoe UI Semibold"/>
                          <a:cs typeface="Segoe UI Semibold"/>
                        </a:rPr>
                        <a:t>Warranty</a:t>
                      </a:r>
                      <a:r>
                        <a:rPr lang="en-US" sz="1000" b="0" i="0" baseline="30000" dirty="0">
                          <a:solidFill>
                            <a:srgbClr val="0078D5"/>
                          </a:solidFill>
                          <a:latin typeface="Segoe UI Semibold"/>
                          <a:cs typeface="Segoe UI Semibold"/>
                        </a:rPr>
                        <a:t>17</a:t>
                      </a:r>
                    </a:p>
                  </a:txBody>
                  <a:tcPr marL="91416" marR="91416" marT="45708" marB="45708">
                    <a:lnL w="12700" cmpd="sng">
                      <a:noFill/>
                    </a:lnL>
                    <a:lnR w="12700" cap="flat" cmpd="sng" algn="ctr">
                      <a:no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093" rtl="0" eaLnBrk="1" fontAlgn="auto" latinLnBrk="0" hangingPunct="1">
                        <a:lnSpc>
                          <a:spcPct val="100000"/>
                        </a:lnSpc>
                        <a:spcBef>
                          <a:spcPts val="0"/>
                        </a:spcBef>
                        <a:spcAft>
                          <a:spcPts val="0"/>
                        </a:spcAft>
                        <a:buClrTx/>
                        <a:buSzTx/>
                        <a:buFontTx/>
                        <a:buNone/>
                        <a:tabLst/>
                        <a:defRPr/>
                      </a:pPr>
                      <a:r>
                        <a:rPr lang="en-US" sz="1000" b="0" i="0" dirty="0">
                          <a:solidFill>
                            <a:schemeClr val="tx1">
                              <a:lumMod val="75000"/>
                              <a:lumOff val="25000"/>
                            </a:schemeClr>
                          </a:solidFill>
                          <a:latin typeface="Segoe UI"/>
                          <a:cs typeface="Segoe UI"/>
                        </a:rPr>
                        <a:t>1-year limited hardware warranty</a:t>
                      </a:r>
                      <a:endParaRPr lang="en-US" sz="1000" b="0" i="0" baseline="30000" dirty="0">
                        <a:solidFill>
                          <a:schemeClr val="tx1">
                            <a:lumMod val="75000"/>
                            <a:lumOff val="25000"/>
                          </a:schemeClr>
                        </a:solidFill>
                        <a:latin typeface="Segoe UI" panose="020B0502040204020203" pitchFamily="34" charset="0"/>
                      </a:endParaRPr>
                    </a:p>
                  </a:txBody>
                  <a:tcPr marL="91416" marR="91416" marT="45708" marB="45708">
                    <a:lnL w="12700" cap="flat" cmpd="sng" algn="ctr">
                      <a:noFill/>
                      <a:prstDash val="solid"/>
                      <a:round/>
                      <a:headEnd type="none" w="med" len="med"/>
                      <a:tailEnd type="none" w="med" len="med"/>
                    </a:lnL>
                    <a:lnR w="12700" cmpd="sng">
                      <a:noFill/>
                    </a:lnR>
                    <a:lnT w="3175" cap="flat" cmpd="sng" algn="ctr">
                      <a:solidFill>
                        <a:schemeClr val="bg2">
                          <a:lumMod val="7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09949859"/>
                  </a:ext>
                </a:extLst>
              </a:tr>
            </a:tbl>
          </a:graphicData>
        </a:graphic>
      </p:graphicFrame>
      <p:pic>
        <p:nvPicPr>
          <p:cNvPr id="7" name="Picture 6" descr="A picture containing remote, black, game, dark&#10;&#10;Description automatically generated">
            <a:extLst>
              <a:ext uri="{FF2B5EF4-FFF2-40B4-BE49-F238E27FC236}">
                <a16:creationId xmlns:a16="http://schemas.microsoft.com/office/drawing/2014/main" id="{98611C37-41CC-644D-B173-6379481840D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5400000">
            <a:off x="7215347" y="1633783"/>
            <a:ext cx="6543040" cy="3427413"/>
          </a:xfrm>
          <a:prstGeom prst="rect">
            <a:avLst/>
          </a:prstGeom>
        </p:spPr>
      </p:pic>
      <p:sp>
        <p:nvSpPr>
          <p:cNvPr id="3" name="Text Placeholder 2">
            <a:extLst>
              <a:ext uri="{FF2B5EF4-FFF2-40B4-BE49-F238E27FC236}">
                <a16:creationId xmlns:a16="http://schemas.microsoft.com/office/drawing/2014/main" id="{45A92C81-778E-6540-B647-1182B0C34BF4}"/>
              </a:ext>
            </a:extLst>
          </p:cNvPr>
          <p:cNvSpPr>
            <a:spLocks noGrp="1"/>
          </p:cNvSpPr>
          <p:nvPr>
            <p:ph type="body" sz="quarter" idx="11"/>
          </p:nvPr>
        </p:nvSpPr>
        <p:spPr/>
        <p:txBody>
          <a:bodyPr/>
          <a:lstStyle/>
          <a:p>
            <a:r>
              <a:rPr lang="en-US"/>
              <a:t>Microsoft Modern USB-C Speaker</a:t>
            </a:r>
          </a:p>
          <a:p>
            <a:endParaRPr lang="en-US"/>
          </a:p>
          <a:p>
            <a:endParaRPr lang="en-US"/>
          </a:p>
        </p:txBody>
      </p:sp>
    </p:spTree>
    <p:extLst>
      <p:ext uri="{BB962C8B-B14F-4D97-AF65-F5344CB8AC3E}">
        <p14:creationId xmlns:p14="http://schemas.microsoft.com/office/powerpoint/2010/main" val="28809487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2"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p:tgtEl>
                                          <p:spTgt spid="7"/>
                                        </p:tgtEl>
                                        <p:attrNameLst>
                                          <p:attrName>ppt_x</p:attrName>
                                        </p:attrNameLst>
                                      </p:cBhvr>
                                      <p:tavLst>
                                        <p:tav tm="0">
                                          <p:val>
                                            <p:strVal val="#ppt_x+#ppt_w*1.125000"/>
                                          </p:val>
                                        </p:tav>
                                        <p:tav tm="100000">
                                          <p:val>
                                            <p:strVal val="#ppt_x"/>
                                          </p:val>
                                        </p:tav>
                                      </p:tavLst>
                                    </p:anim>
                                    <p:animEffect transition="in" filter="wipe(left)">
                                      <p:cBhvr>
                                        <p:cTn id="8" dur="1000"/>
                                        <p:tgtEl>
                                          <p:spTgt spid="7"/>
                                        </p:tgtEl>
                                      </p:cBhvr>
                                    </p:animEffect>
                                  </p:childTnLst>
                                </p:cTn>
                              </p:par>
                              <p:par>
                                <p:cTn id="9" presetID="10" presetClass="entr" presetSubtype="0" fill="hold" nodeType="withEffect">
                                  <p:stCondLst>
                                    <p:cond delay="30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par>
                                <p:cTn id="12" presetID="10" presetClass="entr" presetSubtype="0" fill="hold" nodeType="withEffect">
                                  <p:stCondLst>
                                    <p:cond delay="60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45759FDB-B885-4A71-A53E-97D914F7D578}"/>
              </a:ext>
            </a:extLst>
          </p:cNvPr>
          <p:cNvGraphicFramePr>
            <a:graphicFrameLocks noGrp="1"/>
          </p:cNvGraphicFramePr>
          <p:nvPr>
            <p:extLst>
              <p:ext uri="{D42A27DB-BD31-4B8C-83A1-F6EECF244321}">
                <p14:modId xmlns:p14="http://schemas.microsoft.com/office/powerpoint/2010/main" val="3819334609"/>
              </p:ext>
            </p:extLst>
          </p:nvPr>
        </p:nvGraphicFramePr>
        <p:xfrm>
          <a:off x="571500" y="1333506"/>
          <a:ext cx="3943179" cy="3820778"/>
        </p:xfrm>
        <a:graphic>
          <a:graphicData uri="http://schemas.openxmlformats.org/drawingml/2006/table">
            <a:tbl>
              <a:tblPr firstRow="1" bandRow="1">
                <a:tableStyleId>{5C22544A-7EE6-4342-B048-85BDC9FD1C3A}</a:tableStyleId>
              </a:tblPr>
              <a:tblGrid>
                <a:gridCol w="1489973">
                  <a:extLst>
                    <a:ext uri="{9D8B030D-6E8A-4147-A177-3AD203B41FA5}">
                      <a16:colId xmlns:a16="http://schemas.microsoft.com/office/drawing/2014/main" val="229856199"/>
                    </a:ext>
                  </a:extLst>
                </a:gridCol>
                <a:gridCol w="2453206">
                  <a:extLst>
                    <a:ext uri="{9D8B030D-6E8A-4147-A177-3AD203B41FA5}">
                      <a16:colId xmlns:a16="http://schemas.microsoft.com/office/drawing/2014/main" val="2172604641"/>
                    </a:ext>
                  </a:extLst>
                </a:gridCol>
              </a:tblGrid>
              <a:tr h="666870">
                <a:tc>
                  <a:txBody>
                    <a:bodyPr/>
                    <a:lstStyle/>
                    <a:p>
                      <a:r>
                        <a:rPr lang="en-US" sz="1000" b="1" i="0">
                          <a:solidFill>
                            <a:srgbClr val="0078D5"/>
                          </a:solidFill>
                          <a:latin typeface="Segoe UI Semibold"/>
                          <a:cs typeface="Segoe UI Semibold"/>
                        </a:rPr>
                        <a:t>Dimensions</a:t>
                      </a:r>
                    </a:p>
                  </a:txBody>
                  <a:tcPr marL="91416" marR="91416" marT="45708" marB="45708">
                    <a:lnL w="12700" cmpd="sng">
                      <a:noFill/>
                    </a:lnL>
                    <a:lnR w="12700" cap="flat" cmpd="sng" algn="ctr">
                      <a:noFill/>
                      <a:prstDash val="solid"/>
                      <a:round/>
                      <a:headEnd type="none" w="med" len="med"/>
                      <a:tailEnd type="none" w="med" len="med"/>
                    </a:lnR>
                    <a:lnT w="12700" cmpd="sng">
                      <a:noFill/>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000" b="0" i="0">
                          <a:solidFill>
                            <a:schemeClr val="tx1">
                              <a:lumMod val="75000"/>
                              <a:lumOff val="25000"/>
                            </a:schemeClr>
                          </a:solidFill>
                          <a:latin typeface="Segoe UI"/>
                          <a:cs typeface="Segoe UI"/>
                        </a:rPr>
                        <a:t>Length: 1.99” (50.53 mm)</a:t>
                      </a:r>
                    </a:p>
                    <a:p>
                      <a:r>
                        <a:rPr lang="en-US" sz="1000" b="0" i="0">
                          <a:solidFill>
                            <a:schemeClr val="tx1">
                              <a:lumMod val="75000"/>
                              <a:lumOff val="25000"/>
                            </a:schemeClr>
                          </a:solidFill>
                          <a:latin typeface="Segoe UI"/>
                          <a:cs typeface="Segoe UI"/>
                        </a:rPr>
                        <a:t>Width: 1.42” (36.05 mm)</a:t>
                      </a:r>
                    </a:p>
                    <a:p>
                      <a:r>
                        <a:rPr lang="en-US" sz="1000" b="0" i="0">
                          <a:solidFill>
                            <a:schemeClr val="tx1">
                              <a:lumMod val="75000"/>
                              <a:lumOff val="25000"/>
                            </a:schemeClr>
                          </a:solidFill>
                          <a:latin typeface="Segoe UI"/>
                          <a:cs typeface="Segoe UI"/>
                        </a:rPr>
                        <a:t>Depth: 2.94” (74.58 mm)</a:t>
                      </a:r>
                    </a:p>
                  </a:txBody>
                  <a:tcPr marL="91416" marR="91416" marT="45708" marB="45708">
                    <a:lnL w="12700" cap="flat" cmpd="sng" algn="ctr">
                      <a:noFill/>
                      <a:prstDash val="solid"/>
                      <a:round/>
                      <a:headEnd type="none" w="med" len="med"/>
                      <a:tailEnd type="none" w="med" len="med"/>
                    </a:lnL>
                    <a:lnR w="12700" cmpd="sng">
                      <a:noFill/>
                    </a:lnR>
                    <a:lnT w="12700" cmpd="sng">
                      <a:noFill/>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82634039"/>
                  </a:ext>
                </a:extLst>
              </a:tr>
              <a:tr h="368300">
                <a:tc>
                  <a:txBody>
                    <a:bodyPr/>
                    <a:lstStyle/>
                    <a:p>
                      <a:r>
                        <a:rPr lang="en-US" sz="1000" b="1" i="0">
                          <a:solidFill>
                            <a:srgbClr val="0078D5"/>
                          </a:solidFill>
                          <a:latin typeface="Segoe UI Semibold"/>
                          <a:cs typeface="Segoe UI Semibold"/>
                        </a:rPr>
                        <a:t>Weight</a:t>
                      </a:r>
                    </a:p>
                  </a:txBody>
                  <a:tcPr marL="91416" marR="91416" marT="45708" marB="45708">
                    <a:lnL w="12700" cmpd="sng">
                      <a:noFill/>
                    </a:lnL>
                    <a:lnR w="12700" cap="flat" cmpd="sng" algn="ctr">
                      <a:no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000" b="0" i="0">
                          <a:solidFill>
                            <a:schemeClr val="tx1">
                              <a:lumMod val="75000"/>
                              <a:lumOff val="25000"/>
                            </a:schemeClr>
                          </a:solidFill>
                          <a:latin typeface="Segoe UI" panose="020B0502040204020203" pitchFamily="34" charset="0"/>
                          <a:cs typeface="Segoe UI"/>
                        </a:rPr>
                        <a:t>0.21 lb. (88.3 g)</a:t>
                      </a:r>
                    </a:p>
                  </a:txBody>
                  <a:tcPr marL="91416" marR="91416" marT="45708" marB="45708">
                    <a:lnL w="12700" cap="flat" cmpd="sng" algn="ctr">
                      <a:noFill/>
                      <a:prstDash val="solid"/>
                      <a:round/>
                      <a:headEnd type="none" w="med" len="med"/>
                      <a:tailEnd type="none" w="med" len="med"/>
                    </a:lnL>
                    <a:lnR w="12700" cmpd="sng">
                      <a:noFill/>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1868621"/>
                  </a:ext>
                </a:extLst>
              </a:tr>
              <a:tr h="692150">
                <a:tc>
                  <a:txBody>
                    <a:bodyPr/>
                    <a:lstStyle/>
                    <a:p>
                      <a:r>
                        <a:rPr lang="en-US" sz="1000" b="1" i="0">
                          <a:solidFill>
                            <a:srgbClr val="0078D5"/>
                          </a:solidFill>
                          <a:latin typeface="Segoe UI Semibold"/>
                          <a:cs typeface="Segoe UI Semibold"/>
                        </a:rPr>
                        <a:t>Exterior</a:t>
                      </a:r>
                    </a:p>
                  </a:txBody>
                  <a:tcPr marL="91416" marR="91416" marT="45708" marB="45708">
                    <a:lnL w="12700" cmpd="sng">
                      <a:noFill/>
                    </a:lnL>
                    <a:lnR w="12700" cap="flat" cmpd="sng" algn="ctr">
                      <a:no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000" b="0" i="0" dirty="0">
                          <a:solidFill>
                            <a:schemeClr val="tx1">
                              <a:lumMod val="75000"/>
                              <a:lumOff val="25000"/>
                            </a:schemeClr>
                          </a:solidFill>
                          <a:latin typeface="Segoe UI" panose="020B0502040204020203" pitchFamily="34" charset="0"/>
                          <a:cs typeface="Segoe UI"/>
                        </a:rPr>
                        <a:t>Front window: glass, polished black</a:t>
                      </a:r>
                    </a:p>
                    <a:p>
                      <a:r>
                        <a:rPr lang="en-US" sz="1000" b="0" i="0" dirty="0">
                          <a:solidFill>
                            <a:schemeClr val="tx1">
                              <a:lumMod val="75000"/>
                              <a:lumOff val="25000"/>
                            </a:schemeClr>
                          </a:solidFill>
                          <a:latin typeface="Segoe UI" panose="020B0502040204020203" pitchFamily="34" charset="0"/>
                          <a:cs typeface="Segoe UI"/>
                        </a:rPr>
                        <a:t>Tripod mount: copper, glossy silver</a:t>
                      </a:r>
                    </a:p>
                    <a:p>
                      <a:r>
                        <a:rPr lang="en-US" sz="1000" b="0" i="0" dirty="0">
                          <a:solidFill>
                            <a:schemeClr val="tx1">
                              <a:lumMod val="75000"/>
                              <a:lumOff val="25000"/>
                            </a:schemeClr>
                          </a:solidFill>
                          <a:latin typeface="Segoe UI" panose="020B0502040204020203" pitchFamily="34" charset="0"/>
                          <a:cs typeface="Segoe UI"/>
                        </a:rPr>
                        <a:t>Other components: plastic/TPE/rubber, </a:t>
                      </a:r>
                      <a:br>
                        <a:rPr lang="en-US" sz="1000" b="0" i="0" dirty="0">
                          <a:solidFill>
                            <a:schemeClr val="tx1">
                              <a:lumMod val="75000"/>
                              <a:lumOff val="25000"/>
                            </a:schemeClr>
                          </a:solidFill>
                          <a:latin typeface="Segoe UI" panose="020B0502040204020203" pitchFamily="34" charset="0"/>
                          <a:cs typeface="Segoe UI"/>
                        </a:rPr>
                      </a:br>
                      <a:r>
                        <a:rPr lang="en-US" sz="1000" b="0" i="0" dirty="0">
                          <a:solidFill>
                            <a:schemeClr val="tx1">
                              <a:lumMod val="75000"/>
                              <a:lumOff val="25000"/>
                            </a:schemeClr>
                          </a:solidFill>
                          <a:latin typeface="Segoe UI" panose="020B0502040204020203" pitchFamily="34" charset="0"/>
                          <a:cs typeface="Segoe UI"/>
                        </a:rPr>
                        <a:t>Color: Matte Black</a:t>
                      </a:r>
                    </a:p>
                  </a:txBody>
                  <a:tcPr marL="91416" marR="91416" marT="45708" marB="45708">
                    <a:lnL w="12700" cap="flat" cmpd="sng" algn="ctr">
                      <a:noFill/>
                      <a:prstDash val="solid"/>
                      <a:round/>
                      <a:headEnd type="none" w="med" len="med"/>
                      <a:tailEnd type="none" w="med" len="med"/>
                    </a:lnL>
                    <a:lnR w="12700" cmpd="sng">
                      <a:noFill/>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72576111"/>
                  </a:ext>
                </a:extLst>
              </a:tr>
              <a:tr h="1134008">
                <a:tc>
                  <a:txBody>
                    <a:bodyPr/>
                    <a:lstStyle/>
                    <a:p>
                      <a:r>
                        <a:rPr lang="en-US" sz="1000" b="1" i="0">
                          <a:solidFill>
                            <a:srgbClr val="0078D5"/>
                          </a:solidFill>
                          <a:latin typeface="Segoe UI Semibold"/>
                          <a:cs typeface="Segoe UI Semibold"/>
                        </a:rPr>
                        <a:t>Video details</a:t>
                      </a:r>
                    </a:p>
                  </a:txBody>
                  <a:tcPr marL="91416" marR="91416" marT="45708" marB="45708">
                    <a:lnL w="12700" cmpd="sng">
                      <a:noFill/>
                    </a:lnL>
                    <a:lnR w="12700" cap="flat" cmpd="sng" algn="ctr">
                      <a:no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000" b="0" i="0" dirty="0">
                          <a:solidFill>
                            <a:schemeClr val="tx1">
                              <a:lumMod val="75000"/>
                              <a:lumOff val="25000"/>
                            </a:schemeClr>
                          </a:solidFill>
                          <a:latin typeface="Segoe UI" panose="020B0502040204020203" pitchFamily="34" charset="0"/>
                          <a:cs typeface="Segoe UI"/>
                        </a:rPr>
                        <a:t>Up to 1080p 30fps video output</a:t>
                      </a:r>
                    </a:p>
                    <a:p>
                      <a:r>
                        <a:rPr lang="en-US" sz="1000" b="0" i="0" dirty="0">
                          <a:solidFill>
                            <a:schemeClr val="tx1">
                              <a:lumMod val="75000"/>
                              <a:lumOff val="25000"/>
                            </a:schemeClr>
                          </a:solidFill>
                          <a:latin typeface="Segoe UI" panose="020B0502040204020203" pitchFamily="34" charset="0"/>
                          <a:cs typeface="Segoe UI"/>
                        </a:rPr>
                        <a:t>HDR</a:t>
                      </a:r>
                    </a:p>
                    <a:p>
                      <a:r>
                        <a:rPr lang="en-US" sz="1000" b="0" i="0" dirty="0">
                          <a:solidFill>
                            <a:schemeClr val="tx1">
                              <a:lumMod val="75000"/>
                              <a:lumOff val="25000"/>
                            </a:schemeClr>
                          </a:solidFill>
                          <a:latin typeface="Segoe UI" panose="020B0502040204020203" pitchFamily="34" charset="0"/>
                          <a:cs typeface="Segoe UI"/>
                        </a:rPr>
                        <a:t>Auto exposure</a:t>
                      </a:r>
                    </a:p>
                    <a:p>
                      <a:r>
                        <a:rPr lang="en-US" sz="1000" b="0" i="0" dirty="0">
                          <a:solidFill>
                            <a:schemeClr val="tx1">
                              <a:lumMod val="75000"/>
                              <a:lumOff val="25000"/>
                            </a:schemeClr>
                          </a:solidFill>
                          <a:latin typeface="Segoe UI" panose="020B0502040204020203" pitchFamily="34" charset="0"/>
                          <a:cs typeface="Segoe UI"/>
                        </a:rPr>
                        <a:t>Auto white balance</a:t>
                      </a:r>
                    </a:p>
                    <a:p>
                      <a:r>
                        <a:rPr lang="en-US" sz="1000" b="0" i="0" dirty="0">
                          <a:solidFill>
                            <a:schemeClr val="tx1">
                              <a:lumMod val="75000"/>
                              <a:lumOff val="25000"/>
                            </a:schemeClr>
                          </a:solidFill>
                          <a:latin typeface="Segoe UI" panose="020B0502040204020203" pitchFamily="34" charset="0"/>
                          <a:cs typeface="Segoe UI"/>
                        </a:rPr>
                        <a:t>Auto anti-flicker</a:t>
                      </a:r>
                    </a:p>
                    <a:p>
                      <a:r>
                        <a:rPr lang="en-US" sz="1000" b="0" i="0" dirty="0">
                          <a:solidFill>
                            <a:schemeClr val="tx1">
                              <a:lumMod val="75000"/>
                              <a:lumOff val="25000"/>
                            </a:schemeClr>
                          </a:solidFill>
                          <a:latin typeface="Segoe UI" panose="020B0502040204020203" pitchFamily="34" charset="0"/>
                          <a:cs typeface="Segoe UI"/>
                        </a:rPr>
                        <a:t>Expansive 78° field of view</a:t>
                      </a:r>
                      <a:endParaRPr lang="en-US" sz="1000" b="0" i="0" dirty="0">
                        <a:solidFill>
                          <a:schemeClr val="tx1">
                            <a:lumMod val="75000"/>
                            <a:lumOff val="25000"/>
                          </a:schemeClr>
                        </a:solidFill>
                        <a:latin typeface="Segoe UI" panose="020B0502040204020203" pitchFamily="34" charset="0"/>
                        <a:cs typeface="Segoe UI" panose="020B0502040204020203" pitchFamily="34" charset="0"/>
                      </a:endParaRPr>
                    </a:p>
                  </a:txBody>
                  <a:tcPr marL="91416" marR="91416" marT="45708" marB="45708">
                    <a:lnL w="12700" cap="flat" cmpd="sng" algn="ctr">
                      <a:noFill/>
                      <a:prstDash val="solid"/>
                      <a:round/>
                      <a:headEnd type="none" w="med" len="med"/>
                      <a:tailEnd type="none" w="med" len="med"/>
                    </a:lnL>
                    <a:lnR w="12700" cmpd="sng">
                      <a:noFill/>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4890923"/>
                  </a:ext>
                </a:extLst>
              </a:tr>
              <a:tr h="475292">
                <a:tc>
                  <a:txBody>
                    <a:bodyPr/>
                    <a:lstStyle/>
                    <a:p>
                      <a:r>
                        <a:rPr lang="en-US" sz="1000" b="1" i="0">
                          <a:solidFill>
                            <a:srgbClr val="0078D5"/>
                          </a:solidFill>
                          <a:latin typeface="Segoe UI Semibold"/>
                          <a:cs typeface="Segoe UI Semibold"/>
                        </a:rPr>
                        <a:t>Technology details</a:t>
                      </a:r>
                    </a:p>
                  </a:txBody>
                  <a:tcPr marL="91416" marR="91416" marT="45708" marB="45708">
                    <a:lnL w="12700" cmpd="sng">
                      <a:noFill/>
                    </a:lnL>
                    <a:lnR w="12700" cap="flat" cmpd="sng" algn="ctr">
                      <a:no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000" b="0" i="0" dirty="0">
                          <a:solidFill>
                            <a:schemeClr val="tx1">
                              <a:lumMod val="75000"/>
                              <a:lumOff val="25000"/>
                            </a:schemeClr>
                          </a:solidFill>
                          <a:latin typeface="Segoe UI" panose="020B0502040204020203" pitchFamily="34" charset="0"/>
                          <a:cs typeface="Segoe UI"/>
                        </a:rPr>
                        <a:t>Versatile mounting system</a:t>
                      </a:r>
                    </a:p>
                  </a:txBody>
                  <a:tcPr marL="91416" marR="91416" marT="45708" marB="45708">
                    <a:lnL w="12700" cap="flat" cmpd="sng" algn="ctr">
                      <a:noFill/>
                      <a:prstDash val="solid"/>
                      <a:round/>
                      <a:headEnd type="none" w="med" len="med"/>
                      <a:tailEnd type="none" w="med" len="med"/>
                    </a:lnL>
                    <a:lnR w="12700" cmpd="sng">
                      <a:noFill/>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96935966"/>
                  </a:ext>
                </a:extLst>
              </a:tr>
              <a:tr h="475292">
                <a:tc>
                  <a:txBody>
                    <a:bodyPr/>
                    <a:lstStyle/>
                    <a:p>
                      <a:r>
                        <a:rPr lang="en-US" sz="1000" b="1" i="0">
                          <a:solidFill>
                            <a:srgbClr val="0078D5"/>
                          </a:solidFill>
                          <a:latin typeface="Segoe UI Semibold"/>
                          <a:cs typeface="Segoe UI Semibold"/>
                        </a:rPr>
                        <a:t>Certified for Microsoft Teams details</a:t>
                      </a:r>
                    </a:p>
                  </a:txBody>
                  <a:tcPr marL="91416" marR="91416" marT="45708" marB="45708">
                    <a:lnL w="12700" cmpd="sng">
                      <a:noFill/>
                    </a:lnL>
                    <a:lnR w="12700" cap="flat" cmpd="sng" algn="ctr">
                      <a:no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000" b="0" i="0" dirty="0">
                          <a:solidFill>
                            <a:schemeClr val="tx1">
                              <a:lumMod val="75000"/>
                              <a:lumOff val="25000"/>
                            </a:schemeClr>
                          </a:solidFill>
                          <a:latin typeface="Segoe UI" panose="020B0502040204020203" pitchFamily="34" charset="0"/>
                          <a:cs typeface="Segoe UI"/>
                        </a:rPr>
                        <a:t>DOF: 0.4-1.5 m</a:t>
                      </a:r>
                    </a:p>
                  </a:txBody>
                  <a:tcPr marL="91416" marR="91416" marT="45708" marB="45708">
                    <a:lnL w="12700" cap="flat" cmpd="sng" algn="ctr">
                      <a:noFill/>
                      <a:prstDash val="solid"/>
                      <a:round/>
                      <a:headEnd type="none" w="med" len="med"/>
                      <a:tailEnd type="none" w="med" len="med"/>
                    </a:lnL>
                    <a:lnR w="12700" cmpd="sng">
                      <a:noFill/>
                    </a:lnR>
                    <a:lnT w="3175" cap="flat" cmpd="sng" algn="ctr">
                      <a:solidFill>
                        <a:schemeClr val="bg2">
                          <a:lumMod val="7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0942122"/>
                  </a:ext>
                </a:extLst>
              </a:tr>
            </a:tbl>
          </a:graphicData>
        </a:graphic>
      </p:graphicFrame>
      <p:graphicFrame>
        <p:nvGraphicFramePr>
          <p:cNvPr id="4" name="Table 2">
            <a:extLst>
              <a:ext uri="{FF2B5EF4-FFF2-40B4-BE49-F238E27FC236}">
                <a16:creationId xmlns:a16="http://schemas.microsoft.com/office/drawing/2014/main" id="{395B9DAE-680B-0149-9C40-0C557B8B365C}"/>
              </a:ext>
            </a:extLst>
          </p:cNvPr>
          <p:cNvGraphicFramePr>
            <a:graphicFrameLocks noGrp="1"/>
          </p:cNvGraphicFramePr>
          <p:nvPr>
            <p:extLst>
              <p:ext uri="{D42A27DB-BD31-4B8C-83A1-F6EECF244321}">
                <p14:modId xmlns:p14="http://schemas.microsoft.com/office/powerpoint/2010/main" val="706529164"/>
              </p:ext>
            </p:extLst>
          </p:nvPr>
        </p:nvGraphicFramePr>
        <p:xfrm>
          <a:off x="4757343" y="1333500"/>
          <a:ext cx="4183396" cy="3901349"/>
        </p:xfrm>
        <a:graphic>
          <a:graphicData uri="http://schemas.openxmlformats.org/drawingml/2006/table">
            <a:tbl>
              <a:tblPr firstRow="1" bandRow="1">
                <a:tableStyleId>{5C22544A-7EE6-4342-B048-85BDC9FD1C3A}</a:tableStyleId>
              </a:tblPr>
              <a:tblGrid>
                <a:gridCol w="1191992">
                  <a:extLst>
                    <a:ext uri="{9D8B030D-6E8A-4147-A177-3AD203B41FA5}">
                      <a16:colId xmlns:a16="http://schemas.microsoft.com/office/drawing/2014/main" val="229856199"/>
                    </a:ext>
                  </a:extLst>
                </a:gridCol>
                <a:gridCol w="2991404">
                  <a:extLst>
                    <a:ext uri="{9D8B030D-6E8A-4147-A177-3AD203B41FA5}">
                      <a16:colId xmlns:a16="http://schemas.microsoft.com/office/drawing/2014/main" val="2172604641"/>
                    </a:ext>
                  </a:extLst>
                </a:gridCol>
              </a:tblGrid>
              <a:tr h="334220">
                <a:tc>
                  <a:txBody>
                    <a:bodyPr/>
                    <a:lstStyle/>
                    <a:p>
                      <a:r>
                        <a:rPr lang="en-US" sz="1000" b="1" i="0">
                          <a:solidFill>
                            <a:srgbClr val="0078D5"/>
                          </a:solidFill>
                          <a:latin typeface="Segoe UI Semibold" panose="020B0502040204020203" pitchFamily="34" charset="0"/>
                          <a:cs typeface="Segoe UI Semibold" panose="020B0502040204020203" pitchFamily="34" charset="0"/>
                        </a:rPr>
                        <a:t>USB cord length</a:t>
                      </a:r>
                    </a:p>
                  </a:txBody>
                  <a:tcPr marL="91416" marR="91416" marT="45708" marB="45708">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000" b="0" i="0">
                          <a:solidFill>
                            <a:schemeClr val="tx1">
                              <a:lumMod val="75000"/>
                              <a:lumOff val="25000"/>
                            </a:schemeClr>
                          </a:solidFill>
                          <a:latin typeface="Segoe UI" panose="020B0502040204020203" pitchFamily="34" charset="0"/>
                          <a:cs typeface="Segoe UI" panose="020B0502040204020203" pitchFamily="34" charset="0"/>
                        </a:rPr>
                        <a:t>59.1” (1.5 m)</a:t>
                      </a:r>
                    </a:p>
                  </a:txBody>
                  <a:tcPr marL="91416" marR="91416" marT="45708" marB="45708">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90113273"/>
                  </a:ext>
                </a:extLst>
              </a:tr>
              <a:tr h="317674">
                <a:tc>
                  <a:txBody>
                    <a:bodyPr/>
                    <a:lstStyle/>
                    <a:p>
                      <a:r>
                        <a:rPr lang="en-US" sz="1000" b="1" i="0">
                          <a:solidFill>
                            <a:srgbClr val="0078D5"/>
                          </a:solidFill>
                          <a:latin typeface="Segoe UI Semibold" panose="020B0502040204020203" pitchFamily="34" charset="0"/>
                          <a:cs typeface="Segoe UI Semibold" panose="020B0502040204020203" pitchFamily="34" charset="0"/>
                        </a:rPr>
                        <a:t>Inputs</a:t>
                      </a:r>
                    </a:p>
                  </a:txBody>
                  <a:tcPr marL="91416" marR="91416" marT="45708" marB="45708">
                    <a:lnL w="12700" cmpd="sng">
                      <a:noFill/>
                    </a:lnL>
                    <a:lnR w="12700" cap="flat" cmpd="sng" algn="ctr">
                      <a:no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000" b="0" i="0">
                          <a:solidFill>
                            <a:schemeClr val="tx1">
                              <a:lumMod val="75000"/>
                              <a:lumOff val="25000"/>
                            </a:schemeClr>
                          </a:solidFill>
                          <a:latin typeface="Segoe UI" panose="020B0502040204020203" pitchFamily="34" charset="0"/>
                          <a:cs typeface="Segoe UI" panose="020B0502040204020203" pitchFamily="34" charset="0"/>
                        </a:rPr>
                        <a:t>USB-A connection</a:t>
                      </a:r>
                    </a:p>
                  </a:txBody>
                  <a:tcPr marL="91416" marR="91416" marT="45708" marB="45708">
                    <a:lnL w="12700" cap="flat" cmpd="sng" algn="ctr">
                      <a:noFill/>
                      <a:prstDash val="solid"/>
                      <a:round/>
                      <a:headEnd type="none" w="med" len="med"/>
                      <a:tailEnd type="none" w="med" len="med"/>
                    </a:lnL>
                    <a:lnR w="12700" cmpd="sng">
                      <a:noFill/>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87934344"/>
                  </a:ext>
                </a:extLst>
              </a:tr>
              <a:tr h="0">
                <a:tc>
                  <a:txBody>
                    <a:bodyPr/>
                    <a:lstStyle/>
                    <a:p>
                      <a:r>
                        <a:rPr lang="en-US" sz="1000" b="1" i="0">
                          <a:solidFill>
                            <a:srgbClr val="0078D5"/>
                          </a:solidFill>
                          <a:latin typeface="Segoe UI Semibold" panose="020B0502040204020203" pitchFamily="34" charset="0"/>
                          <a:cs typeface="Segoe UI Semibold" panose="020B0502040204020203" pitchFamily="34" charset="0"/>
                        </a:rPr>
                        <a:t>Sensors</a:t>
                      </a:r>
                    </a:p>
                  </a:txBody>
                  <a:tcPr marL="91416" marR="91416" marT="45708" marB="45708">
                    <a:lnL w="12700" cmpd="sng">
                      <a:noFill/>
                    </a:lnL>
                    <a:lnR w="12700" cap="flat" cmpd="sng" algn="ctr">
                      <a:no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de-DE" sz="1000" b="0" i="0">
                          <a:solidFill>
                            <a:schemeClr val="tx1">
                              <a:lumMod val="75000"/>
                              <a:lumOff val="25000"/>
                            </a:schemeClr>
                          </a:solidFill>
                          <a:latin typeface="Segoe UI" panose="020B0502040204020203" pitchFamily="34" charset="0"/>
                          <a:cs typeface="Segoe UI" panose="020B0502040204020203" pitchFamily="34" charset="0"/>
                        </a:rPr>
                        <a:t>1920 x 1080, 30fps</a:t>
                      </a:r>
                    </a:p>
                    <a:p>
                      <a:r>
                        <a:rPr lang="de-DE" sz="1000" b="0" i="0">
                          <a:solidFill>
                            <a:schemeClr val="tx1">
                              <a:lumMod val="75000"/>
                              <a:lumOff val="25000"/>
                            </a:schemeClr>
                          </a:solidFill>
                          <a:latin typeface="Segoe UI" panose="020B0502040204020203" pitchFamily="34" charset="0"/>
                          <a:cs typeface="Segoe UI" panose="020B0502040204020203" pitchFamily="34" charset="0"/>
                        </a:rPr>
                        <a:t>Pixel size: 1.4um x 1.4um</a:t>
                      </a:r>
                    </a:p>
                  </a:txBody>
                  <a:tcPr marL="91416" marR="91416" marT="45708" marB="45708">
                    <a:lnL w="12700" cap="flat" cmpd="sng" algn="ctr">
                      <a:noFill/>
                      <a:prstDash val="solid"/>
                      <a:round/>
                      <a:headEnd type="none" w="med" len="med"/>
                      <a:tailEnd type="none" w="med" len="med"/>
                    </a:lnL>
                    <a:lnR w="12700" cmpd="sng">
                      <a:noFill/>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01481335"/>
                  </a:ext>
                </a:extLst>
              </a:tr>
              <a:tr h="474319">
                <a:tc>
                  <a:txBody>
                    <a:bodyPr/>
                    <a:lstStyle/>
                    <a:p>
                      <a:r>
                        <a:rPr lang="en-US" sz="1000" b="1" i="0">
                          <a:solidFill>
                            <a:srgbClr val="0078D5"/>
                          </a:solidFill>
                          <a:latin typeface="Segoe UI Semibold" panose="020B0502040204020203" pitchFamily="34" charset="0"/>
                          <a:cs typeface="Segoe UI Semibold" panose="020B0502040204020203" pitchFamily="34" charset="0"/>
                        </a:rPr>
                        <a:t>Compatibility</a:t>
                      </a:r>
                      <a:endParaRPr lang="en-US" sz="1000" b="1" i="0" baseline="30000">
                        <a:solidFill>
                          <a:srgbClr val="0078D5"/>
                        </a:solidFill>
                        <a:latin typeface="Segoe UI Semibold" panose="020B0502040204020203" pitchFamily="34" charset="0"/>
                        <a:cs typeface="Segoe UI Semibold" panose="020B0502040204020203" pitchFamily="34" charset="0"/>
                      </a:endParaRPr>
                    </a:p>
                  </a:txBody>
                  <a:tcPr marL="91416" marR="91416" marT="45708" marB="45708">
                    <a:lnL w="12700" cmpd="sng">
                      <a:noFill/>
                    </a:lnL>
                    <a:lnR w="12700" cap="flat" cmpd="sng" algn="ctr">
                      <a:no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000" b="0" i="0" kern="1200" dirty="0">
                          <a:solidFill>
                            <a:schemeClr val="tx1">
                              <a:lumMod val="75000"/>
                              <a:lumOff val="25000"/>
                            </a:schemeClr>
                          </a:solidFill>
                          <a:latin typeface="Segoe UI" panose="020B0502040204020203" pitchFamily="34" charset="0"/>
                          <a:ea typeface="+mn-ea"/>
                          <a:cs typeface="Segoe UI" panose="020B0502040204020203" pitchFamily="34" charset="0"/>
                        </a:rPr>
                        <a:t>Windows 11 Home/Pro</a:t>
                      </a:r>
                    </a:p>
                    <a:p>
                      <a:r>
                        <a:rPr lang="en-US" sz="1000" b="0" i="0" dirty="0">
                          <a:solidFill>
                            <a:schemeClr val="tx1">
                              <a:lumMod val="75000"/>
                              <a:lumOff val="25000"/>
                            </a:schemeClr>
                          </a:solidFill>
                          <a:latin typeface="Segoe UI" panose="020B0502040204020203" pitchFamily="34" charset="0"/>
                          <a:cs typeface="Segoe UI" panose="020B0502040204020203" pitchFamily="34" charset="0"/>
                        </a:rPr>
                        <a:t>Windows 10</a:t>
                      </a:r>
                      <a:r>
                        <a:rPr lang="en-US" sz="1000" b="0" i="0" baseline="30000" dirty="0">
                          <a:solidFill>
                            <a:schemeClr val="tx1">
                              <a:lumMod val="75000"/>
                              <a:lumOff val="25000"/>
                            </a:schemeClr>
                          </a:solidFill>
                          <a:latin typeface="Segoe UI" panose="020B0502040204020203" pitchFamily="34" charset="0"/>
                          <a:cs typeface="Segoe UI" panose="020B0502040204020203" pitchFamily="34" charset="0"/>
                        </a:rPr>
                        <a:t>25</a:t>
                      </a:r>
                    </a:p>
                    <a:p>
                      <a:r>
                        <a:rPr lang="en-US" sz="1000" b="0" i="0" dirty="0">
                          <a:solidFill>
                            <a:schemeClr val="tx1">
                              <a:lumMod val="75000"/>
                              <a:lumOff val="25000"/>
                            </a:schemeClr>
                          </a:solidFill>
                          <a:latin typeface="Segoe UI" panose="020B0502040204020203" pitchFamily="34" charset="0"/>
                          <a:cs typeface="Segoe UI" panose="020B0502040204020203" pitchFamily="34" charset="0"/>
                        </a:rPr>
                        <a:t>Mac OS 11.0/10.15</a:t>
                      </a:r>
                    </a:p>
                    <a:p>
                      <a:r>
                        <a:rPr lang="en-US" sz="1000" b="0" i="0" dirty="0">
                          <a:solidFill>
                            <a:schemeClr val="tx1">
                              <a:lumMod val="75000"/>
                              <a:lumOff val="25000"/>
                            </a:schemeClr>
                          </a:solidFill>
                          <a:latin typeface="Segoe UI" panose="020B0502040204020203" pitchFamily="34" charset="0"/>
                          <a:cs typeface="Segoe UI" panose="020B0502040204020203" pitchFamily="34" charset="0"/>
                        </a:rPr>
                        <a:t>Windows 8.1/8</a:t>
                      </a:r>
                    </a:p>
                    <a:p>
                      <a:endParaRPr lang="en-US" sz="1000" b="0" i="0" dirty="0">
                        <a:solidFill>
                          <a:schemeClr val="tx1">
                            <a:lumMod val="75000"/>
                            <a:lumOff val="25000"/>
                          </a:schemeClr>
                        </a:solidFill>
                        <a:latin typeface="Segoe UI" panose="020B0502040204020203" pitchFamily="34" charset="0"/>
                        <a:cs typeface="Segoe UI" panose="020B0502040204020203" pitchFamily="34" charset="0"/>
                      </a:endParaRPr>
                    </a:p>
                    <a:p>
                      <a:pPr marL="0" marR="0" lvl="0" indent="0" algn="l" defTabSz="914093" rtl="0" eaLnBrk="1" fontAlgn="auto" latinLnBrk="0" hangingPunct="1">
                        <a:lnSpc>
                          <a:spcPct val="100000"/>
                        </a:lnSpc>
                        <a:spcBef>
                          <a:spcPts val="0"/>
                        </a:spcBef>
                        <a:spcAft>
                          <a:spcPts val="0"/>
                        </a:spcAft>
                        <a:buClrTx/>
                        <a:buSzTx/>
                        <a:buFontTx/>
                        <a:buNone/>
                        <a:tabLst/>
                        <a:defRPr/>
                      </a:pPr>
                      <a:r>
                        <a:rPr lang="en-US" sz="1000" b="0" i="1" kern="1200" dirty="0">
                          <a:solidFill>
                            <a:schemeClr val="tx1">
                              <a:lumMod val="75000"/>
                              <a:lumOff val="25000"/>
                            </a:schemeClr>
                          </a:solidFill>
                          <a:latin typeface="Segoe UI" panose="020B0502040204020203" pitchFamily="34" charset="0"/>
                          <a:ea typeface="+mn-ea"/>
                          <a:cs typeface="Segoe UI" panose="020B0502040204020203" pitchFamily="34" charset="0"/>
                        </a:rPr>
                        <a:t>Some features require software download </a:t>
                      </a:r>
                      <a:br>
                        <a:rPr lang="en-US" sz="1000" b="0" i="1" kern="1200" dirty="0">
                          <a:solidFill>
                            <a:schemeClr val="tx1">
                              <a:lumMod val="75000"/>
                              <a:lumOff val="25000"/>
                            </a:schemeClr>
                          </a:solidFill>
                          <a:latin typeface="Segoe UI" panose="020B0502040204020203" pitchFamily="34" charset="0"/>
                          <a:ea typeface="+mn-ea"/>
                          <a:cs typeface="Segoe UI" panose="020B0502040204020203" pitchFamily="34" charset="0"/>
                        </a:rPr>
                      </a:br>
                      <a:r>
                        <a:rPr lang="en-US" sz="1000" b="0" i="1" kern="1200" dirty="0">
                          <a:solidFill>
                            <a:schemeClr val="tx1">
                              <a:lumMod val="75000"/>
                              <a:lumOff val="25000"/>
                            </a:schemeClr>
                          </a:solidFill>
                          <a:latin typeface="Segoe UI" panose="020B0502040204020203" pitchFamily="34" charset="0"/>
                          <a:ea typeface="+mn-ea"/>
                          <a:cs typeface="Segoe UI" panose="020B0502040204020203" pitchFamily="34" charset="0"/>
                        </a:rPr>
                        <a:t>(storage required); not supported on Mac OS.</a:t>
                      </a:r>
                    </a:p>
                  </a:txBody>
                  <a:tcPr marL="91416" marR="91416" marT="45708" marB="45708">
                    <a:lnL w="12700" cap="flat" cmpd="sng" algn="ctr">
                      <a:noFill/>
                      <a:prstDash val="solid"/>
                      <a:round/>
                      <a:headEnd type="none" w="med" len="med"/>
                      <a:tailEnd type="none" w="med" len="med"/>
                    </a:lnL>
                    <a:lnR w="12700" cmpd="sng">
                      <a:noFill/>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18429903"/>
                  </a:ext>
                </a:extLst>
              </a:tr>
              <a:tr h="337868">
                <a:tc>
                  <a:txBody>
                    <a:bodyPr/>
                    <a:lstStyle/>
                    <a:p>
                      <a:r>
                        <a:rPr lang="en-US" sz="1000" b="1" i="0">
                          <a:solidFill>
                            <a:srgbClr val="0078D5"/>
                          </a:solidFill>
                          <a:latin typeface="Segoe UI Semibold" panose="020B0502040204020203" pitchFamily="34" charset="0"/>
                          <a:cs typeface="Segoe UI Semibold" panose="020B0502040204020203" pitchFamily="34" charset="0"/>
                        </a:rPr>
                        <a:t>Audio codec</a:t>
                      </a:r>
                    </a:p>
                  </a:txBody>
                  <a:tcPr marL="91416" marR="91416" marT="45708" marB="45708">
                    <a:lnL w="12700" cmpd="sng">
                      <a:noFill/>
                    </a:lnL>
                    <a:lnR w="12700" cap="flat" cmpd="sng" algn="ctr">
                      <a:no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000" b="0" i="0">
                          <a:solidFill>
                            <a:schemeClr val="tx1">
                              <a:lumMod val="75000"/>
                              <a:lumOff val="25000"/>
                            </a:schemeClr>
                          </a:solidFill>
                          <a:latin typeface="Segoe UI" panose="020B0502040204020203" pitchFamily="34" charset="0"/>
                          <a:cs typeface="Segoe UI" panose="020B0502040204020203" pitchFamily="34" charset="0"/>
                        </a:rPr>
                        <a:t>PCM, 16bit, 16KHz sampling</a:t>
                      </a:r>
                    </a:p>
                  </a:txBody>
                  <a:tcPr marL="91416" marR="91416" marT="45708" marB="45708">
                    <a:lnL w="12700" cap="flat" cmpd="sng" algn="ctr">
                      <a:noFill/>
                      <a:prstDash val="solid"/>
                      <a:round/>
                      <a:headEnd type="none" w="med" len="med"/>
                      <a:tailEnd type="none" w="med" len="med"/>
                    </a:lnL>
                    <a:lnR w="12700" cmpd="sng">
                      <a:noFill/>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36697405"/>
                  </a:ext>
                </a:extLst>
              </a:tr>
              <a:tr h="474319">
                <a:tc>
                  <a:txBody>
                    <a:bodyPr/>
                    <a:lstStyle/>
                    <a:p>
                      <a:r>
                        <a:rPr lang="en-US" sz="1000" b="1" i="0">
                          <a:solidFill>
                            <a:srgbClr val="0078D5"/>
                          </a:solidFill>
                          <a:latin typeface="Segoe UI Semibold" panose="020B0502040204020203" pitchFamily="34" charset="0"/>
                          <a:cs typeface="Segoe UI Semibold" panose="020B0502040204020203" pitchFamily="34" charset="0"/>
                        </a:rPr>
                        <a:t>Buttons/</a:t>
                      </a:r>
                      <a:br>
                        <a:rPr lang="en-US" sz="1000" b="1" i="0">
                          <a:solidFill>
                            <a:srgbClr val="0078D5"/>
                          </a:solidFill>
                          <a:latin typeface="Segoe UI Semibold" panose="020B0502040204020203" pitchFamily="34" charset="0"/>
                          <a:cs typeface="Segoe UI Semibold" panose="020B0502040204020203" pitchFamily="34" charset="0"/>
                        </a:rPr>
                      </a:br>
                      <a:r>
                        <a:rPr lang="en-US" sz="1000" b="1" i="0">
                          <a:solidFill>
                            <a:srgbClr val="0078D5"/>
                          </a:solidFill>
                          <a:latin typeface="Segoe UI Semibold" panose="020B0502040204020203" pitchFamily="34" charset="0"/>
                          <a:cs typeface="Segoe UI Semibold" panose="020B0502040204020203" pitchFamily="34" charset="0"/>
                        </a:rPr>
                        <a:t>Controls</a:t>
                      </a:r>
                    </a:p>
                  </a:txBody>
                  <a:tcPr marL="91416" marR="91416" marT="45708" marB="45708">
                    <a:lnL w="12700" cmpd="sng">
                      <a:noFill/>
                    </a:lnL>
                    <a:lnR w="12700" cap="flat" cmpd="sng" algn="ctr">
                      <a:no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000" b="0" i="0">
                          <a:solidFill>
                            <a:schemeClr val="tx1">
                              <a:lumMod val="75000"/>
                              <a:lumOff val="25000"/>
                            </a:schemeClr>
                          </a:solidFill>
                          <a:latin typeface="Segoe UI" panose="020B0502040204020203" pitchFamily="34" charset="0"/>
                          <a:cs typeface="Segoe UI" panose="020B0502040204020203" pitchFamily="34" charset="0"/>
                        </a:rPr>
                        <a:t>Integrated privacy shutter to turn video stream on/off</a:t>
                      </a:r>
                    </a:p>
                  </a:txBody>
                  <a:tcPr marL="91416" marR="91416" marT="45708" marB="45708">
                    <a:lnL w="12700" cap="flat" cmpd="sng" algn="ctr">
                      <a:noFill/>
                      <a:prstDash val="solid"/>
                      <a:round/>
                      <a:headEnd type="none" w="med" len="med"/>
                      <a:tailEnd type="none" w="med" len="med"/>
                    </a:lnL>
                    <a:lnR w="12700" cmpd="sng">
                      <a:noFill/>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39400794"/>
                  </a:ext>
                </a:extLst>
              </a:tr>
              <a:tr h="538580">
                <a:tc>
                  <a:txBody>
                    <a:bodyPr/>
                    <a:lstStyle/>
                    <a:p>
                      <a:r>
                        <a:rPr lang="en-US" sz="1000" b="1" i="0">
                          <a:solidFill>
                            <a:srgbClr val="0078D5"/>
                          </a:solidFill>
                          <a:latin typeface="Segoe UI Semibold" panose="020B0502040204020203" pitchFamily="34" charset="0"/>
                          <a:cs typeface="Segoe UI Semibold" panose="020B0502040204020203" pitchFamily="34" charset="0"/>
                        </a:rPr>
                        <a:t>What’s in</a:t>
                      </a:r>
                      <a:br>
                        <a:rPr lang="en-US" sz="1000" b="1" i="0">
                          <a:solidFill>
                            <a:srgbClr val="0078D5"/>
                          </a:solidFill>
                          <a:latin typeface="Segoe UI Semibold" panose="020B0502040204020203" pitchFamily="34" charset="0"/>
                          <a:cs typeface="Segoe UI Semibold" panose="020B0502040204020203" pitchFamily="34" charset="0"/>
                        </a:rPr>
                      </a:br>
                      <a:r>
                        <a:rPr lang="en-US" sz="1000" b="1" i="0">
                          <a:solidFill>
                            <a:srgbClr val="0078D5"/>
                          </a:solidFill>
                          <a:latin typeface="Segoe UI Semibold" panose="020B0502040204020203" pitchFamily="34" charset="0"/>
                          <a:cs typeface="Segoe UI Semibold" panose="020B0502040204020203" pitchFamily="34" charset="0"/>
                        </a:rPr>
                        <a:t>the box</a:t>
                      </a:r>
                    </a:p>
                  </a:txBody>
                  <a:tcPr marL="91416" marR="91416" marT="45708" marB="45708">
                    <a:lnL w="12700" cmpd="sng">
                      <a:noFill/>
                    </a:lnL>
                    <a:lnR w="12700" cap="flat" cmpd="sng" algn="ctr">
                      <a:no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126" rtl="0" eaLnBrk="1" fontAlgn="auto" latinLnBrk="0" hangingPunct="1">
                        <a:lnSpc>
                          <a:spcPct val="100000"/>
                        </a:lnSpc>
                        <a:spcBef>
                          <a:spcPts val="0"/>
                        </a:spcBef>
                        <a:spcAft>
                          <a:spcPts val="0"/>
                        </a:spcAft>
                        <a:buClrTx/>
                        <a:buSzTx/>
                        <a:buFontTx/>
                        <a:buNone/>
                        <a:tabLst/>
                        <a:defRPr/>
                      </a:pPr>
                      <a:r>
                        <a:rPr lang="en-US" sz="1000" b="0" i="0" kern="1200" dirty="0">
                          <a:solidFill>
                            <a:schemeClr val="tx1">
                              <a:lumMod val="75000"/>
                              <a:lumOff val="25000"/>
                            </a:schemeClr>
                          </a:solidFill>
                          <a:latin typeface="Segoe UI" panose="020B0502040204020203" pitchFamily="34" charset="0"/>
                          <a:ea typeface="+mn-ea"/>
                          <a:cs typeface="Segoe UI" panose="020B0502040204020203" pitchFamily="34" charset="0"/>
                        </a:rPr>
                        <a:t>Microsoft Modern Webcam</a:t>
                      </a:r>
                    </a:p>
                    <a:p>
                      <a:pPr marL="0" marR="0" lvl="0" indent="0" algn="l" defTabSz="914126" rtl="0" eaLnBrk="1" fontAlgn="auto" latinLnBrk="0" hangingPunct="1">
                        <a:lnSpc>
                          <a:spcPct val="100000"/>
                        </a:lnSpc>
                        <a:spcBef>
                          <a:spcPts val="0"/>
                        </a:spcBef>
                        <a:spcAft>
                          <a:spcPts val="0"/>
                        </a:spcAft>
                        <a:buClrTx/>
                        <a:buSzTx/>
                        <a:buFontTx/>
                        <a:buNone/>
                        <a:tabLst/>
                        <a:defRPr/>
                      </a:pPr>
                      <a:r>
                        <a:rPr lang="en-US" sz="1000" b="0" i="0" kern="1200" dirty="0">
                          <a:solidFill>
                            <a:schemeClr val="tx1">
                              <a:lumMod val="75000"/>
                              <a:lumOff val="25000"/>
                            </a:schemeClr>
                          </a:solidFill>
                          <a:latin typeface="Segoe UI" panose="020B0502040204020203" pitchFamily="34" charset="0"/>
                          <a:ea typeface="+mn-ea"/>
                          <a:cs typeface="Segoe UI" panose="020B0502040204020203" pitchFamily="34" charset="0"/>
                        </a:rPr>
                        <a:t>Quick start guide</a:t>
                      </a:r>
                    </a:p>
                    <a:p>
                      <a:pPr marL="0" marR="0" lvl="0" indent="0" algn="l" defTabSz="914126" rtl="0" eaLnBrk="1" fontAlgn="auto" latinLnBrk="0" hangingPunct="1">
                        <a:lnSpc>
                          <a:spcPct val="100000"/>
                        </a:lnSpc>
                        <a:spcBef>
                          <a:spcPts val="0"/>
                        </a:spcBef>
                        <a:spcAft>
                          <a:spcPts val="0"/>
                        </a:spcAft>
                        <a:buClrTx/>
                        <a:buSzTx/>
                        <a:buFontTx/>
                        <a:buNone/>
                        <a:tabLst/>
                        <a:defRPr/>
                      </a:pPr>
                      <a:r>
                        <a:rPr lang="en-US" sz="1000" b="0" i="0" kern="1200" dirty="0">
                          <a:solidFill>
                            <a:schemeClr val="tx1">
                              <a:lumMod val="75000"/>
                              <a:lumOff val="25000"/>
                            </a:schemeClr>
                          </a:solidFill>
                          <a:latin typeface="Segoe UI" panose="020B0502040204020203" pitchFamily="34" charset="0"/>
                          <a:ea typeface="+mn-ea"/>
                          <a:cs typeface="Segoe UI" panose="020B0502040204020203" pitchFamily="34" charset="0"/>
                        </a:rPr>
                        <a:t>Safety and warranty documents</a:t>
                      </a:r>
                    </a:p>
                  </a:txBody>
                  <a:tcPr marL="91416" marR="91416" marT="45708" marB="45708">
                    <a:lnL w="12700" cap="flat" cmpd="sng" algn="ctr">
                      <a:noFill/>
                      <a:prstDash val="solid"/>
                      <a:round/>
                      <a:headEnd type="none" w="med" len="med"/>
                      <a:tailEnd type="none" w="med" len="med"/>
                    </a:lnL>
                    <a:lnR w="12700" cmpd="sng">
                      <a:noFill/>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96263132"/>
                  </a:ext>
                </a:extLst>
              </a:tr>
              <a:tr h="334220">
                <a:tc>
                  <a:txBody>
                    <a:bodyPr/>
                    <a:lstStyle/>
                    <a:p>
                      <a:r>
                        <a:rPr lang="en-US" sz="1000" b="1" i="0" dirty="0">
                          <a:solidFill>
                            <a:srgbClr val="0078D5"/>
                          </a:solidFill>
                          <a:latin typeface="Segoe UI Semibold" panose="020B0502040204020203" pitchFamily="34" charset="0"/>
                          <a:cs typeface="Segoe UI Semibold" panose="020B0502040204020203" pitchFamily="34" charset="0"/>
                        </a:rPr>
                        <a:t>Warranty</a:t>
                      </a:r>
                      <a:r>
                        <a:rPr lang="en-US" sz="1000" b="1" i="0" baseline="30000" dirty="0">
                          <a:solidFill>
                            <a:srgbClr val="0078D5"/>
                          </a:solidFill>
                          <a:latin typeface="Segoe UI Semibold" panose="020B0502040204020203" pitchFamily="34" charset="0"/>
                          <a:cs typeface="Segoe UI Semibold" panose="020B0502040204020203" pitchFamily="34" charset="0"/>
                        </a:rPr>
                        <a:t>17</a:t>
                      </a:r>
                    </a:p>
                  </a:txBody>
                  <a:tcPr marL="91416" marR="91416" marT="45708" marB="45708">
                    <a:lnL w="12700" cmpd="sng">
                      <a:noFill/>
                    </a:lnL>
                    <a:lnR w="12700" cap="flat" cmpd="sng" algn="ctr">
                      <a:no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000" b="0" i="0" dirty="0">
                          <a:solidFill>
                            <a:schemeClr val="tx1">
                              <a:lumMod val="75000"/>
                              <a:lumOff val="25000"/>
                            </a:schemeClr>
                          </a:solidFill>
                          <a:latin typeface="Segoe UI" panose="020B0502040204020203" pitchFamily="34" charset="0"/>
                          <a:cs typeface="Segoe UI" panose="020B0502040204020203" pitchFamily="34" charset="0"/>
                        </a:rPr>
                        <a:t>1-year limited hardware warranty</a:t>
                      </a:r>
                      <a:endParaRPr lang="en-US" sz="1000" b="0" i="0" baseline="30000" dirty="0">
                        <a:solidFill>
                          <a:schemeClr val="tx1">
                            <a:lumMod val="75000"/>
                            <a:lumOff val="25000"/>
                          </a:schemeClr>
                        </a:solidFill>
                        <a:latin typeface="Segoe UI" panose="020B0502040204020203" pitchFamily="34" charset="0"/>
                        <a:cs typeface="Segoe UI" panose="020B0502040204020203" pitchFamily="34" charset="0"/>
                      </a:endParaRPr>
                    </a:p>
                  </a:txBody>
                  <a:tcPr marL="91416" marR="91416" marT="45708" marB="45708">
                    <a:lnL w="12700" cap="flat" cmpd="sng" algn="ctr">
                      <a:noFill/>
                      <a:prstDash val="solid"/>
                      <a:round/>
                      <a:headEnd type="none" w="med" len="med"/>
                      <a:tailEnd type="none" w="med" len="med"/>
                    </a:lnL>
                    <a:lnR w="12700" cmpd="sng">
                      <a:noFill/>
                    </a:lnR>
                    <a:lnT w="3175" cap="flat" cmpd="sng" algn="ctr">
                      <a:solidFill>
                        <a:schemeClr val="bg2">
                          <a:lumMod val="7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09949859"/>
                  </a:ext>
                </a:extLst>
              </a:tr>
            </a:tbl>
          </a:graphicData>
        </a:graphic>
      </p:graphicFrame>
      <p:sp>
        <p:nvSpPr>
          <p:cNvPr id="5" name="Rectangle 4">
            <a:extLst>
              <a:ext uri="{FF2B5EF4-FFF2-40B4-BE49-F238E27FC236}">
                <a16:creationId xmlns:a16="http://schemas.microsoft.com/office/drawing/2014/main" id="{06F6F0B8-3D24-431F-96A6-959F7EA227B2}"/>
              </a:ext>
            </a:extLst>
          </p:cNvPr>
          <p:cNvSpPr/>
          <p:nvPr/>
        </p:nvSpPr>
        <p:spPr>
          <a:xfrm>
            <a:off x="6103904" y="3351911"/>
            <a:ext cx="247184" cy="369332"/>
          </a:xfrm>
          <a:prstGeom prst="rect">
            <a:avLst/>
          </a:prstGeom>
        </p:spPr>
        <p:txBody>
          <a:bodyPr wrap="none">
            <a:spAutoFit/>
          </a:bodyPr>
          <a:lstStyle/>
          <a:p>
            <a:r>
              <a:rPr lang="en-US">
                <a:solidFill>
                  <a:srgbClr val="000000"/>
                </a:solidFill>
                <a:latin typeface="Segoe UI" panose="020B0502040204020203" pitchFamily="34" charset="0"/>
              </a:rPr>
              <a:t> </a:t>
            </a:r>
            <a:endParaRPr lang="en-US">
              <a:latin typeface="Segoe UI" panose="020B0502040204020203" pitchFamily="34" charset="0"/>
            </a:endParaRPr>
          </a:p>
        </p:txBody>
      </p:sp>
      <p:pic>
        <p:nvPicPr>
          <p:cNvPr id="8" name="Picture 7">
            <a:extLst>
              <a:ext uri="{FF2B5EF4-FFF2-40B4-BE49-F238E27FC236}">
                <a16:creationId xmlns:a16="http://schemas.microsoft.com/office/drawing/2014/main" id="{15099F45-EE3D-A241-B0F7-B65868A83A9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9061248" y="0"/>
            <a:ext cx="3138131" cy="6858000"/>
          </a:xfrm>
          <a:prstGeom prst="rect">
            <a:avLst/>
          </a:prstGeom>
        </p:spPr>
      </p:pic>
      <p:sp>
        <p:nvSpPr>
          <p:cNvPr id="3" name="Text Placeholder 2">
            <a:extLst>
              <a:ext uri="{FF2B5EF4-FFF2-40B4-BE49-F238E27FC236}">
                <a16:creationId xmlns:a16="http://schemas.microsoft.com/office/drawing/2014/main" id="{0059C14A-C300-C74A-893C-1DFF92F82D1C}"/>
              </a:ext>
            </a:extLst>
          </p:cNvPr>
          <p:cNvSpPr>
            <a:spLocks noGrp="1"/>
          </p:cNvSpPr>
          <p:nvPr>
            <p:ph type="body" sz="quarter" idx="11"/>
          </p:nvPr>
        </p:nvSpPr>
        <p:spPr/>
        <p:txBody>
          <a:bodyPr/>
          <a:lstStyle/>
          <a:p>
            <a:r>
              <a:rPr lang="en-US"/>
              <a:t>Microsoft Modern Webcam</a:t>
            </a:r>
          </a:p>
          <a:p>
            <a:endParaRPr lang="en-US"/>
          </a:p>
          <a:p>
            <a:endParaRPr lang="en-US"/>
          </a:p>
        </p:txBody>
      </p:sp>
    </p:spTree>
    <p:extLst>
      <p:ext uri="{BB962C8B-B14F-4D97-AF65-F5344CB8AC3E}">
        <p14:creationId xmlns:p14="http://schemas.microsoft.com/office/powerpoint/2010/main" val="15239396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10" presetClass="entr" presetSubtype="0" fill="hold" nodeType="withEffect">
                                  <p:stCondLst>
                                    <p:cond delay="30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par>
                                <p:cTn id="13" presetID="10" presetClass="entr" presetSubtype="0" fill="hold" nodeType="withEffect">
                                  <p:stCondLst>
                                    <p:cond delay="60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9F6AFB-4487-4A7C-862C-B3A7A844B45A}"/>
              </a:ext>
            </a:extLst>
          </p:cNvPr>
          <p:cNvSpPr txBox="1">
            <a:spLocks/>
          </p:cNvSpPr>
          <p:nvPr/>
        </p:nvSpPr>
        <p:spPr>
          <a:xfrm>
            <a:off x="460286" y="362837"/>
            <a:ext cx="5859974" cy="477272"/>
          </a:xfrm>
          <a:prstGeom prst="rect">
            <a:avLst/>
          </a:prstGeom>
        </p:spPr>
        <p:txBody>
          <a:bodyPr vert="horz" wrap="square" lIns="91416" tIns="45708" rIns="91416" bIns="45708" rtlCol="0" anchor="t">
            <a:noAutofit/>
          </a:bodyPr>
          <a:lstStyle>
            <a:lvl1pPr algn="l" defTabSz="914093" rtl="0" eaLnBrk="1" latinLnBrk="0" hangingPunct="1">
              <a:lnSpc>
                <a:spcPct val="90000"/>
              </a:lnSpc>
              <a:spcBef>
                <a:spcPct val="0"/>
              </a:spcBef>
              <a:buNone/>
              <a:defRPr lang="en-US" sz="4704" b="0" kern="1200" cap="none" spc="-100" baseline="0" dirty="0" smtClean="0">
                <a:ln w="3175">
                  <a:noFill/>
                </a:ln>
                <a:gradFill>
                  <a:gsLst>
                    <a:gs pos="1250">
                      <a:schemeClr val="accent1"/>
                    </a:gs>
                    <a:gs pos="100000">
                      <a:schemeClr val="accent1"/>
                    </a:gs>
                  </a:gsLst>
                  <a:lin ang="5400000" scaled="0"/>
                </a:gradFill>
                <a:effectLst/>
                <a:latin typeface="+mj-lt"/>
                <a:ea typeface="+mn-ea"/>
                <a:cs typeface="Segoe UI" pitchFamily="34" charset="0"/>
              </a:defRPr>
            </a:lvl1pPr>
          </a:lstStyle>
          <a:p>
            <a:r>
              <a:rPr lang="en-US" sz="3550" b="1" dirty="0">
                <a:solidFill>
                  <a:srgbClr val="505050"/>
                </a:solidFill>
                <a:latin typeface="Segoe UI Semibold"/>
                <a:cs typeface="Segoe UI Semibold"/>
              </a:rPr>
              <a:t>Footnotes</a:t>
            </a:r>
          </a:p>
        </p:txBody>
      </p:sp>
      <p:sp>
        <p:nvSpPr>
          <p:cNvPr id="3" name="Rectangle 2">
            <a:extLst>
              <a:ext uri="{FF2B5EF4-FFF2-40B4-BE49-F238E27FC236}">
                <a16:creationId xmlns:a16="http://schemas.microsoft.com/office/drawing/2014/main" id="{9A7A6A23-6375-41F8-AA68-A2B581784AC1}"/>
              </a:ext>
            </a:extLst>
          </p:cNvPr>
          <p:cNvSpPr/>
          <p:nvPr/>
        </p:nvSpPr>
        <p:spPr>
          <a:xfrm>
            <a:off x="380260" y="1009731"/>
            <a:ext cx="3744000" cy="5586145"/>
          </a:xfrm>
          <a:prstGeom prst="rect">
            <a:avLst/>
          </a:prstGeom>
        </p:spPr>
        <p:txBody>
          <a:bodyPr wrap="square">
            <a:spAutoFit/>
          </a:bodyPr>
          <a:lstStyle/>
          <a:p>
            <a:pPr>
              <a:spcAft>
                <a:spcPts val="600"/>
              </a:spcAft>
            </a:pPr>
            <a:r>
              <a:rPr lang="en-US" sz="900" dirty="0">
                <a:solidFill>
                  <a:srgbClr val="505050"/>
                </a:solidFill>
                <a:latin typeface="Segoe UI" panose="020B0502040204020203" pitchFamily="34" charset="0"/>
                <a:cs typeface="Segoe UI" panose="020B0502040204020203" pitchFamily="34" charset="0"/>
              </a:rPr>
              <a:t>*Some accessories and software sold separately.</a:t>
            </a:r>
          </a:p>
          <a:p>
            <a:pPr marL="0" marR="0" lvl="0" indent="0" algn="l" defTabSz="914400" rtl="0" eaLnBrk="1" fontAlgn="auto" latinLnBrk="0" hangingPunct="1">
              <a:spcAft>
                <a:spcPts val="600"/>
              </a:spcAft>
              <a:buClrTx/>
              <a:buSzTx/>
              <a:buFont typeface="Arial" panose="020B0604020202020204" pitchFamily="34" charset="0"/>
              <a:buNone/>
              <a:tabLst/>
              <a:defRPr/>
            </a:pPr>
            <a:r>
              <a:rPr lang="en-US" sz="900" dirty="0">
                <a:solidFill>
                  <a:srgbClr val="505050"/>
                </a:solidFill>
                <a:latin typeface="Segoe UI" panose="020B0502040204020203" pitchFamily="34" charset="0"/>
                <a:cs typeface="Segoe UI" panose="020B0502040204020203" pitchFamily="34" charset="0"/>
              </a:rPr>
              <a:t>**Sold separately. Subscription may be required.</a:t>
            </a:r>
          </a:p>
          <a:p>
            <a:pPr marL="0" marR="0" lvl="0" indent="0" algn="l" defTabSz="914400" rtl="0" eaLnBrk="1" fontAlgn="auto" latinLnBrk="0" hangingPunct="1">
              <a:spcAft>
                <a:spcPts val="600"/>
              </a:spcAft>
              <a:buClrTx/>
              <a:buSzTx/>
              <a:buFont typeface="Arial" panose="020B0604020202020204" pitchFamily="34" charset="0"/>
              <a:buNone/>
              <a:tabLst/>
              <a:defRPr/>
            </a:pPr>
            <a:r>
              <a:rPr lang="en-US" sz="900" dirty="0">
                <a:solidFill>
                  <a:srgbClr val="505050"/>
                </a:solidFill>
                <a:latin typeface="Segoe UI" panose="020B0502040204020203" pitchFamily="34" charset="0"/>
                <a:cs typeface="Segoe UI" panose="020B0502040204020203" pitchFamily="34" charset="0"/>
              </a:rPr>
              <a:t>***Microsoft Modern USB-C® Headset and Microsoft Modern USB Headset sold separately.</a:t>
            </a:r>
            <a:endParaRPr lang="en-CA" sz="900" dirty="0">
              <a:solidFill>
                <a:srgbClr val="505050"/>
              </a:solidFill>
              <a:latin typeface="Segoe UI" panose="020B0502040204020203" pitchFamily="34" charset="0"/>
              <a:cs typeface="Segoe UI" panose="020B0502040204020203" pitchFamily="34" charset="0"/>
            </a:endParaRPr>
          </a:p>
          <a:p>
            <a:pPr>
              <a:spcAft>
                <a:spcPts val="600"/>
              </a:spcAft>
            </a:pPr>
            <a:r>
              <a:rPr lang="en-CA" sz="900" baseline="30000" dirty="0">
                <a:solidFill>
                  <a:srgbClr val="505050"/>
                </a:solidFill>
                <a:effectLst/>
                <a:latin typeface="Segoe UI" panose="020B0502040204020203" pitchFamily="34" charset="0"/>
                <a:ea typeface="Calibri" panose="020F0502020204030204" pitchFamily="34" charset="0"/>
                <a:cs typeface="Segoe UI" panose="020B0502040204020203" pitchFamily="34" charset="0"/>
              </a:rPr>
              <a:t>1</a:t>
            </a:r>
            <a:r>
              <a:rPr lang="en-CA" sz="900" dirty="0">
                <a:solidFill>
                  <a:srgbClr val="505050"/>
                </a:solidFill>
                <a:effectLst/>
                <a:latin typeface="Segoe UI" panose="020B0502040204020203" pitchFamily="34" charset="0"/>
                <a:ea typeface="Calibri" panose="020F0502020204030204" pitchFamily="34" charset="0"/>
                <a:cs typeface="Segoe UI" panose="020B0502040204020203" pitchFamily="34" charset="0"/>
              </a:rPr>
              <a:t>Microsoft</a:t>
            </a:r>
            <a:r>
              <a:rPr lang="en-CA" sz="900" dirty="0">
                <a:solidFill>
                  <a:srgbClr val="505050"/>
                </a:solidFill>
                <a:latin typeface="Segoe UI" panose="020B0502040204020203" pitchFamily="34" charset="0"/>
                <a:cs typeface="Segoe UI" panose="020B0502040204020203" pitchFamily="34" charset="0"/>
              </a:rPr>
              <a:t>, </a:t>
            </a:r>
            <a:r>
              <a:rPr lang="en-CA" sz="900" dirty="0">
                <a:solidFill>
                  <a:srgbClr val="505050"/>
                </a:solidFill>
                <a:latin typeface="Segoe UI" panose="020B0502040204020203" pitchFamily="34" charset="0"/>
                <a:cs typeface="Segoe UI" panose="020B0502040204020203" pitchFamily="34" charset="0"/>
                <a:hlinkClick r:id="rId3">
                  <a:extLst>
                    <a:ext uri="{A12FA001-AC4F-418D-AE19-62706E023703}">
                      <ahyp:hlinkClr xmlns:ahyp="http://schemas.microsoft.com/office/drawing/2018/hyperlinkcolor" val="tx"/>
                    </a:ext>
                  </a:extLst>
                </a:hlinkClick>
              </a:rPr>
              <a:t>“A pulse on employees’ wellbeing, six months into the pandemic”</a:t>
            </a:r>
            <a:r>
              <a:rPr lang="en-CA" sz="900" dirty="0">
                <a:solidFill>
                  <a:srgbClr val="505050"/>
                </a:solidFill>
                <a:latin typeface="Segoe UI" panose="020B0502040204020203" pitchFamily="34" charset="0"/>
                <a:cs typeface="Segoe UI" panose="020B0502040204020203" pitchFamily="34" charset="0"/>
              </a:rPr>
              <a:t>, 2020</a:t>
            </a:r>
            <a:r>
              <a:rPr lang="en-CA" sz="900" dirty="0">
                <a:solidFill>
                  <a:srgbClr val="505050"/>
                </a:solidFill>
                <a:effectLst/>
                <a:latin typeface="Segoe UI" panose="020B0502040204020203" pitchFamily="34" charset="0"/>
                <a:ea typeface="Calibri" panose="020F0502020204030204" pitchFamily="34" charset="0"/>
                <a:cs typeface="Segoe UI" panose="020B0502040204020203" pitchFamily="34" charset="0"/>
              </a:rPr>
              <a:t>. </a:t>
            </a:r>
          </a:p>
          <a:p>
            <a:pPr>
              <a:spcAft>
                <a:spcPts val="600"/>
              </a:spcAft>
            </a:pPr>
            <a:r>
              <a:rPr lang="en-CA" sz="900" baseline="30000" dirty="0">
                <a:solidFill>
                  <a:srgbClr val="505050"/>
                </a:solidFill>
                <a:effectLst/>
                <a:latin typeface="Segoe UI" panose="020B0502040204020203" pitchFamily="34" charset="0"/>
                <a:ea typeface="Calibri" panose="020F0502020204030204" pitchFamily="34" charset="0"/>
                <a:cs typeface="Segoe UI" panose="020B0502040204020203" pitchFamily="34" charset="0"/>
              </a:rPr>
              <a:t>2</a:t>
            </a:r>
            <a:r>
              <a:rPr lang="en-CA" sz="900" dirty="0">
                <a:solidFill>
                  <a:srgbClr val="505050"/>
                </a:solidFill>
                <a:effectLst/>
                <a:latin typeface="Segoe UI" panose="020B0502040204020203" pitchFamily="34" charset="0"/>
                <a:ea typeface="Calibri" panose="020F0502020204030204" pitchFamily="34" charset="0"/>
                <a:cs typeface="Segoe UI" panose="020B0502040204020203" pitchFamily="34" charset="0"/>
              </a:rPr>
              <a:t>Microsoft</a:t>
            </a:r>
            <a:r>
              <a:rPr lang="en-CA" sz="900" dirty="0">
                <a:solidFill>
                  <a:srgbClr val="505050"/>
                </a:solidFill>
                <a:latin typeface="Segoe UI" panose="020B0502040204020203" pitchFamily="34" charset="0"/>
                <a:cs typeface="Segoe UI" panose="020B0502040204020203" pitchFamily="34" charset="0"/>
              </a:rPr>
              <a:t>, </a:t>
            </a:r>
            <a:r>
              <a:rPr lang="en-CA" sz="900" dirty="0">
                <a:solidFill>
                  <a:srgbClr val="505050"/>
                </a:solidFill>
                <a:latin typeface="Segoe UI" panose="020B0502040204020203" pitchFamily="34" charset="0"/>
                <a:cs typeface="Segoe UI" panose="020B0502040204020203" pitchFamily="34" charset="0"/>
                <a:hlinkClick r:id="rId4">
                  <a:extLst>
                    <a:ext uri="{A12FA001-AC4F-418D-AE19-62706E023703}">
                      <ahyp:hlinkClr xmlns:ahyp="http://schemas.microsoft.com/office/drawing/2018/hyperlinkcolor" val="tx"/>
                    </a:ext>
                  </a:extLst>
                </a:hlinkClick>
              </a:rPr>
              <a:t>“The future of work – the good, the challenging &amp; the unknown”</a:t>
            </a:r>
            <a:r>
              <a:rPr lang="en-CA" sz="900" dirty="0">
                <a:solidFill>
                  <a:srgbClr val="505050"/>
                </a:solidFill>
                <a:latin typeface="Segoe UI" panose="020B0502040204020203" pitchFamily="34" charset="0"/>
                <a:cs typeface="Segoe UI" panose="020B0502040204020203" pitchFamily="34" charset="0"/>
              </a:rPr>
              <a:t>, </a:t>
            </a:r>
            <a:r>
              <a:rPr lang="en-CA" sz="900" dirty="0">
                <a:solidFill>
                  <a:srgbClr val="505050"/>
                </a:solidFill>
                <a:effectLst/>
                <a:latin typeface="Segoe UI" panose="020B0502040204020203" pitchFamily="34" charset="0"/>
                <a:ea typeface="Calibri" panose="020F0502020204030204" pitchFamily="34" charset="0"/>
                <a:cs typeface="Segoe UI" panose="020B0502040204020203" pitchFamily="34" charset="0"/>
              </a:rPr>
              <a:t>2020.</a:t>
            </a:r>
          </a:p>
          <a:p>
            <a:pPr marL="0" marR="0" lvl="0" indent="0" algn="l" defTabSz="914400" rtl="0" eaLnBrk="1" fontAlgn="auto" latinLnBrk="0" hangingPunct="1">
              <a:spcAft>
                <a:spcPts val="600"/>
              </a:spcAft>
              <a:buClrTx/>
              <a:buSzTx/>
              <a:buFontTx/>
              <a:buNone/>
              <a:tabLst/>
              <a:defRPr/>
            </a:pPr>
            <a:r>
              <a:rPr lang="en-CA" sz="900" baseline="30000" dirty="0">
                <a:solidFill>
                  <a:srgbClr val="505050"/>
                </a:solidFill>
                <a:latin typeface="Segoe UI" panose="020B0502040204020203" pitchFamily="34" charset="0"/>
                <a:cs typeface="Segoe UI" panose="020B0502040204020203" pitchFamily="34" charset="0"/>
              </a:rPr>
              <a:t>3</a:t>
            </a:r>
            <a:r>
              <a:rPr lang="en-CA" sz="900" dirty="0">
                <a:solidFill>
                  <a:srgbClr val="505050"/>
                </a:solidFill>
                <a:latin typeface="Segoe UI" panose="020B0502040204020203" pitchFamily="34" charset="0"/>
                <a:cs typeface="Segoe UI" panose="020B0502040204020203" pitchFamily="34" charset="0"/>
              </a:rPr>
              <a:t>Business Insider, </a:t>
            </a:r>
            <a:r>
              <a:rPr lang="en-CA" sz="900" dirty="0">
                <a:solidFill>
                  <a:srgbClr val="505050"/>
                </a:solidFill>
                <a:latin typeface="Segoe UI" panose="020B0502040204020203" pitchFamily="34" charset="0"/>
                <a:cs typeface="Segoe UI" panose="020B0502040204020203" pitchFamily="34" charset="0"/>
                <a:hlinkClick r:id="rId5">
                  <a:extLst>
                    <a:ext uri="{A12FA001-AC4F-418D-AE19-62706E023703}">
                      <ahyp:hlinkClr xmlns:ahyp="http://schemas.microsoft.com/office/drawing/2018/hyperlinkcolor" val="tx"/>
                    </a:ext>
                  </a:extLst>
                </a:hlinkClick>
              </a:rPr>
              <a:t>"Microsoft Teams Now Has 75 Million Daily Active Users"</a:t>
            </a:r>
            <a:r>
              <a:rPr lang="en-CA" sz="900" dirty="0">
                <a:solidFill>
                  <a:srgbClr val="505050"/>
                </a:solidFill>
                <a:latin typeface="Segoe UI" panose="020B0502040204020203" pitchFamily="34" charset="0"/>
                <a:cs typeface="Segoe UI" panose="020B0502040204020203" pitchFamily="34" charset="0"/>
              </a:rPr>
              <a:t>, 2020.</a:t>
            </a:r>
          </a:p>
          <a:p>
            <a:pPr marL="0" marR="0" lvl="0" indent="0" algn="l" defTabSz="914400" rtl="0" eaLnBrk="1" fontAlgn="auto" latinLnBrk="0" hangingPunct="1">
              <a:spcAft>
                <a:spcPts val="600"/>
              </a:spcAft>
              <a:buClrTx/>
              <a:buSzTx/>
              <a:buFontTx/>
              <a:buNone/>
              <a:tabLst/>
              <a:defRPr/>
            </a:pPr>
            <a:r>
              <a:rPr lang="en-CA" sz="900" baseline="30000" dirty="0">
                <a:solidFill>
                  <a:srgbClr val="505050"/>
                </a:solidFill>
                <a:latin typeface="Segoe UI" panose="020B0502040204020203" pitchFamily="34" charset="0"/>
                <a:cs typeface="Segoe UI" panose="020B0502040204020203" pitchFamily="34" charset="0"/>
              </a:rPr>
              <a:t>4</a:t>
            </a:r>
            <a:r>
              <a:rPr lang="en-CA" sz="900" dirty="0">
                <a:solidFill>
                  <a:srgbClr val="505050"/>
                </a:solidFill>
                <a:latin typeface="Segoe UI" panose="020B0502040204020203" pitchFamily="34" charset="0"/>
                <a:cs typeface="Segoe UI" panose="020B0502040204020203" pitchFamily="34" charset="0"/>
              </a:rPr>
              <a:t>Microsoft, </a:t>
            </a:r>
            <a:r>
              <a:rPr lang="en-CA" sz="900" dirty="0">
                <a:solidFill>
                  <a:srgbClr val="505050"/>
                </a:solidFill>
                <a:latin typeface="Segoe UI" panose="020B0502040204020203" pitchFamily="34" charset="0"/>
                <a:cs typeface="Segoe UI" panose="020B0502040204020203" pitchFamily="34" charset="0"/>
                <a:hlinkClick r:id="rId6">
                  <a:extLst>
                    <a:ext uri="{A12FA001-AC4F-418D-AE19-62706E023703}">
                      <ahyp:hlinkClr xmlns:ahyp="http://schemas.microsoft.com/office/drawing/2018/hyperlinkcolor" val="tx"/>
                    </a:ext>
                  </a:extLst>
                </a:hlinkClick>
              </a:rPr>
              <a:t>“Microsoft Teams reaches 115 million DAU—plus, a new daily collaboration minutes metric for Microsoft 365”</a:t>
            </a:r>
            <a:r>
              <a:rPr lang="en-CA" sz="900" dirty="0">
                <a:solidFill>
                  <a:srgbClr val="505050"/>
                </a:solidFill>
                <a:latin typeface="Segoe UI" panose="020B0502040204020203" pitchFamily="34" charset="0"/>
                <a:cs typeface="Segoe UI" panose="020B0502040204020203" pitchFamily="34" charset="0"/>
              </a:rPr>
              <a:t>, 2020.</a:t>
            </a:r>
          </a:p>
          <a:p>
            <a:pPr marL="0" marR="0" lvl="0" indent="0" algn="l" defTabSz="914400" rtl="0" eaLnBrk="1" fontAlgn="auto" latinLnBrk="0" hangingPunct="1">
              <a:spcAft>
                <a:spcPts val="600"/>
              </a:spcAft>
              <a:buClrTx/>
              <a:buSzTx/>
              <a:buFontTx/>
              <a:buNone/>
              <a:tabLst/>
              <a:defRPr/>
            </a:pPr>
            <a:r>
              <a:rPr lang="en-CA" sz="900" baseline="30000" dirty="0">
                <a:solidFill>
                  <a:srgbClr val="505050"/>
                </a:solidFill>
                <a:latin typeface="Segoe UI" panose="020B0502040204020203" pitchFamily="34" charset="0"/>
                <a:cs typeface="Segoe UI" panose="020B0502040204020203" pitchFamily="34" charset="0"/>
              </a:rPr>
              <a:t>5</a:t>
            </a:r>
            <a:r>
              <a:rPr lang="en-CA" sz="900" dirty="0">
                <a:solidFill>
                  <a:srgbClr val="505050"/>
                </a:solidFill>
                <a:latin typeface="Segoe UI" panose="020B0502040204020203" pitchFamily="34" charset="0"/>
                <a:cs typeface="Segoe UI" panose="020B0502040204020203" pitchFamily="34" charset="0"/>
              </a:rPr>
              <a:t>Microsoft, </a:t>
            </a:r>
            <a:r>
              <a:rPr lang="en-CA" sz="900" dirty="0">
                <a:solidFill>
                  <a:srgbClr val="505050"/>
                </a:solidFill>
                <a:latin typeface="Segoe UI" panose="020B0502040204020203" pitchFamily="34" charset="0"/>
                <a:cs typeface="Segoe UI" panose="020B0502040204020203" pitchFamily="34" charset="0"/>
                <a:hlinkClick r:id="rId7">
                  <a:extLst>
                    <a:ext uri="{A12FA001-AC4F-418D-AE19-62706E023703}">
                      <ahyp:hlinkClr xmlns:ahyp="http://schemas.microsoft.com/office/drawing/2018/hyperlinkcolor" val="tx"/>
                    </a:ext>
                  </a:extLst>
                </a:hlinkClick>
              </a:rPr>
              <a:t>Microsoft Fiscal Year 2021 Third Quarter Earnings Conference Call</a:t>
            </a:r>
            <a:r>
              <a:rPr lang="en-CA" sz="900" dirty="0">
                <a:solidFill>
                  <a:srgbClr val="505050"/>
                </a:solidFill>
                <a:latin typeface="Segoe UI" panose="020B0502040204020203" pitchFamily="34" charset="0"/>
                <a:cs typeface="Segoe UI" panose="020B0502040204020203" pitchFamily="34" charset="0"/>
              </a:rPr>
              <a:t>, 2021.</a:t>
            </a:r>
          </a:p>
          <a:p>
            <a:r>
              <a:rPr lang="en-US" sz="900" baseline="30000" dirty="0">
                <a:solidFill>
                  <a:srgbClr val="505050"/>
                </a:solidFill>
                <a:latin typeface="Segoe UI" panose="020B0502040204020203" pitchFamily="34" charset="0"/>
                <a:cs typeface="Segoe UI" panose="020B0502040204020203" pitchFamily="34" charset="0"/>
              </a:rPr>
              <a:t>6</a:t>
            </a:r>
            <a:r>
              <a:rPr lang="en-US" sz="900" dirty="0">
                <a:solidFill>
                  <a:srgbClr val="505050"/>
                </a:solidFill>
                <a:latin typeface="Segoe UI" panose="020B0502040204020203" pitchFamily="34" charset="0"/>
                <a:cs typeface="Segoe UI" panose="020B0502040204020203" pitchFamily="34" charset="0"/>
              </a:rPr>
              <a:t>Compatibility tech specs:</a:t>
            </a:r>
          </a:p>
          <a:p>
            <a:pPr>
              <a:spcAft>
                <a:spcPts val="600"/>
              </a:spcAft>
            </a:pPr>
            <a:r>
              <a:rPr lang="en-US" sz="900" dirty="0">
                <a:solidFill>
                  <a:srgbClr val="505050"/>
                </a:solidFill>
                <a:latin typeface="Segoe UI" panose="020B0502040204020203" pitchFamily="34" charset="0"/>
                <a:cs typeface="Segoe UI" panose="020B0502040204020203" pitchFamily="34" charset="0"/>
              </a:rPr>
              <a:t>Microsoft Surface Headphones 2+ compatibility: Bluetooth® (without Microsoft Surface USB Link): Windows 11 Home/Pro, Windows 10, Android 11/10/9, iOS 14/13/12, </a:t>
            </a:r>
            <a:r>
              <a:rPr lang="en-US" sz="900">
                <a:solidFill>
                  <a:srgbClr val="505050"/>
                </a:solidFill>
                <a:latin typeface="Segoe UI" panose="020B0502040204020203" pitchFamily="34" charset="0"/>
                <a:cs typeface="Segoe UI" panose="020B0502040204020203" pitchFamily="34" charset="0"/>
              </a:rPr>
              <a:t>macOS 11/10.14</a:t>
            </a:r>
            <a:r>
              <a:rPr lang="en-US" sz="900" dirty="0">
                <a:solidFill>
                  <a:srgbClr val="505050"/>
                </a:solidFill>
                <a:latin typeface="Segoe UI" panose="020B0502040204020203" pitchFamily="34" charset="0"/>
                <a:cs typeface="Segoe UI" panose="020B0502040204020203" pitchFamily="34" charset="0"/>
              </a:rPr>
              <a:t>, Bluetooth® 5.0/4.2/4.1. With Microsoft Surface USB Link: Windows 11 Home/Pro, Windows 10, macOS 11/10.14, Bluetooth® 5.0</a:t>
            </a:r>
          </a:p>
          <a:p>
            <a:pPr>
              <a:spcAft>
                <a:spcPts val="600"/>
              </a:spcAft>
            </a:pPr>
            <a:r>
              <a:rPr lang="en-US" sz="900" dirty="0">
                <a:solidFill>
                  <a:srgbClr val="505050"/>
                </a:solidFill>
                <a:latin typeface="Segoe UI" panose="020B0502040204020203" pitchFamily="34" charset="0"/>
                <a:cs typeface="Segoe UI" panose="020B0502040204020203" pitchFamily="34" charset="0"/>
              </a:rPr>
              <a:t>Microsoft Audio Dock compatibility: With USB-C: Windows 11 Home/Pro, Windows 10, MacOS 11/12 Conference Software*: Microsoft Teams, Zoom, Google Meet</a:t>
            </a:r>
          </a:p>
          <a:p>
            <a:pPr>
              <a:spcAft>
                <a:spcPts val="600"/>
              </a:spcAft>
            </a:pPr>
            <a:r>
              <a:rPr lang="en-US" sz="900" dirty="0">
                <a:solidFill>
                  <a:srgbClr val="505050"/>
                </a:solidFill>
                <a:latin typeface="Segoe UI" panose="020B0502040204020203" pitchFamily="34" charset="0"/>
                <a:cs typeface="Segoe UI" panose="020B0502040204020203" pitchFamily="34" charset="0"/>
              </a:rPr>
              <a:t>Microsoft Presenter+ compatibility: Bluetooth®: Windows 11, Windows 10, MacOS 11/12. Device must support Bluetooth® 4.0 or Higher Conference Software*: Microsoft Teams, Zoom, Google Meet Presentation Software*: Microsoft PowerPoint, Prezi, Keynote, etc.</a:t>
            </a:r>
          </a:p>
          <a:p>
            <a:pPr marL="0" marR="0">
              <a:spcAft>
                <a:spcPts val="600"/>
              </a:spcAft>
            </a:pPr>
            <a:r>
              <a:rPr lang="en-US" sz="900" dirty="0">
                <a:solidFill>
                  <a:srgbClr val="505050"/>
                </a:solidFill>
                <a:latin typeface="Segoe UI" panose="020B0502040204020203" pitchFamily="34" charset="0"/>
                <a:cs typeface="Segoe UI" panose="020B0502040204020203" pitchFamily="34" charset="0"/>
              </a:rPr>
              <a:t>Microsoft Modern Webcam compatibility: Windows 11 Home/Pro, Windows 10, Mac OS (11.0/10.15), Windows 8.1/8. Some features, and microphone, require software download (storage required); not supported on Mac OS.</a:t>
            </a:r>
          </a:p>
          <a:p>
            <a:pPr marL="0" marR="0">
              <a:spcAft>
                <a:spcPts val="600"/>
              </a:spcAft>
            </a:pPr>
            <a:r>
              <a:rPr lang="en-US" sz="900" dirty="0">
                <a:solidFill>
                  <a:srgbClr val="505050"/>
                </a:solidFill>
                <a:latin typeface="Segoe UI" panose="020B0502040204020203" pitchFamily="34" charset="0"/>
                <a:cs typeface="Segoe UI" panose="020B0502040204020203" pitchFamily="34" charset="0"/>
              </a:rPr>
              <a:t>Microsoft Modern USB-C® Speaker compatibility: Windows 11 Home/Pro, Windows 10, Windows 8/8.1, Mac OS X 10.15, Mac OS 11.0</a:t>
            </a:r>
          </a:p>
        </p:txBody>
      </p:sp>
      <p:sp>
        <p:nvSpPr>
          <p:cNvPr id="4" name="Rectangle 3">
            <a:extLst>
              <a:ext uri="{FF2B5EF4-FFF2-40B4-BE49-F238E27FC236}">
                <a16:creationId xmlns:a16="http://schemas.microsoft.com/office/drawing/2014/main" id="{90319B98-C42A-4789-931A-2D79EFF61078}"/>
              </a:ext>
            </a:extLst>
          </p:cNvPr>
          <p:cNvSpPr/>
          <p:nvPr/>
        </p:nvSpPr>
        <p:spPr>
          <a:xfrm>
            <a:off x="8067740" y="1009731"/>
            <a:ext cx="3744000" cy="7017306"/>
          </a:xfrm>
          <a:prstGeom prst="rect">
            <a:avLst/>
          </a:prstGeom>
        </p:spPr>
        <p:txBody>
          <a:bodyPr wrap="square">
            <a:spAutoFit/>
          </a:bodyPr>
          <a:lstStyle/>
          <a:p>
            <a:pPr>
              <a:spcAft>
                <a:spcPts val="600"/>
              </a:spcAft>
            </a:pPr>
            <a:r>
              <a:rPr lang="en-US" sz="900" baseline="30000" dirty="0">
                <a:solidFill>
                  <a:srgbClr val="505050"/>
                </a:solidFill>
                <a:latin typeface="Segoe UI" panose="020B0502040204020203" pitchFamily="34" charset="0"/>
                <a:cs typeface="Segoe UI" panose="020B0502040204020203" pitchFamily="34" charset="0"/>
              </a:rPr>
              <a:t>17</a:t>
            </a:r>
            <a:r>
              <a:rPr lang="en-US" sz="900" dirty="0">
                <a:solidFill>
                  <a:srgbClr val="505050"/>
                </a:solidFill>
                <a:latin typeface="Segoe UI" panose="020B0502040204020203" pitchFamily="34" charset="0"/>
                <a:cs typeface="Segoe UI" panose="020B0502040204020203" pitchFamily="34" charset="0"/>
              </a:rPr>
              <a:t>Microsoft’s Limited Warranty is in addition to your consumer law rights.</a:t>
            </a:r>
            <a:endParaRPr lang="en-US" sz="900" baseline="30000" dirty="0">
              <a:solidFill>
                <a:srgbClr val="505050"/>
              </a:solidFill>
              <a:latin typeface="Segoe UI" panose="020B0502040204020203" pitchFamily="34" charset="0"/>
              <a:cs typeface="Segoe UI" panose="020B0502040204020203" pitchFamily="34" charset="0"/>
            </a:endParaRPr>
          </a:p>
          <a:p>
            <a:pPr>
              <a:spcAft>
                <a:spcPts val="600"/>
              </a:spcAft>
            </a:pPr>
            <a:r>
              <a:rPr lang="en-US" sz="900" baseline="30000" dirty="0">
                <a:solidFill>
                  <a:srgbClr val="505050"/>
                </a:solidFill>
                <a:latin typeface="Segoe UI" panose="020B0502040204020203" pitchFamily="34" charset="0"/>
                <a:cs typeface="Segoe UI" panose="020B0502040204020203" pitchFamily="34" charset="0"/>
              </a:rPr>
              <a:t>18</a:t>
            </a:r>
            <a:r>
              <a:rPr lang="en-US" sz="900" dirty="0">
                <a:solidFill>
                  <a:srgbClr val="505050"/>
                </a:solidFill>
                <a:latin typeface="Segoe UI" panose="020B0502040204020203" pitchFamily="34" charset="0"/>
                <a:cs typeface="Segoe UI" panose="020B0502040204020203" pitchFamily="34" charset="0"/>
              </a:rPr>
              <a:t>Battery life varies based on user and computing conditions.</a:t>
            </a:r>
            <a:endParaRPr lang="en-US" sz="900" baseline="30000" dirty="0">
              <a:solidFill>
                <a:srgbClr val="505050"/>
              </a:solidFill>
              <a:latin typeface="Segoe UI" panose="020B0502040204020203" pitchFamily="34" charset="0"/>
              <a:cs typeface="Segoe UI" panose="020B0502040204020203" pitchFamily="34" charset="0"/>
            </a:endParaRPr>
          </a:p>
          <a:p>
            <a:pPr>
              <a:spcAft>
                <a:spcPts val="600"/>
              </a:spcAft>
            </a:pPr>
            <a:r>
              <a:rPr lang="en-US" sz="900" baseline="30000" dirty="0">
                <a:solidFill>
                  <a:srgbClr val="505050"/>
                </a:solidFill>
                <a:latin typeface="Segoe UI" panose="020B0502040204020203" pitchFamily="34" charset="0"/>
                <a:cs typeface="Segoe UI" panose="020B0502040204020203" pitchFamily="34" charset="0"/>
              </a:rPr>
              <a:t>19</a:t>
            </a:r>
            <a:r>
              <a:rPr lang="en-US" sz="900" dirty="0">
                <a:solidFill>
                  <a:srgbClr val="505050"/>
                </a:solidFill>
                <a:latin typeface="Segoe UI" panose="020B0502040204020203" pitchFamily="34" charset="0"/>
                <a:cs typeface="Segoe UI" panose="020B0502040204020203" pitchFamily="34" charset="0"/>
              </a:rPr>
              <a:t>Voice: Testing conducted by Microsoft on March 2021 using Microsoft Modern Wireless Headset at peak power consumption (mA) conditions on a Microsoft Teams call. These conditions for Microsoft Moderns Wireless Headset are when 100% of usage is muted, and both the red and white LEDs are lit at the same time.</a:t>
            </a:r>
          </a:p>
          <a:p>
            <a:pPr>
              <a:spcAft>
                <a:spcPts val="600"/>
              </a:spcAft>
            </a:pPr>
            <a:r>
              <a:rPr lang="en-US" sz="900" baseline="30000" dirty="0">
                <a:solidFill>
                  <a:srgbClr val="505050"/>
                </a:solidFill>
                <a:latin typeface="Segoe UI" panose="020B0502040204020203" pitchFamily="34" charset="0"/>
                <a:cs typeface="Segoe UI" panose="020B0502040204020203" pitchFamily="34" charset="0"/>
              </a:rPr>
              <a:t>20</a:t>
            </a:r>
            <a:r>
              <a:rPr lang="en-US" sz="900" dirty="0">
                <a:solidFill>
                  <a:srgbClr val="505050"/>
                </a:solidFill>
                <a:latin typeface="Segoe UI" panose="020B0502040204020203" pitchFamily="34" charset="0"/>
                <a:cs typeface="Segoe UI" panose="020B0502040204020203" pitchFamily="34" charset="0"/>
              </a:rPr>
              <a:t>PC and mobile devices sold separately.</a:t>
            </a:r>
          </a:p>
          <a:p>
            <a:pPr>
              <a:spcAft>
                <a:spcPts val="600"/>
              </a:spcAft>
            </a:pPr>
            <a:r>
              <a:rPr lang="en-US" sz="900" baseline="30000" dirty="0">
                <a:solidFill>
                  <a:srgbClr val="505050"/>
                </a:solidFill>
                <a:latin typeface="Segoe UI" panose="020B0502040204020203" pitchFamily="34" charset="0"/>
                <a:cs typeface="Segoe UI" panose="020B0502040204020203" pitchFamily="34" charset="0"/>
              </a:rPr>
              <a:t>21</a:t>
            </a:r>
            <a:r>
              <a:rPr lang="en-US" sz="900" dirty="0">
                <a:solidFill>
                  <a:srgbClr val="505050"/>
                </a:solidFill>
                <a:latin typeface="Segoe UI" panose="020B0502040204020203" pitchFamily="34" charset="0"/>
                <a:cs typeface="Segoe UI" panose="020B0502040204020203" pitchFamily="34" charset="0"/>
              </a:rPr>
              <a:t>Music listening testing conducted by Microsoft in February 2021 using prerelease Surface Headphones + Dongle package with prerelease software. The dongle was plugged into Surface Laptop 3 and/or Surface Pro 7. Playlist consisted of 44 songs transmitted using SBC encoding. Volume was set to 46% with maximum noise cancellation. Bluetooth® A2DP profile was used. Testing consisted of full Surface Headphones battery discharge while playing audio until the Surface Headphones disconnected from the host device. Battery life depends on device settings, environment, usage, and many other factors.</a:t>
            </a:r>
          </a:p>
          <a:p>
            <a:pPr>
              <a:spcAft>
                <a:spcPts val="600"/>
              </a:spcAft>
            </a:pPr>
            <a:r>
              <a:rPr lang="en-US" sz="900" baseline="30000" dirty="0">
                <a:solidFill>
                  <a:srgbClr val="505050"/>
                </a:solidFill>
                <a:latin typeface="Segoe UI" panose="020B0502040204020203" pitchFamily="34" charset="0"/>
                <a:cs typeface="Segoe UI" panose="020B0502040204020203" pitchFamily="34" charset="0"/>
              </a:rPr>
              <a:t>22</a:t>
            </a:r>
            <a:r>
              <a:rPr lang="en-US" sz="900" dirty="0">
                <a:solidFill>
                  <a:srgbClr val="505050"/>
                </a:solidFill>
                <a:latin typeface="Segoe UI" panose="020B0502040204020203" pitchFamily="34" charset="0"/>
                <a:cs typeface="Segoe UI" panose="020B0502040204020203" pitchFamily="34" charset="0"/>
              </a:rPr>
              <a:t>USB-A to USB-C® adapter should work for a C-capable source. Performance varies based on the quality of the adapter and the cable length.</a:t>
            </a:r>
          </a:p>
          <a:p>
            <a:pPr>
              <a:spcAft>
                <a:spcPts val="600"/>
              </a:spcAft>
            </a:pPr>
            <a:r>
              <a:rPr lang="en-US" sz="900" baseline="30000" dirty="0">
                <a:solidFill>
                  <a:srgbClr val="505050"/>
                </a:solidFill>
                <a:latin typeface="Segoe UI" panose="020B0502040204020203" pitchFamily="34" charset="0"/>
                <a:cs typeface="Segoe UI" panose="020B0502040204020203" pitchFamily="34" charset="0"/>
              </a:rPr>
              <a:t>23</a:t>
            </a:r>
            <a:r>
              <a:rPr lang="en-US" sz="900" dirty="0">
                <a:solidFill>
                  <a:srgbClr val="505050"/>
                </a:solidFill>
                <a:latin typeface="Segoe UI" panose="020B0502040204020203" pitchFamily="34" charset="0"/>
                <a:cs typeface="Segoe UI" panose="020B0502040204020203" pitchFamily="34" charset="0"/>
              </a:rPr>
              <a:t>AptX™ only works with Microsoft Surface Headphones 2+ when not using Microsoft USB Link.</a:t>
            </a:r>
          </a:p>
          <a:p>
            <a:pPr>
              <a:spcAft>
                <a:spcPts val="600"/>
              </a:spcAft>
            </a:pPr>
            <a:r>
              <a:rPr lang="en-US" sz="900" baseline="30000" dirty="0">
                <a:solidFill>
                  <a:srgbClr val="505050"/>
                </a:solidFill>
                <a:latin typeface="Segoe UI" panose="020B0502040204020203" pitchFamily="34" charset="0"/>
                <a:cs typeface="Segoe UI" panose="020B0502040204020203" pitchFamily="34" charset="0"/>
              </a:rPr>
              <a:t>24</a:t>
            </a:r>
            <a:r>
              <a:rPr lang="en-US" sz="900" dirty="0">
                <a:solidFill>
                  <a:srgbClr val="505050"/>
                </a:solidFill>
                <a:latin typeface="Segoe UI" panose="020B0502040204020203" pitchFamily="34" charset="0"/>
                <a:cs typeface="Segoe UI" panose="020B0502040204020203" pitchFamily="34" charset="0"/>
              </a:rPr>
              <a:t>Music: Testing conducted by Microsoft on March 2021 using Microsoft Modern Wireless Headset with firmware update 1.37.129 paired with Surface Pro 3. Playlist consisted of 44 songs transmitted using SBC encoding. Volume was set to 50%. Bluetooth® A2DP profile was used. Testing consisted of full Microsoft Modern Wireless Headset battery discharge while playing audio until the Microsoft Modern Wireless Headset disconnected from the host device. Battery life depends on device settings, environment, usage, and many other factors.</a:t>
            </a:r>
          </a:p>
          <a:p>
            <a:pPr>
              <a:spcAft>
                <a:spcPts val="600"/>
              </a:spcAft>
            </a:pPr>
            <a:r>
              <a:rPr lang="en-US" sz="900" baseline="30000" dirty="0">
                <a:solidFill>
                  <a:srgbClr val="505050"/>
                </a:solidFill>
                <a:latin typeface="Segoe UI" panose="020B0502040204020203" pitchFamily="34" charset="0"/>
                <a:cs typeface="Segoe UI" panose="020B0502040204020203" pitchFamily="34" charset="0"/>
              </a:rPr>
              <a:t>25</a:t>
            </a:r>
            <a:r>
              <a:rPr lang="en-US" sz="900" dirty="0">
                <a:solidFill>
                  <a:srgbClr val="505050"/>
                </a:solidFill>
                <a:latin typeface="Segoe UI" panose="020B0502040204020203" pitchFamily="34" charset="0"/>
                <a:cs typeface="Segoe UI" panose="020B0502040204020203" pitchFamily="34" charset="0"/>
              </a:rPr>
              <a:t>With the latest updates.</a:t>
            </a:r>
          </a:p>
          <a:p>
            <a:pPr>
              <a:spcAft>
                <a:spcPts val="600"/>
              </a:spcAft>
            </a:pPr>
            <a:endParaRPr lang="en-US" sz="900" dirty="0">
              <a:solidFill>
                <a:srgbClr val="505050"/>
              </a:solidFill>
              <a:latin typeface="Segoe UI" panose="020B0502040204020203" pitchFamily="34" charset="0"/>
              <a:cs typeface="Segoe UI" panose="020B0502040204020203" pitchFamily="34" charset="0"/>
            </a:endParaRPr>
          </a:p>
          <a:p>
            <a:pPr>
              <a:spcAft>
                <a:spcPts val="600"/>
              </a:spcAft>
            </a:pPr>
            <a:endParaRPr lang="en-US" sz="900" dirty="0">
              <a:solidFill>
                <a:srgbClr val="505050"/>
              </a:solidFill>
              <a:latin typeface="Segoe UI" panose="020B0502040204020203" pitchFamily="34" charset="0"/>
              <a:cs typeface="Segoe UI" panose="020B0502040204020203" pitchFamily="34" charset="0"/>
            </a:endParaRPr>
          </a:p>
          <a:p>
            <a:pPr>
              <a:spcAft>
                <a:spcPts val="600"/>
              </a:spcAft>
            </a:pPr>
            <a:endParaRPr lang="en-US" sz="900" dirty="0">
              <a:solidFill>
                <a:srgbClr val="505050"/>
              </a:solidFill>
              <a:latin typeface="Segoe UI" panose="020B0502040204020203" pitchFamily="34" charset="0"/>
              <a:cs typeface="Segoe UI" panose="020B0502040204020203" pitchFamily="34" charset="0"/>
            </a:endParaRPr>
          </a:p>
          <a:p>
            <a:pPr>
              <a:spcAft>
                <a:spcPts val="600"/>
              </a:spcAft>
            </a:pPr>
            <a:endParaRPr lang="en-US" sz="900" dirty="0">
              <a:solidFill>
                <a:srgbClr val="505050"/>
              </a:solidFill>
              <a:latin typeface="Segoe UI" panose="020B0502040204020203" pitchFamily="34" charset="0"/>
              <a:cs typeface="Segoe UI" panose="020B0502040204020203" pitchFamily="34" charset="0"/>
            </a:endParaRPr>
          </a:p>
          <a:p>
            <a:pPr>
              <a:spcAft>
                <a:spcPts val="600"/>
              </a:spcAft>
            </a:pPr>
            <a:endParaRPr lang="en-US" sz="900" dirty="0">
              <a:solidFill>
                <a:srgbClr val="505050"/>
              </a:solidFill>
              <a:latin typeface="Segoe UI" panose="020B0502040204020203" pitchFamily="34" charset="0"/>
              <a:cs typeface="Segoe UI" panose="020B0502040204020203" pitchFamily="34" charset="0"/>
            </a:endParaRPr>
          </a:p>
          <a:p>
            <a:pPr marL="0" indent="0">
              <a:buFont typeface="Arial" panose="020B0604020202020204" pitchFamily="34" charset="0"/>
              <a:buNone/>
            </a:pPr>
            <a:endParaRPr lang="en-US" sz="900" dirty="0">
              <a:latin typeface="Segoe UI Light" panose="020B0502040204020203" pitchFamily="34" charset="0"/>
              <a:cs typeface="Segoe UI Light" panose="020B0502040204020203" pitchFamily="34" charset="0"/>
            </a:endParaRPr>
          </a:p>
          <a:p>
            <a:pPr>
              <a:spcAft>
                <a:spcPts val="600"/>
              </a:spcAft>
            </a:pPr>
            <a:endParaRPr lang="en-US" sz="900" dirty="0">
              <a:solidFill>
                <a:srgbClr val="505050"/>
              </a:solidFill>
              <a:latin typeface="Segoe UI" panose="020B0502040204020203" pitchFamily="34" charset="0"/>
              <a:cs typeface="Segoe UI" panose="020B0502040204020203" pitchFamily="34" charset="0"/>
            </a:endParaRPr>
          </a:p>
        </p:txBody>
      </p:sp>
      <p:sp>
        <p:nvSpPr>
          <p:cNvPr id="7" name="Rectangle 6">
            <a:extLst>
              <a:ext uri="{FF2B5EF4-FFF2-40B4-BE49-F238E27FC236}">
                <a16:creationId xmlns:a16="http://schemas.microsoft.com/office/drawing/2014/main" id="{71D9E87D-3753-A66C-4828-5C0443DCA6E2}"/>
              </a:ext>
            </a:extLst>
          </p:cNvPr>
          <p:cNvSpPr/>
          <p:nvPr/>
        </p:nvSpPr>
        <p:spPr>
          <a:xfrm>
            <a:off x="4224000" y="1009731"/>
            <a:ext cx="3744000" cy="5770811"/>
          </a:xfrm>
          <a:prstGeom prst="rect">
            <a:avLst/>
          </a:prstGeom>
        </p:spPr>
        <p:txBody>
          <a:bodyPr wrap="square">
            <a:spAutoFit/>
          </a:bodyPr>
          <a:lstStyle/>
          <a:p>
            <a:pPr>
              <a:spcAft>
                <a:spcPts val="600"/>
              </a:spcAft>
            </a:pPr>
            <a:r>
              <a:rPr lang="en-US" sz="900" baseline="30000" dirty="0">
                <a:solidFill>
                  <a:srgbClr val="505050"/>
                </a:solidFill>
                <a:latin typeface="Segoe UI" panose="020B0502040204020203" pitchFamily="34" charset="0"/>
                <a:cs typeface="Segoe UI" panose="020B0502040204020203" pitchFamily="34" charset="0"/>
              </a:rPr>
              <a:t>7</a:t>
            </a:r>
            <a:r>
              <a:rPr lang="en-US" sz="900" dirty="0">
                <a:solidFill>
                  <a:srgbClr val="505050"/>
                </a:solidFill>
                <a:latin typeface="Segoe UI" panose="020B0502040204020203" pitchFamily="34" charset="0"/>
                <a:cs typeface="Segoe UI" panose="020B0502040204020203" pitchFamily="34" charset="0"/>
              </a:rPr>
              <a:t>Battery life may vary based on user and computer conditions. Accessories and software sold separately.</a:t>
            </a:r>
          </a:p>
          <a:p>
            <a:pPr>
              <a:spcAft>
                <a:spcPts val="600"/>
              </a:spcAft>
            </a:pPr>
            <a:r>
              <a:rPr lang="en-US" sz="900" baseline="30000" dirty="0">
                <a:solidFill>
                  <a:srgbClr val="505050"/>
                </a:solidFill>
                <a:latin typeface="Segoe UI" panose="020B0502040204020203" pitchFamily="34" charset="0"/>
                <a:cs typeface="Segoe UI" panose="020B0502040204020203" pitchFamily="34" charset="0"/>
              </a:rPr>
              <a:t>8</a:t>
            </a:r>
            <a:r>
              <a:rPr lang="en-US" sz="900" dirty="0">
                <a:solidFill>
                  <a:srgbClr val="505050"/>
                </a:solidFill>
                <a:latin typeface="Segoe UI" panose="020B0502040204020203" pitchFamily="34" charset="0"/>
                <a:cs typeface="Segoe UI" panose="020B0502040204020203" pitchFamily="34" charset="0"/>
              </a:rPr>
              <a:t>Microsoft Teams certification on Surface Headphones 2+ with native Bluetooth for Microsoft Teams can be achieved with or without the Surface USB Link; only available on Windows and MacOS. Firmware update 1.0.7.44 is ready to download for Windows 11, Windows 10 release will start rolling out soon. Availability may vary by market and device; see https://aka.ms/Surface_Headphones_2plus_Firmware_Update for details.</a:t>
            </a:r>
          </a:p>
          <a:p>
            <a:pPr>
              <a:spcAft>
                <a:spcPts val="600"/>
              </a:spcAft>
            </a:pPr>
            <a:r>
              <a:rPr lang="en-US" sz="900" baseline="30000" dirty="0">
                <a:solidFill>
                  <a:srgbClr val="505050"/>
                </a:solidFill>
                <a:latin typeface="Segoe UI" panose="020B0502040204020203" pitchFamily="34" charset="0"/>
                <a:cs typeface="Segoe UI" panose="020B0502040204020203" pitchFamily="34" charset="0"/>
              </a:rPr>
              <a:t>9</a:t>
            </a:r>
            <a:r>
              <a:rPr lang="en-US" sz="900" dirty="0">
                <a:solidFill>
                  <a:srgbClr val="505050"/>
                </a:solidFill>
                <a:latin typeface="Segoe UI" panose="020B0502040204020203" pitchFamily="34" charset="0"/>
                <a:cs typeface="Segoe UI" panose="020B0502040204020203" pitchFamily="34" charset="0"/>
              </a:rPr>
              <a:t>Voice calling testing conducted by Microsoft in February 2021 using prerelease Surface Headphones + Dongle package with prerelease software. The dongle was plugged into Surface Laptop 3 and/or Surface Pro 7. Volume was set to 52% with maximum noise cancellation. Bluetooth® Hands-Free profile was used. Testing consisted of full Surface Headphones battery discharge with a Microsoft Teams call until the Surface Headphones disconnected from the host device. Battery life depends on device settings, environment, usage, and many other factors.</a:t>
            </a:r>
          </a:p>
          <a:p>
            <a:pPr>
              <a:spcAft>
                <a:spcPts val="600"/>
              </a:spcAft>
            </a:pPr>
            <a:r>
              <a:rPr lang="en-US" sz="900" baseline="30000" dirty="0">
                <a:solidFill>
                  <a:srgbClr val="505050"/>
                </a:solidFill>
                <a:latin typeface="Segoe UI" panose="020B0502040204020203" pitchFamily="34" charset="0"/>
                <a:cs typeface="Segoe UI" panose="020B0502040204020203" pitchFamily="34" charset="0"/>
              </a:rPr>
              <a:t>10</a:t>
            </a:r>
            <a:r>
              <a:rPr lang="en-US" sz="900" dirty="0">
                <a:solidFill>
                  <a:srgbClr val="505050"/>
                </a:solidFill>
                <a:latin typeface="Segoe UI" panose="020B0502040204020203" pitchFamily="34" charset="0"/>
                <a:cs typeface="Segoe UI" panose="020B0502040204020203" pitchFamily="34" charset="0"/>
              </a:rPr>
              <a:t>Software license required for some features. Sold separately.</a:t>
            </a:r>
          </a:p>
          <a:p>
            <a:pPr>
              <a:spcAft>
                <a:spcPts val="600"/>
              </a:spcAft>
            </a:pPr>
            <a:r>
              <a:rPr lang="en-US" sz="900" baseline="30000" dirty="0">
                <a:solidFill>
                  <a:srgbClr val="505050"/>
                </a:solidFill>
                <a:latin typeface="Segoe UI" panose="020B0502040204020203" pitchFamily="34" charset="0"/>
                <a:cs typeface="Segoe UI" panose="020B0502040204020203" pitchFamily="34" charset="0"/>
              </a:rPr>
              <a:t>11</a:t>
            </a:r>
            <a:r>
              <a:rPr lang="en-US" sz="900" dirty="0">
                <a:solidFill>
                  <a:srgbClr val="505050"/>
                </a:solidFill>
                <a:latin typeface="Segoe UI" panose="020B0502040204020203" pitchFamily="34" charset="0"/>
                <a:cs typeface="Segoe UI" panose="020B0502040204020203" pitchFamily="34" charset="0"/>
              </a:rPr>
              <a:t>Find out more about Microsoft Surface Headphones 2+ voice interactions with Microsoft 365 apps at </a:t>
            </a:r>
            <a:r>
              <a:rPr lang="en-US" sz="900" dirty="0">
                <a:solidFill>
                  <a:srgbClr val="505050"/>
                </a:solidFill>
                <a:latin typeface="Segoe UI" panose="020B0502040204020203" pitchFamily="34" charset="0"/>
                <a:cs typeface="Segoe UI" panose="020B0502040204020203" pitchFamily="34" charset="0"/>
                <a:hlinkClick r:id="rId8">
                  <a:extLst>
                    <a:ext uri="{A12FA001-AC4F-418D-AE19-62706E023703}">
                      <ahyp:hlinkClr xmlns:ahyp="http://schemas.microsoft.com/office/drawing/2018/hyperlinkcolor" val="tx"/>
                    </a:ext>
                  </a:extLst>
                </a:hlinkClick>
              </a:rPr>
              <a:t>https://support.microsoft.com/en-us/surface/use-microsoft-365-with-surface-headphones-917d98c2-7495-a6cf-97f8-e1b594e8ce7c</a:t>
            </a:r>
            <a:r>
              <a:rPr lang="en-US" sz="900" dirty="0">
                <a:solidFill>
                  <a:srgbClr val="505050"/>
                </a:solidFill>
                <a:latin typeface="Segoe UI" panose="020B0502040204020203" pitchFamily="34" charset="0"/>
                <a:cs typeface="Segoe UI" panose="020B0502040204020203" pitchFamily="34" charset="0"/>
              </a:rPr>
              <a:t>. Voice controls vary by operating system.</a:t>
            </a:r>
          </a:p>
          <a:p>
            <a:pPr>
              <a:spcAft>
                <a:spcPts val="600"/>
              </a:spcAft>
            </a:pPr>
            <a:r>
              <a:rPr lang="en-US" sz="900" baseline="30000" dirty="0">
                <a:solidFill>
                  <a:srgbClr val="505050"/>
                </a:solidFill>
                <a:latin typeface="Segoe UI" panose="020B0502040204020203" pitchFamily="34" charset="0"/>
                <a:cs typeface="Segoe UI" panose="020B0502040204020203" pitchFamily="34" charset="0"/>
              </a:rPr>
              <a:t>12</a:t>
            </a:r>
            <a:r>
              <a:rPr lang="en-US" sz="900" dirty="0">
                <a:solidFill>
                  <a:srgbClr val="505050"/>
                </a:solidFill>
                <a:latin typeface="Segoe UI" panose="020B0502040204020203" pitchFamily="34" charset="0"/>
                <a:cs typeface="Segoe UI" panose="020B0502040204020203" pitchFamily="34" charset="0"/>
              </a:rPr>
              <a:t>Microsoft Teams certification for Microsoft Modern Wireless Headset requires plugging the included USB dongle into your PC.</a:t>
            </a:r>
          </a:p>
          <a:p>
            <a:pPr marL="0" marR="0" lvl="0" indent="0" algn="l" defTabSz="914400" rtl="0" eaLnBrk="1" fontAlgn="auto" latinLnBrk="0" hangingPunct="1">
              <a:spcAft>
                <a:spcPts val="600"/>
              </a:spcAft>
              <a:buClrTx/>
              <a:buSzTx/>
              <a:buFont typeface="Arial" panose="020B0604020202020204" pitchFamily="34" charset="0"/>
              <a:buNone/>
              <a:tabLst/>
              <a:defRPr/>
            </a:pPr>
            <a:r>
              <a:rPr lang="en-US" sz="900" baseline="30000" dirty="0">
                <a:solidFill>
                  <a:srgbClr val="505050"/>
                </a:solidFill>
                <a:latin typeface="Segoe UI" panose="020B0502040204020203" pitchFamily="34" charset="0"/>
                <a:cs typeface="Segoe UI" panose="020B0502040204020203" pitchFamily="34" charset="0"/>
              </a:rPr>
              <a:t>13</a:t>
            </a:r>
            <a:r>
              <a:rPr lang="en-US" sz="900" dirty="0">
                <a:solidFill>
                  <a:srgbClr val="505050"/>
                </a:solidFill>
                <a:latin typeface="Segoe UI" panose="020B0502040204020203" pitchFamily="34" charset="0"/>
                <a:cs typeface="Segoe UI" panose="020B0502040204020203" pitchFamily="34" charset="0"/>
              </a:rPr>
              <a:t>Microsoft Modern USB-C Speaker connects to your device via USB-C® connection.</a:t>
            </a:r>
          </a:p>
          <a:p>
            <a:pPr marL="0" indent="0">
              <a:spcAft>
                <a:spcPts val="600"/>
              </a:spcAft>
              <a:buFont typeface="Arial" panose="020B0604020202020204" pitchFamily="34" charset="0"/>
              <a:buNone/>
            </a:pPr>
            <a:r>
              <a:rPr lang="en-US" sz="900" baseline="30000" dirty="0">
                <a:solidFill>
                  <a:srgbClr val="505050"/>
                </a:solidFill>
                <a:latin typeface="Segoe UI" panose="020B0502040204020203" pitchFamily="34" charset="0"/>
                <a:cs typeface="Segoe UI" panose="020B0502040204020203" pitchFamily="34" charset="0"/>
              </a:rPr>
              <a:t>14</a:t>
            </a:r>
            <a:r>
              <a:rPr lang="en-US" sz="900" dirty="0">
                <a:solidFill>
                  <a:srgbClr val="505050"/>
                </a:solidFill>
                <a:latin typeface="Segoe UI" panose="020B0502040204020203" pitchFamily="34" charset="0"/>
                <a:cs typeface="Segoe UI" panose="020B0502040204020203" pitchFamily="34" charset="0"/>
              </a:rPr>
              <a:t>Compatible with Windows 11 Home/Pro and Windows 10 with latest updates. Some software, hardware, and accessories sold separately.</a:t>
            </a:r>
          </a:p>
          <a:p>
            <a:pPr>
              <a:spcAft>
                <a:spcPts val="600"/>
              </a:spcAft>
            </a:pPr>
            <a:r>
              <a:rPr lang="en-US" sz="900" baseline="30000" dirty="0">
                <a:solidFill>
                  <a:srgbClr val="505050"/>
                </a:solidFill>
                <a:latin typeface="Segoe UI" panose="020B0502040204020203" pitchFamily="34" charset="0"/>
                <a:cs typeface="Segoe UI" panose="020B0502040204020203" pitchFamily="34" charset="0"/>
              </a:rPr>
              <a:t>15</a:t>
            </a:r>
            <a:r>
              <a:rPr lang="en-US" sz="900" dirty="0">
                <a:solidFill>
                  <a:srgbClr val="505050"/>
                </a:solidFill>
                <a:latin typeface="Segoe UI" panose="020B0502040204020203" pitchFamily="34" charset="0"/>
                <a:cs typeface="Segoe UI" panose="020B0502040204020203" pitchFamily="34" charset="0"/>
              </a:rPr>
              <a:t>Microsoft Modern Webcam is compatible with Windows 11 Home/Pro, Windows 10, Mac OS 11.0/10.15, and Windows 8.1/8. Some features require software download (storage required); not supported on Mac OS.</a:t>
            </a:r>
          </a:p>
          <a:p>
            <a:pPr>
              <a:spcAft>
                <a:spcPts val="600"/>
              </a:spcAft>
            </a:pPr>
            <a:r>
              <a:rPr lang="en-US" sz="900" baseline="30000" dirty="0">
                <a:solidFill>
                  <a:srgbClr val="505050"/>
                </a:solidFill>
                <a:latin typeface="Segoe UI" panose="020B0502040204020203" pitchFamily="34" charset="0"/>
                <a:cs typeface="Segoe UI" panose="020B0502040204020203" pitchFamily="34" charset="0"/>
              </a:rPr>
              <a:t>16</a:t>
            </a:r>
            <a:r>
              <a:rPr lang="en-US" sz="900" dirty="0">
                <a:solidFill>
                  <a:srgbClr val="505050"/>
                </a:solidFill>
                <a:latin typeface="Segoe UI" panose="020B0502040204020203" pitchFamily="34" charset="0"/>
                <a:cs typeface="Segoe UI" panose="020B0502040204020203" pitchFamily="34" charset="0"/>
              </a:rPr>
              <a:t>Dock could support dual 4k@60Hz display If host supports DSC.</a:t>
            </a:r>
          </a:p>
        </p:txBody>
      </p:sp>
    </p:spTree>
    <p:extLst>
      <p:ext uri="{BB962C8B-B14F-4D97-AF65-F5344CB8AC3E}">
        <p14:creationId xmlns:p14="http://schemas.microsoft.com/office/powerpoint/2010/main" val="23664925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B11EA7F8-0634-F949-A10B-48164F5EEC7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062571" y="5179416"/>
            <a:ext cx="3026269" cy="1677226"/>
          </a:xfrm>
          <a:prstGeom prst="rect">
            <a:avLst/>
          </a:prstGeom>
          <a:solidFill>
            <a:srgbClr val="F2F2F2"/>
          </a:solidFill>
        </p:spPr>
      </p:pic>
      <p:pic>
        <p:nvPicPr>
          <p:cNvPr id="10" name="Picture 9">
            <a:extLst>
              <a:ext uri="{FF2B5EF4-FFF2-40B4-BE49-F238E27FC236}">
                <a16:creationId xmlns:a16="http://schemas.microsoft.com/office/drawing/2014/main" id="{FF2DC53B-0C64-B449-8E44-2DF93E2897FA}"/>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0" y="5181601"/>
            <a:ext cx="3019724" cy="1676400"/>
          </a:xfrm>
          <a:prstGeom prst="rect">
            <a:avLst/>
          </a:prstGeom>
        </p:spPr>
      </p:pic>
      <p:pic>
        <p:nvPicPr>
          <p:cNvPr id="20" name="Picture 19">
            <a:extLst>
              <a:ext uri="{FF2B5EF4-FFF2-40B4-BE49-F238E27FC236}">
                <a16:creationId xmlns:a16="http://schemas.microsoft.com/office/drawing/2014/main" id="{43E4F438-FD58-574B-BFA1-ACB1BFA44F07}"/>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034362" y="1703262"/>
            <a:ext cx="3092904" cy="1537157"/>
          </a:xfrm>
          <a:prstGeom prst="rect">
            <a:avLst/>
          </a:prstGeom>
        </p:spPr>
      </p:pic>
      <p:pic>
        <p:nvPicPr>
          <p:cNvPr id="18" name="Picture 17">
            <a:extLst>
              <a:ext uri="{FF2B5EF4-FFF2-40B4-BE49-F238E27FC236}">
                <a16:creationId xmlns:a16="http://schemas.microsoft.com/office/drawing/2014/main" id="{8169AD0A-421B-2848-869C-335E4A00E258}"/>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3067050" y="3450257"/>
            <a:ext cx="3021790" cy="1693244"/>
          </a:xfrm>
          <a:prstGeom prst="rect">
            <a:avLst/>
          </a:prstGeom>
        </p:spPr>
      </p:pic>
      <p:pic>
        <p:nvPicPr>
          <p:cNvPr id="15" name="Picture 14">
            <a:extLst>
              <a:ext uri="{FF2B5EF4-FFF2-40B4-BE49-F238E27FC236}">
                <a16:creationId xmlns:a16="http://schemas.microsoft.com/office/drawing/2014/main" id="{7B7BC42D-2D99-A64A-BED4-4ED6B467C3F2}"/>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9200167" y="3881804"/>
            <a:ext cx="2991833" cy="1276723"/>
          </a:xfrm>
          <a:prstGeom prst="rect">
            <a:avLst/>
          </a:prstGeom>
        </p:spPr>
      </p:pic>
      <p:pic>
        <p:nvPicPr>
          <p:cNvPr id="17" name="Picture 16">
            <a:extLst>
              <a:ext uri="{FF2B5EF4-FFF2-40B4-BE49-F238E27FC236}">
                <a16:creationId xmlns:a16="http://schemas.microsoft.com/office/drawing/2014/main" id="{9126D22C-FC99-B042-BD60-463209EAE2D7}"/>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r="-159" b="-11169"/>
          <a:stretch/>
        </p:blipFill>
        <p:spPr>
          <a:xfrm>
            <a:off x="9166315" y="1650543"/>
            <a:ext cx="3025685" cy="1724646"/>
          </a:xfrm>
          <a:prstGeom prst="rect">
            <a:avLst/>
          </a:prstGeom>
        </p:spPr>
      </p:pic>
      <p:pic>
        <p:nvPicPr>
          <p:cNvPr id="11" name="Picture 10">
            <a:extLst>
              <a:ext uri="{FF2B5EF4-FFF2-40B4-BE49-F238E27FC236}">
                <a16:creationId xmlns:a16="http://schemas.microsoft.com/office/drawing/2014/main" id="{802219E6-40FF-EC46-8432-657D13377868}"/>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0" y="-12486"/>
            <a:ext cx="3032033" cy="1687533"/>
          </a:xfrm>
          <a:prstGeom prst="rect">
            <a:avLst/>
          </a:prstGeom>
        </p:spPr>
      </p:pic>
      <p:pic>
        <p:nvPicPr>
          <p:cNvPr id="4" name="Picture 3">
            <a:extLst>
              <a:ext uri="{FF2B5EF4-FFF2-40B4-BE49-F238E27FC236}">
                <a16:creationId xmlns:a16="http://schemas.microsoft.com/office/drawing/2014/main" id="{7D4DAE0D-659F-0345-9F55-B9FED0620991}"/>
              </a:ext>
            </a:extLst>
          </p:cNvPr>
          <p:cNvPicPr>
            <a:picLocks noChangeAspect="1"/>
          </p:cNvPicPr>
          <p:nvPr/>
        </p:nvPicPr>
        <p:blipFill>
          <a:blip r:embed="rId10" cstate="screen">
            <a:extLst>
              <a:ext uri="{28A0092B-C50C-407E-A947-70E740481C1C}">
                <a14:useLocalDpi xmlns:a14="http://schemas.microsoft.com/office/drawing/2010/main"/>
              </a:ext>
            </a:extLst>
          </a:blip>
          <a:srcRect/>
          <a:stretch/>
        </p:blipFill>
        <p:spPr>
          <a:xfrm>
            <a:off x="0" y="1702149"/>
            <a:ext cx="2915309" cy="1577722"/>
          </a:xfrm>
          <a:prstGeom prst="rect">
            <a:avLst/>
          </a:prstGeom>
        </p:spPr>
      </p:pic>
      <p:pic>
        <p:nvPicPr>
          <p:cNvPr id="95" name="Picture 94">
            <a:extLst>
              <a:ext uri="{FF2B5EF4-FFF2-40B4-BE49-F238E27FC236}">
                <a16:creationId xmlns:a16="http://schemas.microsoft.com/office/drawing/2014/main" id="{7A07ED97-E952-9041-BB7E-3CC0F3C899D8}"/>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6149875" y="0"/>
            <a:ext cx="3037234" cy="1689043"/>
          </a:xfrm>
          <a:prstGeom prst="rect">
            <a:avLst/>
          </a:prstGeom>
        </p:spPr>
      </p:pic>
      <p:pic>
        <p:nvPicPr>
          <p:cNvPr id="13" name="Picture 12">
            <a:extLst>
              <a:ext uri="{FF2B5EF4-FFF2-40B4-BE49-F238E27FC236}">
                <a16:creationId xmlns:a16="http://schemas.microsoft.com/office/drawing/2014/main" id="{54DB3CD8-83C9-0B4B-B9AB-9737DA05BB1A}"/>
              </a:ext>
            </a:extLst>
          </p:cNvPr>
          <p:cNvPicPr>
            <a:picLocks noChangeAspect="1"/>
          </p:cNvPicPr>
          <p:nvPr/>
        </p:nvPicPr>
        <p:blipFill rotWithShape="1">
          <a:blip r:embed="rId12" cstate="screen">
            <a:extLst>
              <a:ext uri="{28A0092B-C50C-407E-A947-70E740481C1C}">
                <a14:useLocalDpi xmlns:a14="http://schemas.microsoft.com/office/drawing/2010/main"/>
              </a:ext>
            </a:extLst>
          </a:blip>
          <a:srcRect/>
          <a:stretch/>
        </p:blipFill>
        <p:spPr>
          <a:xfrm>
            <a:off x="9180303" y="5165594"/>
            <a:ext cx="3011697" cy="1692405"/>
          </a:xfrm>
          <a:prstGeom prst="rect">
            <a:avLst/>
          </a:prstGeom>
        </p:spPr>
      </p:pic>
      <p:pic>
        <p:nvPicPr>
          <p:cNvPr id="3" name="Picture 2">
            <a:extLst>
              <a:ext uri="{FF2B5EF4-FFF2-40B4-BE49-F238E27FC236}">
                <a16:creationId xmlns:a16="http://schemas.microsoft.com/office/drawing/2014/main" id="{DC58E292-BC1C-8C47-9CBC-36FA730A472F}"/>
              </a:ext>
            </a:extLst>
          </p:cNvPr>
          <p:cNvPicPr>
            <a:picLocks noChangeAspect="1"/>
          </p:cNvPicPr>
          <p:nvPr/>
        </p:nvPicPr>
        <p:blipFill rotWithShape="1">
          <a:blip r:embed="rId13" cstate="screen">
            <a:extLst>
              <a:ext uri="{28A0092B-C50C-407E-A947-70E740481C1C}">
                <a14:useLocalDpi xmlns:a14="http://schemas.microsoft.com/office/drawing/2010/main"/>
              </a:ext>
            </a:extLst>
          </a:blip>
          <a:srcRect/>
          <a:stretch/>
        </p:blipFill>
        <p:spPr>
          <a:xfrm>
            <a:off x="3064756" y="1"/>
            <a:ext cx="3063624" cy="1677648"/>
          </a:xfrm>
          <a:prstGeom prst="rect">
            <a:avLst/>
          </a:prstGeom>
        </p:spPr>
      </p:pic>
      <p:pic>
        <p:nvPicPr>
          <p:cNvPr id="83" name="Picture 82">
            <a:extLst>
              <a:ext uri="{FF2B5EF4-FFF2-40B4-BE49-F238E27FC236}">
                <a16:creationId xmlns:a16="http://schemas.microsoft.com/office/drawing/2014/main" id="{1A00A1D3-8154-7040-B8D9-645FE7DD251B}"/>
              </a:ext>
            </a:extLst>
          </p:cNvPr>
          <p:cNvPicPr>
            <a:picLocks noChangeAspect="1"/>
          </p:cNvPicPr>
          <p:nvPr/>
        </p:nvPicPr>
        <p:blipFill rotWithShape="1">
          <a:blip r:embed="rId14" cstate="screen">
            <a:extLst>
              <a:ext uri="{28A0092B-C50C-407E-A947-70E740481C1C}">
                <a14:useLocalDpi xmlns:a14="http://schemas.microsoft.com/office/drawing/2010/main"/>
              </a:ext>
            </a:extLst>
          </a:blip>
          <a:srcRect t="-29886"/>
          <a:stretch/>
        </p:blipFill>
        <p:spPr>
          <a:xfrm>
            <a:off x="-2922" y="3440731"/>
            <a:ext cx="3045881" cy="1706750"/>
          </a:xfrm>
          <a:prstGeom prst="rect">
            <a:avLst/>
          </a:prstGeom>
        </p:spPr>
      </p:pic>
      <p:pic>
        <p:nvPicPr>
          <p:cNvPr id="94" name="Picture 93">
            <a:extLst>
              <a:ext uri="{FF2B5EF4-FFF2-40B4-BE49-F238E27FC236}">
                <a16:creationId xmlns:a16="http://schemas.microsoft.com/office/drawing/2014/main" id="{FEC49707-586A-DD4F-ACFA-DFD8F272D444}"/>
              </a:ext>
            </a:extLst>
          </p:cNvPr>
          <p:cNvPicPr>
            <a:picLocks noChangeAspect="1"/>
          </p:cNvPicPr>
          <p:nvPr/>
        </p:nvPicPr>
        <p:blipFill rotWithShape="1">
          <a:blip r:embed="rId15" cstate="screen">
            <a:extLst>
              <a:ext uri="{28A0092B-C50C-407E-A947-70E740481C1C}">
                <a14:useLocalDpi xmlns:a14="http://schemas.microsoft.com/office/drawing/2010/main"/>
              </a:ext>
            </a:extLst>
          </a:blip>
          <a:srcRect/>
          <a:stretch/>
        </p:blipFill>
        <p:spPr>
          <a:xfrm>
            <a:off x="6140838" y="1710519"/>
            <a:ext cx="3046265" cy="1716741"/>
          </a:xfrm>
          <a:prstGeom prst="rect">
            <a:avLst/>
          </a:prstGeom>
        </p:spPr>
      </p:pic>
      <p:cxnSp>
        <p:nvCxnSpPr>
          <p:cNvPr id="98" name="Straight Connector 97">
            <a:extLst>
              <a:ext uri="{FF2B5EF4-FFF2-40B4-BE49-F238E27FC236}">
                <a16:creationId xmlns:a16="http://schemas.microsoft.com/office/drawing/2014/main" id="{69CA4142-625B-044B-8D4C-9BE442EED55D}"/>
              </a:ext>
            </a:extLst>
          </p:cNvPr>
          <p:cNvCxnSpPr>
            <a:cxnSpLocks/>
          </p:cNvCxnSpPr>
          <p:nvPr/>
        </p:nvCxnSpPr>
        <p:spPr>
          <a:xfrm>
            <a:off x="3042959" y="-32860"/>
            <a:ext cx="0" cy="6890860"/>
          </a:xfrm>
          <a:prstGeom prst="line">
            <a:avLst/>
          </a:prstGeom>
          <a:ln w="381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22BF25D7-4D9F-E140-B1C3-4B2A5AA3C9F0}"/>
              </a:ext>
            </a:extLst>
          </p:cNvPr>
          <p:cNvCxnSpPr/>
          <p:nvPr/>
        </p:nvCxnSpPr>
        <p:spPr>
          <a:xfrm>
            <a:off x="-2922" y="1696152"/>
            <a:ext cx="12194922" cy="0"/>
          </a:xfrm>
          <a:prstGeom prst="line">
            <a:avLst/>
          </a:prstGeom>
          <a:ln w="381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1FFF174A-3A6F-E041-A1D5-AAF9E15C5640}"/>
              </a:ext>
            </a:extLst>
          </p:cNvPr>
          <p:cNvCxnSpPr/>
          <p:nvPr/>
        </p:nvCxnSpPr>
        <p:spPr>
          <a:xfrm>
            <a:off x="-2922" y="5166672"/>
            <a:ext cx="12194922" cy="0"/>
          </a:xfrm>
          <a:prstGeom prst="line">
            <a:avLst/>
          </a:prstGeom>
          <a:ln w="381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A5AA46BA-699E-6E4C-821D-6A72AD9567C6}"/>
              </a:ext>
            </a:extLst>
          </p:cNvPr>
          <p:cNvCxnSpPr>
            <a:cxnSpLocks/>
          </p:cNvCxnSpPr>
          <p:nvPr/>
        </p:nvCxnSpPr>
        <p:spPr>
          <a:xfrm>
            <a:off x="9179489" y="0"/>
            <a:ext cx="0" cy="6856641"/>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109" name="Rectangle 108">
            <a:extLst>
              <a:ext uri="{FF2B5EF4-FFF2-40B4-BE49-F238E27FC236}">
                <a16:creationId xmlns:a16="http://schemas.microsoft.com/office/drawing/2014/main" id="{63ECD278-A43B-EC4A-9999-3686E73F571C}"/>
              </a:ext>
            </a:extLst>
          </p:cNvPr>
          <p:cNvSpPr/>
          <p:nvPr/>
        </p:nvSpPr>
        <p:spPr bwMode="auto">
          <a:xfrm>
            <a:off x="1" y="3027292"/>
            <a:ext cx="12192000" cy="863684"/>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45720" bIns="45720" numCol="1" spcCol="0" rtlCol="0" fromWordArt="0" anchor="b" anchorCtr="0" forceAA="0" compatLnSpc="1">
            <a:prstTxWarp prst="textNoShape">
              <a:avLst/>
            </a:prstTxWarp>
            <a:noAutofit/>
          </a:bodyPr>
          <a:lstStyle/>
          <a:p>
            <a:pPr algn="ctr" defTabSz="914099" fontAlgn="base">
              <a:spcBef>
                <a:spcPct val="0"/>
              </a:spcBef>
              <a:spcAft>
                <a:spcPct val="0"/>
              </a:spcAft>
            </a:pPr>
            <a:endParaRPr lang="en-US">
              <a:gradFill>
                <a:gsLst>
                  <a:gs pos="0">
                    <a:srgbClr val="FFFFFF"/>
                  </a:gs>
                  <a:gs pos="100000">
                    <a:srgbClr val="FFFFFF"/>
                  </a:gs>
                </a:gsLst>
                <a:lin ang="5400000" scaled="0"/>
              </a:gradFill>
              <a:latin typeface="Segoe UI" pitchFamily="34" charset="0"/>
              <a:ea typeface="Segoe UI" pitchFamily="34" charset="0"/>
              <a:cs typeface="Segoe UI" pitchFamily="34" charset="0"/>
            </a:endParaRPr>
          </a:p>
        </p:txBody>
      </p:sp>
      <p:pic>
        <p:nvPicPr>
          <p:cNvPr id="30" name="Picture 29">
            <a:extLst>
              <a:ext uri="{FF2B5EF4-FFF2-40B4-BE49-F238E27FC236}">
                <a16:creationId xmlns:a16="http://schemas.microsoft.com/office/drawing/2014/main" id="{5D5F5245-3FBB-4007-A2FB-D63A71728D95}"/>
              </a:ext>
            </a:extLst>
          </p:cNvPr>
          <p:cNvPicPr>
            <a:picLocks noChangeAspect="1"/>
          </p:cNvPicPr>
          <p:nvPr/>
        </p:nvPicPr>
        <p:blipFill>
          <a:blip r:embed="rId16" cstate="screen">
            <a:extLst>
              <a:ext uri="{28A0092B-C50C-407E-A947-70E740481C1C}">
                <a14:useLocalDpi xmlns:a14="http://schemas.microsoft.com/office/drawing/2010/main"/>
              </a:ext>
            </a:extLst>
          </a:blip>
          <a:srcRect/>
          <a:stretch/>
        </p:blipFill>
        <p:spPr>
          <a:xfrm>
            <a:off x="6134749" y="5182559"/>
            <a:ext cx="3008720" cy="1692405"/>
          </a:xfrm>
          <a:prstGeom prst="rect">
            <a:avLst/>
          </a:prstGeom>
        </p:spPr>
      </p:pic>
      <p:cxnSp>
        <p:nvCxnSpPr>
          <p:cNvPr id="29" name="Straight Connector 28">
            <a:extLst>
              <a:ext uri="{FF2B5EF4-FFF2-40B4-BE49-F238E27FC236}">
                <a16:creationId xmlns:a16="http://schemas.microsoft.com/office/drawing/2014/main" id="{54ADEAD7-874D-7D40-B23B-BE05DE4426DA}"/>
              </a:ext>
            </a:extLst>
          </p:cNvPr>
          <p:cNvCxnSpPr/>
          <p:nvPr/>
        </p:nvCxnSpPr>
        <p:spPr>
          <a:xfrm>
            <a:off x="6128078" y="-7485"/>
            <a:ext cx="0" cy="6879984"/>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110" name="Title 16">
            <a:extLst>
              <a:ext uri="{FF2B5EF4-FFF2-40B4-BE49-F238E27FC236}">
                <a16:creationId xmlns:a16="http://schemas.microsoft.com/office/drawing/2014/main" id="{DF43DC1A-2B91-6E46-9973-4ABAA5036EE2}"/>
              </a:ext>
            </a:extLst>
          </p:cNvPr>
          <p:cNvSpPr txBox="1">
            <a:spLocks/>
          </p:cNvSpPr>
          <p:nvPr/>
        </p:nvSpPr>
        <p:spPr>
          <a:xfrm>
            <a:off x="0" y="3304074"/>
            <a:ext cx="12187177" cy="351465"/>
          </a:xfrm>
          <a:prstGeom prst="rect">
            <a:avLst/>
          </a:prstGeom>
        </p:spPr>
        <p:txBody>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lvl="0" algn="ctr" defTabSz="914377">
              <a:lnSpc>
                <a:spcPct val="90000"/>
              </a:lnSpc>
              <a:spcBef>
                <a:spcPts val="0"/>
              </a:spcBef>
              <a:spcAft>
                <a:spcPts val="600"/>
              </a:spcAft>
              <a:buSzPct val="90000"/>
              <a:defRPr/>
            </a:pPr>
            <a:r>
              <a:rPr lang="en-US" sz="1800" b="1" spc="0">
                <a:solidFill>
                  <a:srgbClr val="505050"/>
                </a:solidFill>
                <a:latin typeface="Segoe UI Semibold" panose="020B0502040204020203" pitchFamily="34" charset="0"/>
                <a:cs typeface="Segoe UI Semibold" panose="020B0502040204020203" pitchFamily="34" charset="0"/>
              </a:rPr>
              <a:t>Connection and collaboration </a:t>
            </a:r>
            <a:r>
              <a:rPr lang="en-US" sz="1800" spc="0">
                <a:solidFill>
                  <a:srgbClr val="505050"/>
                </a:solidFill>
                <a:latin typeface="Segoe UI" panose="020B0502040204020203" pitchFamily="34" charset="0"/>
              </a:rPr>
              <a:t>are required for business resilience</a:t>
            </a:r>
          </a:p>
        </p:txBody>
      </p:sp>
      <p:pic>
        <p:nvPicPr>
          <p:cNvPr id="31" name="Picture 30" descr="A picture containing text, person, indoor, electronics&#10;&#10;Description automatically generated">
            <a:extLst>
              <a:ext uri="{FF2B5EF4-FFF2-40B4-BE49-F238E27FC236}">
                <a16:creationId xmlns:a16="http://schemas.microsoft.com/office/drawing/2014/main" id="{44881A4C-EBA7-2442-A381-7C993CBC39FF}"/>
              </a:ext>
            </a:extLst>
          </p:cNvPr>
          <p:cNvPicPr>
            <a:picLocks noChangeAspect="1"/>
          </p:cNvPicPr>
          <p:nvPr/>
        </p:nvPicPr>
        <p:blipFill rotWithShape="1">
          <a:blip r:embed="rId17" cstate="screen">
            <a:extLst>
              <a:ext uri="{28A0092B-C50C-407E-A947-70E740481C1C}">
                <a14:useLocalDpi xmlns:a14="http://schemas.microsoft.com/office/drawing/2010/main"/>
              </a:ext>
            </a:extLst>
          </a:blip>
          <a:srcRect/>
          <a:stretch/>
        </p:blipFill>
        <p:spPr>
          <a:xfrm>
            <a:off x="9207500" y="-1"/>
            <a:ext cx="2984500" cy="1674935"/>
          </a:xfrm>
          <a:prstGeom prst="rect">
            <a:avLst/>
          </a:prstGeom>
        </p:spPr>
      </p:pic>
      <p:pic>
        <p:nvPicPr>
          <p:cNvPr id="14" name="Picture 13" descr="A person holding a computer&#10;&#10;Description automatically generated with low confidence">
            <a:extLst>
              <a:ext uri="{FF2B5EF4-FFF2-40B4-BE49-F238E27FC236}">
                <a16:creationId xmlns:a16="http://schemas.microsoft.com/office/drawing/2014/main" id="{CAD76CDA-D086-F04C-A9EA-67ED2B187157}"/>
              </a:ext>
            </a:extLst>
          </p:cNvPr>
          <p:cNvPicPr>
            <a:picLocks noChangeAspect="1"/>
          </p:cNvPicPr>
          <p:nvPr/>
        </p:nvPicPr>
        <p:blipFill rotWithShape="1">
          <a:blip r:embed="rId18" cstate="screen">
            <a:extLst>
              <a:ext uri="{28A0092B-C50C-407E-A947-70E740481C1C}">
                <a14:useLocalDpi xmlns:a14="http://schemas.microsoft.com/office/drawing/2010/main"/>
              </a:ext>
            </a:extLst>
          </a:blip>
          <a:srcRect/>
          <a:stretch/>
        </p:blipFill>
        <p:spPr>
          <a:xfrm>
            <a:off x="6146464" y="3887714"/>
            <a:ext cx="3015703" cy="1253516"/>
          </a:xfrm>
          <a:prstGeom prst="rect">
            <a:avLst/>
          </a:prstGeom>
        </p:spPr>
      </p:pic>
    </p:spTree>
    <p:extLst>
      <p:ext uri="{BB962C8B-B14F-4D97-AF65-F5344CB8AC3E}">
        <p14:creationId xmlns:p14="http://schemas.microsoft.com/office/powerpoint/2010/main" val="826599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10"/>
                                        </p:tgtEl>
                                        <p:attrNameLst>
                                          <p:attrName>style.visibility</p:attrName>
                                        </p:attrNameLst>
                                      </p:cBhvr>
                                      <p:to>
                                        <p:strVal val="visible"/>
                                      </p:to>
                                    </p:set>
                                    <p:animEffect transition="in" filter="wipe(left)">
                                      <p:cBhvr>
                                        <p:cTn id="7" dur="2000"/>
                                        <p:tgtEl>
                                          <p:spTgt spid="1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0B1E9032-44B1-CA43-A908-7721C861A510}"/>
              </a:ext>
            </a:extLst>
          </p:cNvPr>
          <p:cNvGrpSpPr/>
          <p:nvPr/>
        </p:nvGrpSpPr>
        <p:grpSpPr>
          <a:xfrm>
            <a:off x="0" y="1513490"/>
            <a:ext cx="12192000" cy="5383688"/>
            <a:chOff x="0" y="531455"/>
            <a:chExt cx="12192000" cy="6365723"/>
          </a:xfrm>
        </p:grpSpPr>
        <p:sp>
          <p:nvSpPr>
            <p:cNvPr id="22" name="Rectangle 21">
              <a:extLst>
                <a:ext uri="{FF2B5EF4-FFF2-40B4-BE49-F238E27FC236}">
                  <a16:creationId xmlns:a16="http://schemas.microsoft.com/office/drawing/2014/main" id="{08097006-999C-7347-8037-F70430DDF962}"/>
                </a:ext>
              </a:extLst>
            </p:cNvPr>
            <p:cNvSpPr/>
            <p:nvPr/>
          </p:nvSpPr>
          <p:spPr>
            <a:xfrm>
              <a:off x="0" y="3706316"/>
              <a:ext cx="6096000" cy="3190862"/>
            </a:xfrm>
            <a:prstGeom prst="rect">
              <a:avLst/>
            </a:prstGeom>
            <a:gradFill flip="none" rotWithShape="1">
              <a:gsLst>
                <a:gs pos="0">
                  <a:srgbClr val="484A69"/>
                </a:gs>
                <a:gs pos="23000">
                  <a:srgbClr val="3F3E55"/>
                </a:gs>
                <a:gs pos="69000">
                  <a:srgbClr val="373544"/>
                </a:gs>
                <a:gs pos="97000">
                  <a:srgbClr val="363443"/>
                </a:gs>
              </a:gsLst>
              <a:path path="circle">
                <a:fillToRect l="50000" t="50000" r="50000" b="50000"/>
              </a:path>
              <a:tileRect/>
            </a:gradFill>
            <a:ln>
              <a:solidFill>
                <a:srgbClr val="484A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egoe UI" panose="020B0502040204020203" pitchFamily="34" charset="0"/>
              </a:endParaRPr>
            </a:p>
          </p:txBody>
        </p:sp>
        <p:sp>
          <p:nvSpPr>
            <p:cNvPr id="24" name="Rectangle 23">
              <a:extLst>
                <a:ext uri="{FF2B5EF4-FFF2-40B4-BE49-F238E27FC236}">
                  <a16:creationId xmlns:a16="http://schemas.microsoft.com/office/drawing/2014/main" id="{11B5815F-5A5B-DC42-A691-EB4F3245CC68}"/>
                </a:ext>
              </a:extLst>
            </p:cNvPr>
            <p:cNvSpPr/>
            <p:nvPr/>
          </p:nvSpPr>
          <p:spPr>
            <a:xfrm>
              <a:off x="6096000" y="3706316"/>
              <a:ext cx="6096000" cy="3190862"/>
            </a:xfrm>
            <a:prstGeom prst="rect">
              <a:avLst/>
            </a:prstGeom>
            <a:gradFill flip="none" rotWithShape="1">
              <a:gsLst>
                <a:gs pos="0">
                  <a:srgbClr val="484A69"/>
                </a:gs>
                <a:gs pos="23000">
                  <a:srgbClr val="3F3E55"/>
                </a:gs>
                <a:gs pos="69000">
                  <a:srgbClr val="373544"/>
                </a:gs>
                <a:gs pos="97000">
                  <a:srgbClr val="363443"/>
                </a:gs>
              </a:gsLst>
              <a:path path="circle">
                <a:fillToRect l="50000" t="50000" r="50000" b="50000"/>
              </a:path>
              <a:tileRect/>
            </a:gradFill>
            <a:ln>
              <a:solidFill>
                <a:srgbClr val="484A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egoe UI" panose="020B0502040204020203" pitchFamily="34" charset="0"/>
              </a:endParaRPr>
            </a:p>
          </p:txBody>
        </p:sp>
        <p:sp>
          <p:nvSpPr>
            <p:cNvPr id="12" name="Rectangle 11">
              <a:extLst>
                <a:ext uri="{FF2B5EF4-FFF2-40B4-BE49-F238E27FC236}">
                  <a16:creationId xmlns:a16="http://schemas.microsoft.com/office/drawing/2014/main" id="{1327C502-E433-AD40-9223-0D79B3F80A4E}"/>
                </a:ext>
              </a:extLst>
            </p:cNvPr>
            <p:cNvSpPr/>
            <p:nvPr/>
          </p:nvSpPr>
          <p:spPr>
            <a:xfrm>
              <a:off x="0" y="531455"/>
              <a:ext cx="6096000" cy="3190862"/>
            </a:xfrm>
            <a:prstGeom prst="rect">
              <a:avLst/>
            </a:prstGeom>
            <a:gradFill flip="none" rotWithShape="1">
              <a:gsLst>
                <a:gs pos="0">
                  <a:srgbClr val="484A69"/>
                </a:gs>
                <a:gs pos="23000">
                  <a:srgbClr val="3F3E55"/>
                </a:gs>
                <a:gs pos="69000">
                  <a:srgbClr val="373544"/>
                </a:gs>
                <a:gs pos="97000">
                  <a:srgbClr val="363443"/>
                </a:gs>
              </a:gsLst>
              <a:path path="circle">
                <a:fillToRect l="50000" t="50000" r="50000" b="50000"/>
              </a:path>
              <a:tileRect/>
            </a:gradFill>
            <a:ln>
              <a:solidFill>
                <a:srgbClr val="484A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egoe UI" panose="020B0502040204020203" pitchFamily="34" charset="0"/>
              </a:endParaRPr>
            </a:p>
          </p:txBody>
        </p:sp>
        <p:sp>
          <p:nvSpPr>
            <p:cNvPr id="21" name="Rectangle 20">
              <a:extLst>
                <a:ext uri="{FF2B5EF4-FFF2-40B4-BE49-F238E27FC236}">
                  <a16:creationId xmlns:a16="http://schemas.microsoft.com/office/drawing/2014/main" id="{D9C423E0-F91E-BB4A-9B40-E6AFFD8D799B}"/>
                </a:ext>
              </a:extLst>
            </p:cNvPr>
            <p:cNvSpPr/>
            <p:nvPr/>
          </p:nvSpPr>
          <p:spPr>
            <a:xfrm>
              <a:off x="6096000" y="531455"/>
              <a:ext cx="6096000" cy="3190862"/>
            </a:xfrm>
            <a:prstGeom prst="rect">
              <a:avLst/>
            </a:prstGeom>
            <a:gradFill flip="none" rotWithShape="1">
              <a:gsLst>
                <a:gs pos="0">
                  <a:srgbClr val="484A69"/>
                </a:gs>
                <a:gs pos="23000">
                  <a:srgbClr val="3F3E55"/>
                </a:gs>
                <a:gs pos="69000">
                  <a:srgbClr val="373544"/>
                </a:gs>
                <a:gs pos="97000">
                  <a:srgbClr val="363443"/>
                </a:gs>
              </a:gsLst>
              <a:path path="circle">
                <a:fillToRect l="50000" t="50000" r="50000" b="50000"/>
              </a:path>
              <a:tileRect/>
            </a:gradFill>
            <a:ln>
              <a:solidFill>
                <a:srgbClr val="484A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egoe UI" panose="020B0502040204020203" pitchFamily="34" charset="0"/>
              </a:endParaRPr>
            </a:p>
          </p:txBody>
        </p:sp>
      </p:grpSp>
      <p:grpSp>
        <p:nvGrpSpPr>
          <p:cNvPr id="31" name="Group 30">
            <a:extLst>
              <a:ext uri="{FF2B5EF4-FFF2-40B4-BE49-F238E27FC236}">
                <a16:creationId xmlns:a16="http://schemas.microsoft.com/office/drawing/2014/main" id="{E7089FD6-949F-604A-A73D-33C49CF2BBD0}"/>
              </a:ext>
            </a:extLst>
          </p:cNvPr>
          <p:cNvGrpSpPr/>
          <p:nvPr/>
        </p:nvGrpSpPr>
        <p:grpSpPr>
          <a:xfrm>
            <a:off x="1324596" y="4874277"/>
            <a:ext cx="3548733" cy="940250"/>
            <a:chOff x="1261536" y="5100875"/>
            <a:chExt cx="3548733" cy="940250"/>
          </a:xfrm>
        </p:grpSpPr>
        <p:sp>
          <p:nvSpPr>
            <p:cNvPr id="71" name="Rectangle 70">
              <a:extLst>
                <a:ext uri="{FF2B5EF4-FFF2-40B4-BE49-F238E27FC236}">
                  <a16:creationId xmlns:a16="http://schemas.microsoft.com/office/drawing/2014/main" id="{CC1563BE-71EF-4E20-B24B-C121E9E0022B}"/>
                </a:ext>
              </a:extLst>
            </p:cNvPr>
            <p:cNvSpPr/>
            <p:nvPr/>
          </p:nvSpPr>
          <p:spPr>
            <a:xfrm>
              <a:off x="2369781" y="5100875"/>
              <a:ext cx="2440488" cy="940250"/>
            </a:xfrm>
            <a:prstGeom prst="rect">
              <a:avLst/>
            </a:prstGeom>
          </p:spPr>
          <p:txBody>
            <a:bodyPr wrap="square">
              <a:spAutoFit/>
            </a:bodyPr>
            <a:lstStyle/>
            <a:p>
              <a:pPr>
                <a:lnSpc>
                  <a:spcPct val="107000"/>
                </a:lnSpc>
              </a:pPr>
              <a:r>
                <a:rPr lang="en-US" sz="1400" b="1">
                  <a:solidFill>
                    <a:schemeClr val="bg1"/>
                  </a:solidFill>
                  <a:latin typeface="Segoe UI Semibold" panose="020B0502040204020203" pitchFamily="34" charset="0"/>
                  <a:ea typeface="Segoe UI Historic" panose="020B0502040204020203" pitchFamily="34" charset="0"/>
                  <a:cs typeface="Segoe UI Semibold" panose="020B0502040204020203" pitchFamily="34" charset="0"/>
                </a:rPr>
                <a:t>Call</a:t>
              </a:r>
            </a:p>
            <a:p>
              <a:pPr>
                <a:lnSpc>
                  <a:spcPct val="107000"/>
                </a:lnSpc>
              </a:pPr>
              <a:r>
                <a:rPr lang="en-US" sz="1200">
                  <a:solidFill>
                    <a:schemeClr val="bg1"/>
                  </a:solidFill>
                  <a:latin typeface="Segoe UI" panose="020B0502040204020203" pitchFamily="34" charset="0"/>
                  <a:ea typeface="Segoe UI Historic" panose="020B0502040204020203" pitchFamily="34" charset="0"/>
                  <a:cs typeface="Segoe UI" panose="020B0502040204020203" pitchFamily="34" charset="0"/>
                </a:rPr>
                <a:t>Make and receive calls with internal and external groups across systems and services</a:t>
              </a:r>
            </a:p>
          </p:txBody>
        </p:sp>
        <p:grpSp>
          <p:nvGrpSpPr>
            <p:cNvPr id="19" name="Group 18">
              <a:extLst>
                <a:ext uri="{FF2B5EF4-FFF2-40B4-BE49-F238E27FC236}">
                  <a16:creationId xmlns:a16="http://schemas.microsoft.com/office/drawing/2014/main" id="{10E323FC-0935-A247-B81B-CFC7EAE3B30D}"/>
                </a:ext>
              </a:extLst>
            </p:cNvPr>
            <p:cNvGrpSpPr/>
            <p:nvPr/>
          </p:nvGrpSpPr>
          <p:grpSpPr>
            <a:xfrm>
              <a:off x="1261536" y="5110144"/>
              <a:ext cx="909359" cy="909359"/>
              <a:chOff x="2447352" y="4298646"/>
              <a:chExt cx="909359" cy="909359"/>
            </a:xfrm>
          </p:grpSpPr>
          <p:sp>
            <p:nvSpPr>
              <p:cNvPr id="23" name="Oval 22">
                <a:extLst>
                  <a:ext uri="{FF2B5EF4-FFF2-40B4-BE49-F238E27FC236}">
                    <a16:creationId xmlns:a16="http://schemas.microsoft.com/office/drawing/2014/main" id="{558AC5C3-D45C-3645-B488-39B29B51B9EC}"/>
                  </a:ext>
                </a:extLst>
              </p:cNvPr>
              <p:cNvSpPr/>
              <p:nvPr/>
            </p:nvSpPr>
            <p:spPr>
              <a:xfrm>
                <a:off x="2447352" y="4298646"/>
                <a:ext cx="909359" cy="909359"/>
              </a:xfrm>
              <a:prstGeom prst="ellipse">
                <a:avLst/>
              </a:prstGeom>
              <a:solidFill>
                <a:srgbClr val="1F1F1F"/>
              </a:solidFill>
              <a:ln w="38100">
                <a:solidFill>
                  <a:srgbClr val="7979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egoe UI" panose="020B0502040204020203" pitchFamily="34" charset="0"/>
                </a:endParaRPr>
              </a:p>
            </p:txBody>
          </p:sp>
          <p:pic>
            <p:nvPicPr>
              <p:cNvPr id="2" name="Picture 1">
                <a:extLst>
                  <a:ext uri="{FF2B5EF4-FFF2-40B4-BE49-F238E27FC236}">
                    <a16:creationId xmlns:a16="http://schemas.microsoft.com/office/drawing/2014/main" id="{3E461195-1482-5D46-B647-25614BE9D983}"/>
                  </a:ext>
                </a:extLst>
              </p:cNvPr>
              <p:cNvPicPr>
                <a:picLocks noChangeAspect="1"/>
              </p:cNvPicPr>
              <p:nvPr/>
            </p:nvPicPr>
            <p:blipFill>
              <a:blip r:embed="rId3"/>
              <a:srcRect/>
              <a:stretch/>
            </p:blipFill>
            <p:spPr>
              <a:xfrm>
                <a:off x="2491246" y="4380537"/>
                <a:ext cx="795068" cy="795068"/>
              </a:xfrm>
              <a:prstGeom prst="rect">
                <a:avLst/>
              </a:prstGeom>
            </p:spPr>
          </p:pic>
        </p:grpSp>
      </p:grpSp>
      <p:grpSp>
        <p:nvGrpSpPr>
          <p:cNvPr id="32" name="Group 31">
            <a:extLst>
              <a:ext uri="{FF2B5EF4-FFF2-40B4-BE49-F238E27FC236}">
                <a16:creationId xmlns:a16="http://schemas.microsoft.com/office/drawing/2014/main" id="{E1C7C95C-FDE1-454A-8511-53150A10B070}"/>
              </a:ext>
            </a:extLst>
          </p:cNvPr>
          <p:cNvGrpSpPr/>
          <p:nvPr/>
        </p:nvGrpSpPr>
        <p:grpSpPr>
          <a:xfrm>
            <a:off x="7362763" y="4870744"/>
            <a:ext cx="3554625" cy="947531"/>
            <a:chOff x="7436333" y="5207885"/>
            <a:chExt cx="3554625" cy="947531"/>
          </a:xfrm>
        </p:grpSpPr>
        <p:sp>
          <p:nvSpPr>
            <p:cNvPr id="70" name="Rectangle 69">
              <a:extLst>
                <a:ext uri="{FF2B5EF4-FFF2-40B4-BE49-F238E27FC236}">
                  <a16:creationId xmlns:a16="http://schemas.microsoft.com/office/drawing/2014/main" id="{906CD89E-CA48-455A-85DF-0E0B936E570A}"/>
                </a:ext>
              </a:extLst>
            </p:cNvPr>
            <p:cNvSpPr/>
            <p:nvPr/>
          </p:nvSpPr>
          <p:spPr>
            <a:xfrm>
              <a:off x="8698031" y="5215166"/>
              <a:ext cx="2292927" cy="940250"/>
            </a:xfrm>
            <a:prstGeom prst="rect">
              <a:avLst/>
            </a:prstGeom>
          </p:spPr>
          <p:txBody>
            <a:bodyPr wrap="square">
              <a:spAutoFit/>
            </a:bodyPr>
            <a:lstStyle/>
            <a:p>
              <a:pPr>
                <a:lnSpc>
                  <a:spcPct val="107000"/>
                </a:lnSpc>
              </a:pPr>
              <a:r>
                <a:rPr lang="en-US" sz="1400" b="1">
                  <a:solidFill>
                    <a:schemeClr val="bg1"/>
                  </a:solidFill>
                  <a:latin typeface="Segoe UI Semibold" panose="020B0502040204020203" pitchFamily="34" charset="0"/>
                  <a:ea typeface="Segoe UI Historic" panose="020B0502040204020203" pitchFamily="34" charset="0"/>
                  <a:cs typeface="Segoe UI Semibold" panose="020B0502040204020203" pitchFamily="34" charset="0"/>
                </a:rPr>
                <a:t>Collaborate</a:t>
              </a:r>
            </a:p>
            <a:p>
              <a:pPr>
                <a:lnSpc>
                  <a:spcPct val="107000"/>
                </a:lnSpc>
              </a:pPr>
              <a:r>
                <a:rPr lang="en-US" sz="1200">
                  <a:solidFill>
                    <a:schemeClr val="bg1"/>
                  </a:solidFill>
                  <a:latin typeface="Segoe UI" panose="020B0502040204020203" pitchFamily="34" charset="0"/>
                  <a:ea typeface="Segoe UI Historic" panose="020B0502040204020203" pitchFamily="34" charset="0"/>
                  <a:cs typeface="Segoe UI" panose="020B0502040204020203" pitchFamily="34" charset="0"/>
                </a:rPr>
                <a:t>Easily find, share, and edit files in real time using familiar Microsoft 365 apps</a:t>
              </a:r>
            </a:p>
          </p:txBody>
        </p:sp>
        <p:grpSp>
          <p:nvGrpSpPr>
            <p:cNvPr id="16" name="Group 15">
              <a:extLst>
                <a:ext uri="{FF2B5EF4-FFF2-40B4-BE49-F238E27FC236}">
                  <a16:creationId xmlns:a16="http://schemas.microsoft.com/office/drawing/2014/main" id="{119AC0F8-DFEB-0547-9ED0-27EADEA30DD8}"/>
                </a:ext>
              </a:extLst>
            </p:cNvPr>
            <p:cNvGrpSpPr/>
            <p:nvPr/>
          </p:nvGrpSpPr>
          <p:grpSpPr>
            <a:xfrm>
              <a:off x="7436333" y="5207885"/>
              <a:ext cx="909359" cy="909359"/>
              <a:chOff x="8443485" y="4345028"/>
              <a:chExt cx="909359" cy="909359"/>
            </a:xfrm>
          </p:grpSpPr>
          <p:sp>
            <p:nvSpPr>
              <p:cNvPr id="29" name="Oval 28">
                <a:extLst>
                  <a:ext uri="{FF2B5EF4-FFF2-40B4-BE49-F238E27FC236}">
                    <a16:creationId xmlns:a16="http://schemas.microsoft.com/office/drawing/2014/main" id="{D94AE9DE-E620-D646-8358-28B137A6FC6E}"/>
                  </a:ext>
                </a:extLst>
              </p:cNvPr>
              <p:cNvSpPr/>
              <p:nvPr/>
            </p:nvSpPr>
            <p:spPr>
              <a:xfrm>
                <a:off x="8443485" y="4345028"/>
                <a:ext cx="909359" cy="909359"/>
              </a:xfrm>
              <a:prstGeom prst="ellipse">
                <a:avLst/>
              </a:prstGeom>
              <a:solidFill>
                <a:srgbClr val="1F1F1F"/>
              </a:solidFill>
              <a:ln w="38100">
                <a:solidFill>
                  <a:srgbClr val="7979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egoe UI" panose="020B0502040204020203" pitchFamily="34" charset="0"/>
                </a:endParaRPr>
              </a:p>
            </p:txBody>
          </p:sp>
          <p:pic>
            <p:nvPicPr>
              <p:cNvPr id="3" name="Picture 2">
                <a:extLst>
                  <a:ext uri="{FF2B5EF4-FFF2-40B4-BE49-F238E27FC236}">
                    <a16:creationId xmlns:a16="http://schemas.microsoft.com/office/drawing/2014/main" id="{1DC2D248-F69C-1946-94FD-06FAF6B51CD2}"/>
                  </a:ext>
                </a:extLst>
              </p:cNvPr>
              <p:cNvPicPr>
                <a:picLocks noChangeAspect="1"/>
              </p:cNvPicPr>
              <p:nvPr/>
            </p:nvPicPr>
            <p:blipFill>
              <a:blip r:embed="rId4"/>
              <a:srcRect/>
              <a:stretch/>
            </p:blipFill>
            <p:spPr>
              <a:xfrm>
                <a:off x="8500631" y="4407960"/>
                <a:ext cx="795068" cy="795068"/>
              </a:xfrm>
              <a:prstGeom prst="rect">
                <a:avLst/>
              </a:prstGeom>
            </p:spPr>
          </p:pic>
        </p:grpSp>
      </p:grpSp>
      <p:grpSp>
        <p:nvGrpSpPr>
          <p:cNvPr id="27" name="Group 26">
            <a:extLst>
              <a:ext uri="{FF2B5EF4-FFF2-40B4-BE49-F238E27FC236}">
                <a16:creationId xmlns:a16="http://schemas.microsoft.com/office/drawing/2014/main" id="{AEE645B1-F5F5-844E-9EEB-7DA0DF0CA5F6}"/>
              </a:ext>
            </a:extLst>
          </p:cNvPr>
          <p:cNvGrpSpPr/>
          <p:nvPr/>
        </p:nvGrpSpPr>
        <p:grpSpPr>
          <a:xfrm>
            <a:off x="1298092" y="2430036"/>
            <a:ext cx="3677392" cy="909359"/>
            <a:chOff x="1235032" y="2181595"/>
            <a:chExt cx="3677392" cy="909359"/>
          </a:xfrm>
        </p:grpSpPr>
        <p:sp>
          <p:nvSpPr>
            <p:cNvPr id="67" name="Rectangle 66">
              <a:extLst>
                <a:ext uri="{FF2B5EF4-FFF2-40B4-BE49-F238E27FC236}">
                  <a16:creationId xmlns:a16="http://schemas.microsoft.com/office/drawing/2014/main" id="{F87EC3F1-3438-4577-BA1C-F4A7E94830B5}"/>
                </a:ext>
              </a:extLst>
            </p:cNvPr>
            <p:cNvSpPr/>
            <p:nvPr/>
          </p:nvSpPr>
          <p:spPr>
            <a:xfrm>
              <a:off x="2395351" y="2185025"/>
              <a:ext cx="2517073" cy="905929"/>
            </a:xfrm>
            <a:prstGeom prst="rect">
              <a:avLst/>
            </a:prstGeom>
          </p:spPr>
          <p:txBody>
            <a:bodyPr wrap="square">
              <a:spAutoFit/>
            </a:bodyPr>
            <a:lstStyle/>
            <a:p>
              <a:pPr>
                <a:lnSpc>
                  <a:spcPct val="107000"/>
                </a:lnSpc>
              </a:pPr>
              <a:r>
                <a:rPr lang="en-US" sz="1400" b="1">
                  <a:solidFill>
                    <a:schemeClr val="bg1"/>
                  </a:solidFill>
                  <a:latin typeface="Segoe UI Semibold" panose="020B0502040204020203" pitchFamily="34" charset="0"/>
                  <a:ea typeface="Segoe UI Historic" panose="020B0502040204020203" pitchFamily="34" charset="0"/>
                  <a:cs typeface="Segoe UI Semibold" panose="020B0502040204020203" pitchFamily="34" charset="0"/>
                </a:rPr>
                <a:t>Chat</a:t>
              </a:r>
            </a:p>
            <a:p>
              <a:pPr>
                <a:lnSpc>
                  <a:spcPct val="107000"/>
                </a:lnSpc>
              </a:pPr>
              <a:r>
                <a:rPr lang="en-US" sz="1200">
                  <a:solidFill>
                    <a:schemeClr val="bg1"/>
                  </a:solidFill>
                  <a:latin typeface="Segoe UI" panose="020B0502040204020203" pitchFamily="34" charset="0"/>
                  <a:ea typeface="Segoe UI Historic" panose="020B0502040204020203" pitchFamily="34" charset="0"/>
                  <a:cs typeface="Segoe UI" panose="020B0502040204020203" pitchFamily="34" charset="0"/>
                </a:rPr>
                <a:t>Share your status, your opinion, and your personality in group chats or one-to-one messages</a:t>
              </a:r>
            </a:p>
          </p:txBody>
        </p:sp>
        <p:grpSp>
          <p:nvGrpSpPr>
            <p:cNvPr id="13" name="Group 12">
              <a:extLst>
                <a:ext uri="{FF2B5EF4-FFF2-40B4-BE49-F238E27FC236}">
                  <a16:creationId xmlns:a16="http://schemas.microsoft.com/office/drawing/2014/main" id="{96E3782C-9882-8D43-9136-1EFB46C3B294}"/>
                </a:ext>
              </a:extLst>
            </p:cNvPr>
            <p:cNvGrpSpPr/>
            <p:nvPr/>
          </p:nvGrpSpPr>
          <p:grpSpPr>
            <a:xfrm>
              <a:off x="1235032" y="2181595"/>
              <a:ext cx="909359" cy="909359"/>
              <a:chOff x="2420848" y="1288988"/>
              <a:chExt cx="909359" cy="909359"/>
            </a:xfrm>
          </p:grpSpPr>
          <p:sp>
            <p:nvSpPr>
              <p:cNvPr id="5" name="Oval 4">
                <a:extLst>
                  <a:ext uri="{FF2B5EF4-FFF2-40B4-BE49-F238E27FC236}">
                    <a16:creationId xmlns:a16="http://schemas.microsoft.com/office/drawing/2014/main" id="{5359B251-1B15-EB45-9728-15AD32A85310}"/>
                  </a:ext>
                </a:extLst>
              </p:cNvPr>
              <p:cNvSpPr/>
              <p:nvPr/>
            </p:nvSpPr>
            <p:spPr>
              <a:xfrm>
                <a:off x="2420848" y="1288988"/>
                <a:ext cx="909359" cy="909359"/>
              </a:xfrm>
              <a:prstGeom prst="ellipse">
                <a:avLst/>
              </a:prstGeom>
              <a:solidFill>
                <a:srgbClr val="1F1F1F"/>
              </a:solidFill>
              <a:ln w="38100">
                <a:solidFill>
                  <a:srgbClr val="7979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egoe UI" panose="020B0502040204020203" pitchFamily="34" charset="0"/>
                </a:endParaRPr>
              </a:p>
            </p:txBody>
          </p:sp>
          <p:pic>
            <p:nvPicPr>
              <p:cNvPr id="4" name="Picture 3">
                <a:extLst>
                  <a:ext uri="{FF2B5EF4-FFF2-40B4-BE49-F238E27FC236}">
                    <a16:creationId xmlns:a16="http://schemas.microsoft.com/office/drawing/2014/main" id="{1A034EEC-5B4E-7447-9823-79837102A7B3}"/>
                  </a:ext>
                </a:extLst>
              </p:cNvPr>
              <p:cNvPicPr>
                <a:picLocks noChangeAspect="1"/>
              </p:cNvPicPr>
              <p:nvPr/>
            </p:nvPicPr>
            <p:blipFill>
              <a:blip r:embed="rId5"/>
              <a:srcRect/>
              <a:stretch/>
            </p:blipFill>
            <p:spPr>
              <a:xfrm>
                <a:off x="2503565" y="1376243"/>
                <a:ext cx="743924" cy="743925"/>
              </a:xfrm>
              <a:prstGeom prst="rect">
                <a:avLst/>
              </a:prstGeom>
            </p:spPr>
          </p:pic>
        </p:grpSp>
      </p:grpSp>
      <p:grpSp>
        <p:nvGrpSpPr>
          <p:cNvPr id="28" name="Group 27">
            <a:extLst>
              <a:ext uri="{FF2B5EF4-FFF2-40B4-BE49-F238E27FC236}">
                <a16:creationId xmlns:a16="http://schemas.microsoft.com/office/drawing/2014/main" id="{05E7B0BE-1424-C44B-8088-277EF492A05B}"/>
              </a:ext>
            </a:extLst>
          </p:cNvPr>
          <p:cNvGrpSpPr/>
          <p:nvPr/>
        </p:nvGrpSpPr>
        <p:grpSpPr>
          <a:xfrm>
            <a:off x="7341633" y="2430036"/>
            <a:ext cx="3593221" cy="945306"/>
            <a:chOff x="7415203" y="2181595"/>
            <a:chExt cx="3593221" cy="945306"/>
          </a:xfrm>
        </p:grpSpPr>
        <p:sp>
          <p:nvSpPr>
            <p:cNvPr id="17" name="Rectangle 16">
              <a:extLst>
                <a:ext uri="{FF2B5EF4-FFF2-40B4-BE49-F238E27FC236}">
                  <a16:creationId xmlns:a16="http://schemas.microsoft.com/office/drawing/2014/main" id="{1CC40FC0-BC34-4A0C-BC4E-48251B4A470F}"/>
                </a:ext>
              </a:extLst>
            </p:cNvPr>
            <p:cNvSpPr/>
            <p:nvPr/>
          </p:nvSpPr>
          <p:spPr>
            <a:xfrm>
              <a:off x="8698031" y="2186651"/>
              <a:ext cx="2310393" cy="940250"/>
            </a:xfrm>
            <a:prstGeom prst="rect">
              <a:avLst/>
            </a:prstGeom>
          </p:spPr>
          <p:txBody>
            <a:bodyPr wrap="square">
              <a:spAutoFit/>
            </a:bodyPr>
            <a:lstStyle/>
            <a:p>
              <a:pPr>
                <a:lnSpc>
                  <a:spcPct val="107000"/>
                </a:lnSpc>
              </a:pPr>
              <a:r>
                <a:rPr lang="en-US" sz="1400" b="1">
                  <a:solidFill>
                    <a:schemeClr val="bg1"/>
                  </a:solidFill>
                  <a:latin typeface="Segoe UI Semibold" panose="020B0502040204020203" pitchFamily="34" charset="0"/>
                  <a:ea typeface="Segoe UI Historic" panose="020B0502040204020203" pitchFamily="34" charset="0"/>
                  <a:cs typeface="Segoe UI Semibold" panose="020B0502040204020203" pitchFamily="34" charset="0"/>
                </a:rPr>
                <a:t>Meet</a:t>
              </a:r>
            </a:p>
            <a:p>
              <a:pPr>
                <a:lnSpc>
                  <a:spcPct val="107000"/>
                </a:lnSpc>
              </a:pPr>
              <a:r>
                <a:rPr lang="en-US" sz="1200">
                  <a:solidFill>
                    <a:schemeClr val="bg1"/>
                  </a:solidFill>
                  <a:latin typeface="Segoe UI" panose="020B0502040204020203" pitchFamily="34" charset="0"/>
                  <a:ea typeface="Segoe UI Historic" panose="020B0502040204020203" pitchFamily="34" charset="0"/>
                  <a:cs typeface="Segoe UI" panose="020B0502040204020203" pitchFamily="34" charset="0"/>
                </a:rPr>
                <a:t>Teams of two or 10,000 can meet in one place, no matter how many locations they’re in</a:t>
              </a:r>
            </a:p>
          </p:txBody>
        </p:sp>
        <p:grpSp>
          <p:nvGrpSpPr>
            <p:cNvPr id="14" name="Group 13">
              <a:extLst>
                <a:ext uri="{FF2B5EF4-FFF2-40B4-BE49-F238E27FC236}">
                  <a16:creationId xmlns:a16="http://schemas.microsoft.com/office/drawing/2014/main" id="{EF71AF7B-7748-7945-8CFB-F175047CBF0C}"/>
                </a:ext>
              </a:extLst>
            </p:cNvPr>
            <p:cNvGrpSpPr/>
            <p:nvPr/>
          </p:nvGrpSpPr>
          <p:grpSpPr>
            <a:xfrm>
              <a:off x="7415203" y="2181595"/>
              <a:ext cx="909359" cy="909359"/>
              <a:chOff x="8443485" y="1241832"/>
              <a:chExt cx="909359" cy="909359"/>
            </a:xfrm>
          </p:grpSpPr>
          <p:sp>
            <p:nvSpPr>
              <p:cNvPr id="30" name="Oval 29">
                <a:extLst>
                  <a:ext uri="{FF2B5EF4-FFF2-40B4-BE49-F238E27FC236}">
                    <a16:creationId xmlns:a16="http://schemas.microsoft.com/office/drawing/2014/main" id="{1BB735CB-669A-394B-B426-AAF334099D38}"/>
                  </a:ext>
                </a:extLst>
              </p:cNvPr>
              <p:cNvSpPr/>
              <p:nvPr/>
            </p:nvSpPr>
            <p:spPr>
              <a:xfrm>
                <a:off x="8443485" y="1241832"/>
                <a:ext cx="909359" cy="909359"/>
              </a:xfrm>
              <a:prstGeom prst="ellipse">
                <a:avLst/>
              </a:prstGeom>
              <a:solidFill>
                <a:srgbClr val="1F1F1F"/>
              </a:solidFill>
              <a:ln w="38100">
                <a:solidFill>
                  <a:srgbClr val="7979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egoe UI" panose="020B0502040204020203" pitchFamily="34" charset="0"/>
                </a:endParaRPr>
              </a:p>
            </p:txBody>
          </p:sp>
          <p:pic>
            <p:nvPicPr>
              <p:cNvPr id="18" name="Picture 17">
                <a:extLst>
                  <a:ext uri="{FF2B5EF4-FFF2-40B4-BE49-F238E27FC236}">
                    <a16:creationId xmlns:a16="http://schemas.microsoft.com/office/drawing/2014/main" id="{2DFDE056-1CF0-43E4-8BCD-E1CD2F8066D5}"/>
                  </a:ext>
                </a:extLst>
              </p:cNvPr>
              <p:cNvPicPr>
                <a:picLocks noChangeAspect="1"/>
              </p:cNvPicPr>
              <p:nvPr/>
            </p:nvPicPr>
            <p:blipFill>
              <a:blip r:embed="rId6"/>
              <a:srcRect/>
              <a:stretch/>
            </p:blipFill>
            <p:spPr>
              <a:xfrm>
                <a:off x="8501940" y="1298663"/>
                <a:ext cx="795068" cy="795068"/>
              </a:xfrm>
              <a:prstGeom prst="rect">
                <a:avLst/>
              </a:prstGeom>
            </p:spPr>
          </p:pic>
        </p:grpSp>
      </p:grpSp>
      <p:sp>
        <p:nvSpPr>
          <p:cNvPr id="26" name="Rectangle 25">
            <a:extLst>
              <a:ext uri="{FF2B5EF4-FFF2-40B4-BE49-F238E27FC236}">
                <a16:creationId xmlns:a16="http://schemas.microsoft.com/office/drawing/2014/main" id="{EA39F86E-4495-5940-8884-54A3E923B30A}"/>
              </a:ext>
            </a:extLst>
          </p:cNvPr>
          <p:cNvSpPr/>
          <p:nvPr/>
        </p:nvSpPr>
        <p:spPr>
          <a:xfrm>
            <a:off x="0" y="430416"/>
            <a:ext cx="12192000" cy="646331"/>
          </a:xfrm>
          <a:prstGeom prst="rect">
            <a:avLst/>
          </a:prstGeom>
          <a:noFill/>
          <a:ln>
            <a:noFill/>
          </a:ln>
        </p:spPr>
        <p:txBody>
          <a:bodyPr wrap="square">
            <a:spAutoFit/>
          </a:bodyPr>
          <a:lstStyle/>
          <a:p>
            <a:pPr algn="ctr"/>
            <a:r>
              <a:rPr lang="en-US" sz="3600" b="1">
                <a:solidFill>
                  <a:srgbClr val="505050"/>
                </a:solidFill>
                <a:latin typeface="Segoe UI Semibold" panose="020B0502040204020203" pitchFamily="34" charset="0"/>
                <a:cs typeface="Segoe UI Semibold" panose="020B0502040204020203" pitchFamily="34" charset="0"/>
              </a:rPr>
              <a:t>Microsoft Teams</a:t>
            </a:r>
          </a:p>
        </p:txBody>
      </p:sp>
      <p:sp>
        <p:nvSpPr>
          <p:cNvPr id="25" name="Rectangle 24">
            <a:extLst>
              <a:ext uri="{FF2B5EF4-FFF2-40B4-BE49-F238E27FC236}">
                <a16:creationId xmlns:a16="http://schemas.microsoft.com/office/drawing/2014/main" id="{96631761-A9E7-F943-8CAA-F0C891F40AF5}"/>
              </a:ext>
            </a:extLst>
          </p:cNvPr>
          <p:cNvSpPr/>
          <p:nvPr/>
        </p:nvSpPr>
        <p:spPr>
          <a:xfrm>
            <a:off x="0" y="1013260"/>
            <a:ext cx="12192000" cy="369332"/>
          </a:xfrm>
          <a:prstGeom prst="rect">
            <a:avLst/>
          </a:prstGeom>
          <a:noFill/>
          <a:ln>
            <a:noFill/>
          </a:ln>
        </p:spPr>
        <p:txBody>
          <a:bodyPr wrap="square">
            <a:spAutoFit/>
          </a:bodyPr>
          <a:lstStyle/>
          <a:p>
            <a:pPr algn="ctr">
              <a:tabLst>
                <a:tab pos="8974138" algn="l"/>
              </a:tabLst>
            </a:pPr>
            <a:r>
              <a:rPr lang="en-US">
                <a:solidFill>
                  <a:srgbClr val="505050"/>
                </a:solidFill>
                <a:latin typeface="Segoe UI" panose="020B0502040204020203" pitchFamily="34" charset="0"/>
                <a:cs typeface="Segoe UI" panose="020B0502040204020203" pitchFamily="34" charset="0"/>
              </a:rPr>
              <a:t>Accomplish more together</a:t>
            </a:r>
          </a:p>
        </p:txBody>
      </p:sp>
    </p:spTree>
    <p:extLst>
      <p:ext uri="{BB962C8B-B14F-4D97-AF65-F5344CB8AC3E}">
        <p14:creationId xmlns:p14="http://schemas.microsoft.com/office/powerpoint/2010/main" val="32807395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fade">
                                      <p:cBhvr>
                                        <p:cTn id="10" dur="500"/>
                                        <p:tgtEl>
                                          <p:spTgt spid="25"/>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27"/>
                                        </p:tgtEl>
                                        <p:attrNameLst>
                                          <p:attrName>style.visibility</p:attrName>
                                        </p:attrNameLst>
                                      </p:cBhvr>
                                      <p:to>
                                        <p:strVal val="visible"/>
                                      </p:to>
                                    </p:set>
                                    <p:animEffect transition="in" filter="fade">
                                      <p:cBhvr>
                                        <p:cTn id="14" dur="500"/>
                                        <p:tgtEl>
                                          <p:spTgt spid="27"/>
                                        </p:tgtEl>
                                      </p:cBhvr>
                                    </p:animEffect>
                                  </p:childTnLst>
                                </p:cTn>
                              </p:par>
                              <p:par>
                                <p:cTn id="15" presetID="10" presetClass="entr" presetSubtype="0" fill="hold" nodeType="withEffect">
                                  <p:stCondLst>
                                    <p:cond delay="300"/>
                                  </p:stCondLst>
                                  <p:childTnLst>
                                    <p:set>
                                      <p:cBhvr>
                                        <p:cTn id="16" dur="1" fill="hold">
                                          <p:stCondLst>
                                            <p:cond delay="0"/>
                                          </p:stCondLst>
                                        </p:cTn>
                                        <p:tgtEl>
                                          <p:spTgt spid="28"/>
                                        </p:tgtEl>
                                        <p:attrNameLst>
                                          <p:attrName>style.visibility</p:attrName>
                                        </p:attrNameLst>
                                      </p:cBhvr>
                                      <p:to>
                                        <p:strVal val="visible"/>
                                      </p:to>
                                    </p:set>
                                    <p:animEffect transition="in" filter="fade">
                                      <p:cBhvr>
                                        <p:cTn id="17" dur="500"/>
                                        <p:tgtEl>
                                          <p:spTgt spid="28"/>
                                        </p:tgtEl>
                                      </p:cBhvr>
                                    </p:animEffect>
                                  </p:childTnLst>
                                </p:cTn>
                              </p:par>
                              <p:par>
                                <p:cTn id="18" presetID="10" presetClass="entr" presetSubtype="0" fill="hold" nodeType="withEffect">
                                  <p:stCondLst>
                                    <p:cond delay="600"/>
                                  </p:stCondLst>
                                  <p:childTnLst>
                                    <p:set>
                                      <p:cBhvr>
                                        <p:cTn id="19" dur="1" fill="hold">
                                          <p:stCondLst>
                                            <p:cond delay="0"/>
                                          </p:stCondLst>
                                        </p:cTn>
                                        <p:tgtEl>
                                          <p:spTgt spid="31"/>
                                        </p:tgtEl>
                                        <p:attrNameLst>
                                          <p:attrName>style.visibility</p:attrName>
                                        </p:attrNameLst>
                                      </p:cBhvr>
                                      <p:to>
                                        <p:strVal val="visible"/>
                                      </p:to>
                                    </p:set>
                                    <p:animEffect transition="in" filter="fade">
                                      <p:cBhvr>
                                        <p:cTn id="20" dur="500"/>
                                        <p:tgtEl>
                                          <p:spTgt spid="31"/>
                                        </p:tgtEl>
                                      </p:cBhvr>
                                    </p:animEffect>
                                  </p:childTnLst>
                                </p:cTn>
                              </p:par>
                              <p:par>
                                <p:cTn id="21" presetID="10" presetClass="entr" presetSubtype="0" fill="hold" nodeType="withEffect">
                                  <p:stCondLst>
                                    <p:cond delay="900"/>
                                  </p:stCondLst>
                                  <p:childTnLst>
                                    <p:set>
                                      <p:cBhvr>
                                        <p:cTn id="22" dur="1" fill="hold">
                                          <p:stCondLst>
                                            <p:cond delay="0"/>
                                          </p:stCondLst>
                                        </p:cTn>
                                        <p:tgtEl>
                                          <p:spTgt spid="32"/>
                                        </p:tgtEl>
                                        <p:attrNameLst>
                                          <p:attrName>style.visibility</p:attrName>
                                        </p:attrNameLst>
                                      </p:cBhvr>
                                      <p:to>
                                        <p:strVal val="visible"/>
                                      </p:to>
                                    </p:set>
                                    <p:animEffect transition="in" filter="fade">
                                      <p:cBhvr>
                                        <p:cTn id="23"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2208EE2E-8931-4F9F-8403-36D8658678DA}"/>
              </a:ext>
            </a:extLst>
          </p:cNvPr>
          <p:cNvSpPr/>
          <p:nvPr/>
        </p:nvSpPr>
        <p:spPr>
          <a:xfrm>
            <a:off x="0" y="3351496"/>
            <a:ext cx="12192000" cy="3506504"/>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32" name="Picture 31">
            <a:extLst>
              <a:ext uri="{FF2B5EF4-FFF2-40B4-BE49-F238E27FC236}">
                <a16:creationId xmlns:a16="http://schemas.microsoft.com/office/drawing/2014/main" id="{A0FFE3B6-2E0C-43EC-A681-82B24BDBA9C3}"/>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5549156" y="3448800"/>
            <a:ext cx="6642844" cy="3409200"/>
          </a:xfrm>
          <a:prstGeom prst="rect">
            <a:avLst/>
          </a:prstGeom>
        </p:spPr>
      </p:pic>
      <p:sp>
        <p:nvSpPr>
          <p:cNvPr id="17" name="TextBox 16">
            <a:extLst>
              <a:ext uri="{FF2B5EF4-FFF2-40B4-BE49-F238E27FC236}">
                <a16:creationId xmlns:a16="http://schemas.microsoft.com/office/drawing/2014/main" id="{3ECDCB24-717D-E340-9055-5D082A358BD6}"/>
              </a:ext>
            </a:extLst>
          </p:cNvPr>
          <p:cNvSpPr txBox="1"/>
          <p:nvPr/>
        </p:nvSpPr>
        <p:spPr>
          <a:xfrm>
            <a:off x="496027" y="1508313"/>
            <a:ext cx="1693334" cy="1138773"/>
          </a:xfrm>
          <a:prstGeom prst="rect">
            <a:avLst/>
          </a:prstGeom>
          <a:noFill/>
        </p:spPr>
        <p:txBody>
          <a:bodyPr wrap="square" rtlCol="0">
            <a:spAutoFit/>
          </a:bodyPr>
          <a:lstStyle/>
          <a:p>
            <a:pPr algn="ctr"/>
            <a:r>
              <a:rPr lang="en-US" sz="3600" b="1">
                <a:solidFill>
                  <a:srgbClr val="505050"/>
                </a:solidFill>
                <a:latin typeface="Segoe UI Semibold" panose="020B0502040204020203" pitchFamily="34" charset="0"/>
                <a:cs typeface="Segoe UI Semibold" panose="020B0502040204020203" pitchFamily="34" charset="0"/>
              </a:rPr>
              <a:t>44</a:t>
            </a:r>
            <a:br>
              <a:rPr lang="en-US" b="1">
                <a:solidFill>
                  <a:srgbClr val="505050"/>
                </a:solidFill>
                <a:latin typeface="Segoe UI Semibold" panose="020B0502040204020203" pitchFamily="34" charset="0"/>
                <a:cs typeface="Segoe UI Semibold" panose="020B0502040204020203" pitchFamily="34" charset="0"/>
              </a:rPr>
            </a:br>
            <a:r>
              <a:rPr lang="en-US" sz="1600" b="1">
                <a:solidFill>
                  <a:srgbClr val="505050"/>
                </a:solidFill>
                <a:latin typeface="Segoe UI Semibold" panose="020B0502040204020203" pitchFamily="34" charset="0"/>
                <a:cs typeface="Segoe UI Semibold" panose="020B0502040204020203" pitchFamily="34" charset="0"/>
              </a:rPr>
              <a:t>million DAU in March 2020</a:t>
            </a:r>
            <a:r>
              <a:rPr lang="en-US" sz="1600" b="1" baseline="30000">
                <a:solidFill>
                  <a:srgbClr val="505050"/>
                </a:solidFill>
                <a:latin typeface="Segoe UI Semibold" panose="020B0502040204020203" pitchFamily="34" charset="0"/>
                <a:cs typeface="Segoe UI Semibold" panose="020B0502040204020203" pitchFamily="34" charset="0"/>
              </a:rPr>
              <a:t>3</a:t>
            </a:r>
            <a:endParaRPr lang="en-US" b="1" baseline="30000">
              <a:solidFill>
                <a:srgbClr val="505050"/>
              </a:solidFill>
              <a:latin typeface="Segoe UI Semibold" panose="020B0502040204020203" pitchFamily="34" charset="0"/>
              <a:cs typeface="Segoe UI Semibold" panose="020B0502040204020203" pitchFamily="34" charset="0"/>
            </a:endParaRPr>
          </a:p>
        </p:txBody>
      </p:sp>
      <p:sp>
        <p:nvSpPr>
          <p:cNvPr id="22" name="TextBox 21">
            <a:extLst>
              <a:ext uri="{FF2B5EF4-FFF2-40B4-BE49-F238E27FC236}">
                <a16:creationId xmlns:a16="http://schemas.microsoft.com/office/drawing/2014/main" id="{03F03AFD-CC7D-0942-9EB2-1E133E46034F}"/>
              </a:ext>
            </a:extLst>
          </p:cNvPr>
          <p:cNvSpPr txBox="1"/>
          <p:nvPr/>
        </p:nvSpPr>
        <p:spPr>
          <a:xfrm>
            <a:off x="3627394" y="1508313"/>
            <a:ext cx="1693334" cy="1138773"/>
          </a:xfrm>
          <a:prstGeom prst="rect">
            <a:avLst/>
          </a:prstGeom>
          <a:noFill/>
        </p:spPr>
        <p:txBody>
          <a:bodyPr wrap="square" rtlCol="0">
            <a:spAutoFit/>
          </a:bodyPr>
          <a:lstStyle/>
          <a:p>
            <a:pPr algn="ctr"/>
            <a:r>
              <a:rPr lang="en-US" sz="3600" b="1">
                <a:solidFill>
                  <a:srgbClr val="505050"/>
                </a:solidFill>
                <a:latin typeface="Segoe UI Semibold" panose="020B0502040204020203" pitchFamily="34" charset="0"/>
                <a:cs typeface="Segoe UI Semibold" panose="020B0502040204020203" pitchFamily="34" charset="0"/>
              </a:rPr>
              <a:t>75</a:t>
            </a:r>
            <a:br>
              <a:rPr lang="en-US" b="1">
                <a:solidFill>
                  <a:srgbClr val="505050"/>
                </a:solidFill>
                <a:latin typeface="Segoe UI Semibold" panose="020B0502040204020203" pitchFamily="34" charset="0"/>
                <a:cs typeface="Segoe UI Semibold" panose="020B0502040204020203" pitchFamily="34" charset="0"/>
              </a:rPr>
            </a:br>
            <a:r>
              <a:rPr lang="en-US" sz="1600" b="1">
                <a:solidFill>
                  <a:srgbClr val="505050"/>
                </a:solidFill>
                <a:latin typeface="Segoe UI Semibold" panose="020B0502040204020203" pitchFamily="34" charset="0"/>
                <a:cs typeface="Segoe UI Semibold" panose="020B0502040204020203" pitchFamily="34" charset="0"/>
              </a:rPr>
              <a:t>million DAU in April 2020</a:t>
            </a:r>
            <a:r>
              <a:rPr lang="en-US" sz="1600" b="1" baseline="30000">
                <a:solidFill>
                  <a:srgbClr val="505050"/>
                </a:solidFill>
                <a:latin typeface="Segoe UI Semibold" panose="020B0502040204020203" pitchFamily="34" charset="0"/>
                <a:cs typeface="Segoe UI Semibold" panose="020B0502040204020203" pitchFamily="34" charset="0"/>
              </a:rPr>
              <a:t>3</a:t>
            </a:r>
            <a:endParaRPr lang="en-US" b="1" baseline="30000">
              <a:solidFill>
                <a:srgbClr val="505050"/>
              </a:solidFill>
              <a:latin typeface="Segoe UI Semibold" panose="020B0502040204020203" pitchFamily="34" charset="0"/>
              <a:cs typeface="Segoe UI Semibold" panose="020B0502040204020203" pitchFamily="34" charset="0"/>
            </a:endParaRPr>
          </a:p>
        </p:txBody>
      </p:sp>
      <p:sp>
        <p:nvSpPr>
          <p:cNvPr id="23" name="TextBox 22">
            <a:extLst>
              <a:ext uri="{FF2B5EF4-FFF2-40B4-BE49-F238E27FC236}">
                <a16:creationId xmlns:a16="http://schemas.microsoft.com/office/drawing/2014/main" id="{3201F90F-A97B-B14F-BBD4-4D2F2E9E45DB}"/>
              </a:ext>
            </a:extLst>
          </p:cNvPr>
          <p:cNvSpPr txBox="1"/>
          <p:nvPr/>
        </p:nvSpPr>
        <p:spPr>
          <a:xfrm>
            <a:off x="6758761" y="1508313"/>
            <a:ext cx="1693334" cy="1138773"/>
          </a:xfrm>
          <a:prstGeom prst="rect">
            <a:avLst/>
          </a:prstGeom>
          <a:noFill/>
        </p:spPr>
        <p:txBody>
          <a:bodyPr wrap="square" rtlCol="0">
            <a:spAutoFit/>
          </a:bodyPr>
          <a:lstStyle/>
          <a:p>
            <a:pPr algn="ctr"/>
            <a:r>
              <a:rPr lang="en-US" sz="3600" b="1">
                <a:solidFill>
                  <a:srgbClr val="505050"/>
                </a:solidFill>
                <a:latin typeface="Segoe UI Semibold" panose="020B0502040204020203" pitchFamily="34" charset="0"/>
                <a:cs typeface="Segoe UI Semibold" panose="020B0502040204020203" pitchFamily="34" charset="0"/>
              </a:rPr>
              <a:t>115</a:t>
            </a:r>
            <a:br>
              <a:rPr lang="en-US" b="1">
                <a:solidFill>
                  <a:srgbClr val="505050"/>
                </a:solidFill>
                <a:latin typeface="Segoe UI Semibold" panose="020B0502040204020203" pitchFamily="34" charset="0"/>
                <a:cs typeface="Segoe UI Semibold" panose="020B0502040204020203" pitchFamily="34" charset="0"/>
              </a:rPr>
            </a:br>
            <a:r>
              <a:rPr lang="en-US" sz="1600" b="1">
                <a:solidFill>
                  <a:srgbClr val="505050"/>
                </a:solidFill>
                <a:latin typeface="Segoe UI Semibold" panose="020B0502040204020203" pitchFamily="34" charset="0"/>
                <a:cs typeface="Segoe UI Semibold" panose="020B0502040204020203" pitchFamily="34" charset="0"/>
              </a:rPr>
              <a:t>million DAU in October 2020</a:t>
            </a:r>
            <a:r>
              <a:rPr lang="en-US" sz="1600" b="1" baseline="30000">
                <a:solidFill>
                  <a:srgbClr val="505050"/>
                </a:solidFill>
                <a:latin typeface="Segoe UI Semibold" panose="020B0502040204020203" pitchFamily="34" charset="0"/>
                <a:cs typeface="Segoe UI Semibold" panose="020B0502040204020203" pitchFamily="34" charset="0"/>
              </a:rPr>
              <a:t>4</a:t>
            </a:r>
            <a:endParaRPr lang="en-US" b="1" baseline="30000">
              <a:solidFill>
                <a:srgbClr val="505050"/>
              </a:solidFill>
              <a:latin typeface="Segoe UI Semibold" panose="020B0502040204020203" pitchFamily="34" charset="0"/>
              <a:cs typeface="Segoe UI Semibold" panose="020B0502040204020203" pitchFamily="34" charset="0"/>
            </a:endParaRPr>
          </a:p>
        </p:txBody>
      </p:sp>
      <p:sp>
        <p:nvSpPr>
          <p:cNvPr id="25" name="Rectangle 24">
            <a:extLst>
              <a:ext uri="{FF2B5EF4-FFF2-40B4-BE49-F238E27FC236}">
                <a16:creationId xmlns:a16="http://schemas.microsoft.com/office/drawing/2014/main" id="{D799C6D9-B5E9-C046-8E16-5684A1E46D93}"/>
              </a:ext>
            </a:extLst>
          </p:cNvPr>
          <p:cNvSpPr/>
          <p:nvPr/>
        </p:nvSpPr>
        <p:spPr>
          <a:xfrm>
            <a:off x="0" y="2668601"/>
            <a:ext cx="12191992" cy="7993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egoe UI" panose="020B0502040204020203" pitchFamily="34" charset="0"/>
            </a:endParaRPr>
          </a:p>
        </p:txBody>
      </p:sp>
      <p:sp>
        <p:nvSpPr>
          <p:cNvPr id="5" name="Rectangle 4">
            <a:extLst>
              <a:ext uri="{FF2B5EF4-FFF2-40B4-BE49-F238E27FC236}">
                <a16:creationId xmlns:a16="http://schemas.microsoft.com/office/drawing/2014/main" id="{52DAF1AB-39CC-D04E-8748-9D8845E3D728}"/>
              </a:ext>
            </a:extLst>
          </p:cNvPr>
          <p:cNvSpPr/>
          <p:nvPr/>
        </p:nvSpPr>
        <p:spPr>
          <a:xfrm>
            <a:off x="-8" y="406993"/>
            <a:ext cx="12192008" cy="984885"/>
          </a:xfrm>
          <a:prstGeom prst="rect">
            <a:avLst/>
          </a:prstGeom>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505050"/>
                </a:solidFill>
                <a:effectLst/>
                <a:uLnTx/>
                <a:uFillTx/>
                <a:latin typeface="Segoe UI Semibold" panose="020B0502040204020203" pitchFamily="34" charset="0"/>
                <a:ea typeface="+mn-ea"/>
                <a:cs typeface="Segoe UI Semibold" panose="020B0502040204020203" pitchFamily="34" charset="0"/>
              </a:rPr>
              <a:t>Growth</a:t>
            </a:r>
            <a:r>
              <a:rPr kumimoji="0" lang="en-US" sz="3600" b="1" i="0" u="none" strike="noStrike" kern="1200" cap="none" spc="0" normalizeH="0" noProof="0">
                <a:ln>
                  <a:noFill/>
                </a:ln>
                <a:solidFill>
                  <a:srgbClr val="505050"/>
                </a:solidFill>
                <a:effectLst/>
                <a:uLnTx/>
                <a:uFillTx/>
                <a:latin typeface="Segoe UI Semibold" panose="020B0502040204020203" pitchFamily="34" charset="0"/>
                <a:ea typeface="+mn-ea"/>
                <a:cs typeface="Segoe UI Semibold" panose="020B0502040204020203" pitchFamily="34" charset="0"/>
              </a:rPr>
              <a:t> to match the moment</a:t>
            </a:r>
            <a:endParaRPr kumimoji="0" lang="en-US" sz="3600" b="1" i="0" u="none" strike="noStrike" kern="1200" cap="none" spc="0" normalizeH="0" baseline="0" noProof="0">
              <a:ln>
                <a:noFill/>
              </a:ln>
              <a:solidFill>
                <a:srgbClr val="505050"/>
              </a:solidFill>
              <a:effectLst/>
              <a:uLnTx/>
              <a:uFillTx/>
              <a:latin typeface="Segoe UI Semibold" panose="020B0502040204020203" pitchFamily="34" charset="0"/>
              <a:ea typeface="+mn-ea"/>
              <a:cs typeface="Segoe UI Semibold" panose="020B0502040204020203"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 b="1" i="0" u="none" strike="noStrike" kern="1200" cap="none" spc="0" normalizeH="0" baseline="0" noProof="0">
              <a:ln>
                <a:noFill/>
              </a:ln>
              <a:solidFill>
                <a:srgbClr val="505050"/>
              </a:solidFill>
              <a:effectLst/>
              <a:uLnTx/>
              <a:uFillTx/>
              <a:latin typeface="Segoe UI Semibold" panose="020B0502040204020203" pitchFamily="34" charset="0"/>
              <a:ea typeface="+mn-ea"/>
              <a:cs typeface="Segoe UI Semibold" panose="020B0502040204020203"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tab pos="8974138" algn="l"/>
              </a:tabLst>
              <a:defRPr/>
            </a:pPr>
            <a:r>
              <a:rPr lang="en-US" noProof="0">
                <a:solidFill>
                  <a:srgbClr val="505050"/>
                </a:solidFill>
                <a:latin typeface="Segoe UI"/>
                <a:cs typeface="Segoe UI"/>
              </a:rPr>
              <a:t>Daily active users of Microsoft Teams have </a:t>
            </a:r>
            <a:r>
              <a:rPr lang="en-US">
                <a:solidFill>
                  <a:srgbClr val="505050"/>
                </a:solidFill>
                <a:latin typeface="Segoe UI"/>
                <a:cs typeface="Segoe UI"/>
              </a:rPr>
              <a:t>nearly </a:t>
            </a:r>
            <a:r>
              <a:rPr lang="en-US" noProof="0">
                <a:solidFill>
                  <a:srgbClr val="505050"/>
                </a:solidFill>
                <a:latin typeface="Segoe UI"/>
                <a:cs typeface="Segoe UI"/>
              </a:rPr>
              <a:t>tripled since March 2020</a:t>
            </a:r>
            <a:endParaRPr lang="en-US" sz="1800" b="0" i="0" u="none" strike="noStrike" kern="1200" cap="none" spc="0" normalizeH="0" baseline="0" noProof="0">
              <a:ln>
                <a:noFill/>
              </a:ln>
              <a:solidFill>
                <a:srgbClr val="505050"/>
              </a:solidFill>
              <a:effectLst/>
              <a:uLnTx/>
              <a:uFillTx/>
              <a:latin typeface="Segoe UI"/>
              <a:cs typeface="Segoe UI"/>
            </a:endParaRPr>
          </a:p>
        </p:txBody>
      </p:sp>
      <p:grpSp>
        <p:nvGrpSpPr>
          <p:cNvPr id="27" name="Group 26">
            <a:extLst>
              <a:ext uri="{FF2B5EF4-FFF2-40B4-BE49-F238E27FC236}">
                <a16:creationId xmlns:a16="http://schemas.microsoft.com/office/drawing/2014/main" id="{949F0BBD-D184-2349-AA7D-387214503617}"/>
              </a:ext>
            </a:extLst>
          </p:cNvPr>
          <p:cNvGrpSpPr/>
          <p:nvPr/>
        </p:nvGrpSpPr>
        <p:grpSpPr>
          <a:xfrm>
            <a:off x="252233" y="4027530"/>
            <a:ext cx="5754120" cy="2154436"/>
            <a:chOff x="5518100" y="4020414"/>
            <a:chExt cx="5754120" cy="2154436"/>
          </a:xfrm>
        </p:grpSpPr>
        <p:sp>
          <p:nvSpPr>
            <p:cNvPr id="10" name="Rectangle 9">
              <a:extLst>
                <a:ext uri="{FF2B5EF4-FFF2-40B4-BE49-F238E27FC236}">
                  <a16:creationId xmlns:a16="http://schemas.microsoft.com/office/drawing/2014/main" id="{3B15A321-80D8-754D-B0DD-B1800773E9E2}"/>
                </a:ext>
              </a:extLst>
            </p:cNvPr>
            <p:cNvSpPr/>
            <p:nvPr/>
          </p:nvSpPr>
          <p:spPr>
            <a:xfrm>
              <a:off x="7335928" y="4020414"/>
              <a:ext cx="3936292" cy="215443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chorCtr="0">
              <a:spAutoFit/>
            </a:bodyPr>
            <a:lstStyle/>
            <a:p>
              <a:r>
                <a:rPr lang="en-US" sz="1600" dirty="0">
                  <a:solidFill>
                    <a:schemeClr val="tx1"/>
                  </a:solidFill>
                  <a:effectLst/>
                  <a:latin typeface="Segoe UI" panose="020B0502040204020203" pitchFamily="34" charset="0"/>
                  <a:cs typeface="Segoe UI" panose="020B0502040204020203" pitchFamily="34" charset="0"/>
                </a:rPr>
                <a:t>I was surprised at the increased personal connection we get with customers through Teams meetings. We see people in their personal surroundings, working from home. It’s helping us get to know our clients on a completely different level.</a:t>
              </a:r>
              <a:br>
                <a:rPr lang="en-US" sz="1400" b="1" dirty="0">
                  <a:solidFill>
                    <a:schemeClr val="tx1"/>
                  </a:solidFill>
                  <a:effectLst/>
                  <a:latin typeface="Segoe UI Semibold" panose="020B0502040204020203" pitchFamily="34" charset="0"/>
                  <a:cs typeface="Segoe UI Semibold" panose="020B0502040204020203" pitchFamily="34" charset="0"/>
                </a:rPr>
              </a:br>
              <a:br>
                <a:rPr lang="en-US" sz="1400" b="1" dirty="0">
                  <a:solidFill>
                    <a:schemeClr val="tx1"/>
                  </a:solidFill>
                  <a:effectLst/>
                  <a:latin typeface="Segoe UI Semibold" panose="020B0502040204020203" pitchFamily="34" charset="0"/>
                  <a:cs typeface="Segoe UI Semibold" panose="020B0502040204020203" pitchFamily="34" charset="0"/>
                </a:rPr>
              </a:br>
              <a:r>
                <a:rPr lang="en-US" sz="1200" b="1" dirty="0">
                  <a:solidFill>
                    <a:schemeClr val="tx1"/>
                  </a:solidFill>
                  <a:effectLst/>
                  <a:latin typeface="Segoe UI Semibold" panose="020B0502040204020203" pitchFamily="34" charset="0"/>
                  <a:cs typeface="Segoe UI Semibold" panose="020B0502040204020203" pitchFamily="34" charset="0"/>
                </a:rPr>
                <a:t>Scott </a:t>
              </a:r>
              <a:r>
                <a:rPr lang="en-US" sz="1200" b="1" dirty="0" err="1">
                  <a:solidFill>
                    <a:schemeClr val="tx1"/>
                  </a:solidFill>
                  <a:effectLst/>
                  <a:latin typeface="Segoe UI Semibold" panose="020B0502040204020203" pitchFamily="34" charset="0"/>
                  <a:cs typeface="Segoe UI Semibold" panose="020B0502040204020203" pitchFamily="34" charset="0"/>
                </a:rPr>
                <a:t>DeMeulemeester</a:t>
              </a:r>
              <a:br>
                <a:rPr lang="en-US" sz="1200" b="1" dirty="0">
                  <a:solidFill>
                    <a:schemeClr val="tx1"/>
                  </a:solidFill>
                  <a:latin typeface="Segoe UI Semibold" panose="020B0502040204020203" pitchFamily="34" charset="0"/>
                  <a:cs typeface="Segoe UI Semibold" panose="020B0502040204020203" pitchFamily="34" charset="0"/>
                </a:rPr>
              </a:br>
              <a:r>
                <a:rPr lang="en-US" sz="1200" b="1" dirty="0">
                  <a:solidFill>
                    <a:schemeClr val="tx1"/>
                  </a:solidFill>
                  <a:effectLst/>
                  <a:latin typeface="Segoe UI Semibold" panose="020B0502040204020203" pitchFamily="34" charset="0"/>
                  <a:cs typeface="Segoe UI Semibold" panose="020B0502040204020203" pitchFamily="34" charset="0"/>
                </a:rPr>
                <a:t>Managing Director (Slalom)</a:t>
              </a:r>
              <a:endParaRPr lang="en-US" sz="1400" b="1" dirty="0">
                <a:solidFill>
                  <a:schemeClr val="tx1"/>
                </a:solidFill>
                <a:effectLst/>
                <a:latin typeface="Segoe UI Semibold" panose="020B0502040204020203" pitchFamily="34" charset="0"/>
                <a:cs typeface="Segoe UI Semibold" panose="020B0502040204020203" pitchFamily="34" charset="0"/>
              </a:endParaRPr>
            </a:p>
          </p:txBody>
        </p:sp>
        <p:grpSp>
          <p:nvGrpSpPr>
            <p:cNvPr id="15" name="Group 14">
              <a:extLst>
                <a:ext uri="{FF2B5EF4-FFF2-40B4-BE49-F238E27FC236}">
                  <a16:creationId xmlns:a16="http://schemas.microsoft.com/office/drawing/2014/main" id="{A813B523-0D28-AC40-A0FF-B4702CD3BED0}"/>
                </a:ext>
              </a:extLst>
            </p:cNvPr>
            <p:cNvGrpSpPr/>
            <p:nvPr/>
          </p:nvGrpSpPr>
          <p:grpSpPr>
            <a:xfrm>
              <a:off x="5518100" y="4034378"/>
              <a:ext cx="1847643" cy="1230004"/>
              <a:chOff x="5518100" y="3913496"/>
              <a:chExt cx="1847643" cy="1230004"/>
            </a:xfrm>
          </p:grpSpPr>
          <p:sp>
            <p:nvSpPr>
              <p:cNvPr id="14" name="Oval 13">
                <a:extLst>
                  <a:ext uri="{FF2B5EF4-FFF2-40B4-BE49-F238E27FC236}">
                    <a16:creationId xmlns:a16="http://schemas.microsoft.com/office/drawing/2014/main" id="{DE25CBD7-CC38-E042-9655-C7C27A7FFDF9}"/>
                  </a:ext>
                </a:extLst>
              </p:cNvPr>
              <p:cNvSpPr/>
              <p:nvPr/>
            </p:nvSpPr>
            <p:spPr>
              <a:xfrm>
                <a:off x="5869727" y="3913496"/>
                <a:ext cx="1144390" cy="1144390"/>
              </a:xfrm>
              <a:prstGeom prst="ellipse">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b="1">
                  <a:solidFill>
                    <a:schemeClr val="tx1"/>
                  </a:solidFill>
                  <a:latin typeface="Segoe UI Black" panose="020B0502040204020203" pitchFamily="34" charset="0"/>
                  <a:cs typeface="Segoe UI Black" panose="020B0502040204020203" pitchFamily="34" charset="0"/>
                </a:endParaRPr>
              </a:p>
            </p:txBody>
          </p:sp>
          <p:sp>
            <p:nvSpPr>
              <p:cNvPr id="13" name="Rectangle 12">
                <a:extLst>
                  <a:ext uri="{FF2B5EF4-FFF2-40B4-BE49-F238E27FC236}">
                    <a16:creationId xmlns:a16="http://schemas.microsoft.com/office/drawing/2014/main" id="{A7EC0752-82D0-3242-83FC-64F2ADB7A644}"/>
                  </a:ext>
                </a:extLst>
              </p:cNvPr>
              <p:cNvSpPr/>
              <p:nvPr/>
            </p:nvSpPr>
            <p:spPr>
              <a:xfrm>
                <a:off x="5518100" y="4127837"/>
                <a:ext cx="1847643" cy="10156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chorCtr="0">
                <a:spAutoFit/>
              </a:bodyPr>
              <a:lstStyle/>
              <a:p>
                <a:pPr algn="ctr"/>
                <a:r>
                  <a:rPr lang="en-US" sz="6000" b="1">
                    <a:solidFill>
                      <a:schemeClr val="tx1"/>
                    </a:solidFill>
                    <a:effectLst/>
                    <a:latin typeface="Segoe UI" panose="020B0502040204020203" pitchFamily="34" charset="0"/>
                    <a:cs typeface="Segoe UI" panose="020B0502040204020203" pitchFamily="34" charset="0"/>
                  </a:rPr>
                  <a:t>“”</a:t>
                </a:r>
              </a:p>
            </p:txBody>
          </p:sp>
        </p:grpSp>
      </p:grpSp>
      <p:sp>
        <p:nvSpPr>
          <p:cNvPr id="21" name="TextBox 20">
            <a:extLst>
              <a:ext uri="{FF2B5EF4-FFF2-40B4-BE49-F238E27FC236}">
                <a16:creationId xmlns:a16="http://schemas.microsoft.com/office/drawing/2014/main" id="{0C09A34C-7092-4508-9AB7-FCF8DF7499ED}"/>
              </a:ext>
            </a:extLst>
          </p:cNvPr>
          <p:cNvSpPr txBox="1"/>
          <p:nvPr/>
        </p:nvSpPr>
        <p:spPr>
          <a:xfrm>
            <a:off x="9890127" y="1508312"/>
            <a:ext cx="1693334" cy="1138773"/>
          </a:xfrm>
          <a:prstGeom prst="rect">
            <a:avLst/>
          </a:prstGeom>
          <a:noFill/>
        </p:spPr>
        <p:txBody>
          <a:bodyPr wrap="square" rtlCol="0">
            <a:spAutoFit/>
          </a:bodyPr>
          <a:lstStyle/>
          <a:p>
            <a:pPr algn="ctr"/>
            <a:r>
              <a:rPr lang="en-US" sz="3600" b="1">
                <a:solidFill>
                  <a:srgbClr val="505050"/>
                </a:solidFill>
                <a:latin typeface="Segoe UI Semibold" panose="020B0502040204020203" pitchFamily="34" charset="0"/>
                <a:cs typeface="Segoe UI Semibold" panose="020B0502040204020203" pitchFamily="34" charset="0"/>
              </a:rPr>
              <a:t>145</a:t>
            </a:r>
            <a:br>
              <a:rPr lang="en-US" b="1">
                <a:solidFill>
                  <a:srgbClr val="505050"/>
                </a:solidFill>
                <a:latin typeface="Segoe UI Semibold" panose="020B0502040204020203" pitchFamily="34" charset="0"/>
                <a:cs typeface="Segoe UI Semibold" panose="020B0502040204020203" pitchFamily="34" charset="0"/>
              </a:rPr>
            </a:br>
            <a:r>
              <a:rPr lang="en-US" sz="1600" b="1">
                <a:solidFill>
                  <a:srgbClr val="505050"/>
                </a:solidFill>
                <a:latin typeface="Segoe UI Semibold" panose="020B0502040204020203" pitchFamily="34" charset="0"/>
                <a:cs typeface="Segoe UI Semibold" panose="020B0502040204020203" pitchFamily="34" charset="0"/>
              </a:rPr>
              <a:t>million DAU in April 2021</a:t>
            </a:r>
            <a:r>
              <a:rPr lang="en-US" sz="1600" b="1" baseline="30000">
                <a:solidFill>
                  <a:srgbClr val="505050"/>
                </a:solidFill>
                <a:latin typeface="Segoe UI Semibold" panose="020B0502040204020203" pitchFamily="34" charset="0"/>
                <a:cs typeface="Segoe UI Semibold" panose="020B0502040204020203" pitchFamily="34" charset="0"/>
              </a:rPr>
              <a:t>5</a:t>
            </a:r>
            <a:endParaRPr lang="en-US" b="1" baseline="30000">
              <a:solidFill>
                <a:srgbClr val="505050"/>
              </a:solidFill>
              <a:latin typeface="Segoe UI Semibold" panose="020B0502040204020203" pitchFamily="34" charset="0"/>
              <a:cs typeface="Segoe UI Semibold" panose="020B0502040204020203" pitchFamily="34" charset="0"/>
            </a:endParaRPr>
          </a:p>
        </p:txBody>
      </p:sp>
      <p:grpSp>
        <p:nvGrpSpPr>
          <p:cNvPr id="2" name="Group 1">
            <a:extLst>
              <a:ext uri="{FF2B5EF4-FFF2-40B4-BE49-F238E27FC236}">
                <a16:creationId xmlns:a16="http://schemas.microsoft.com/office/drawing/2014/main" id="{3733F896-4115-9B40-BBCC-436E572FAED6}"/>
              </a:ext>
            </a:extLst>
          </p:cNvPr>
          <p:cNvGrpSpPr/>
          <p:nvPr/>
        </p:nvGrpSpPr>
        <p:grpSpPr>
          <a:xfrm>
            <a:off x="1275115" y="3052891"/>
            <a:ext cx="9596837" cy="140979"/>
            <a:chOff x="1275115" y="2923800"/>
            <a:chExt cx="9596837" cy="140979"/>
          </a:xfrm>
        </p:grpSpPr>
        <p:cxnSp>
          <p:nvCxnSpPr>
            <p:cNvPr id="7" name="Straight Connector 6">
              <a:extLst>
                <a:ext uri="{FF2B5EF4-FFF2-40B4-BE49-F238E27FC236}">
                  <a16:creationId xmlns:a16="http://schemas.microsoft.com/office/drawing/2014/main" id="{CF88ED25-662B-8F4B-B994-10DC1358ADC9}"/>
                </a:ext>
              </a:extLst>
            </p:cNvPr>
            <p:cNvCxnSpPr>
              <a:cxnSpLocks/>
              <a:endCxn id="20" idx="2"/>
            </p:cNvCxnSpPr>
            <p:nvPr/>
          </p:nvCxnSpPr>
          <p:spPr>
            <a:xfrm>
              <a:off x="1342694" y="2997200"/>
              <a:ext cx="9394100" cy="0"/>
            </a:xfrm>
            <a:prstGeom prst="line">
              <a:avLst/>
            </a:prstGeom>
            <a:ln w="22225">
              <a:solidFill>
                <a:srgbClr val="7979BD"/>
              </a:solidFill>
            </a:ln>
          </p:spPr>
          <p:style>
            <a:lnRef idx="1">
              <a:schemeClr val="accent1"/>
            </a:lnRef>
            <a:fillRef idx="0">
              <a:schemeClr val="accent1"/>
            </a:fillRef>
            <a:effectRef idx="0">
              <a:schemeClr val="accent1"/>
            </a:effectRef>
            <a:fontRef idx="minor">
              <a:schemeClr val="tx1"/>
            </a:fontRef>
          </p:style>
        </p:cxnSp>
        <p:sp>
          <p:nvSpPr>
            <p:cNvPr id="18" name="Oval 17">
              <a:extLst>
                <a:ext uri="{FF2B5EF4-FFF2-40B4-BE49-F238E27FC236}">
                  <a16:creationId xmlns:a16="http://schemas.microsoft.com/office/drawing/2014/main" id="{67E97984-E9F1-5547-AE6A-F02A8D060849}"/>
                </a:ext>
              </a:extLst>
            </p:cNvPr>
            <p:cNvSpPr/>
            <p:nvPr/>
          </p:nvSpPr>
          <p:spPr>
            <a:xfrm>
              <a:off x="1275115" y="2929621"/>
              <a:ext cx="135158" cy="135158"/>
            </a:xfrm>
            <a:prstGeom prst="ellipse">
              <a:avLst/>
            </a:prstGeom>
            <a:solidFill>
              <a:srgbClr val="7979BD"/>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egoe UI" panose="020B0502040204020203" pitchFamily="34" charset="0"/>
              </a:endParaRPr>
            </a:p>
          </p:txBody>
        </p:sp>
        <p:sp>
          <p:nvSpPr>
            <p:cNvPr id="19" name="Oval 18">
              <a:extLst>
                <a:ext uri="{FF2B5EF4-FFF2-40B4-BE49-F238E27FC236}">
                  <a16:creationId xmlns:a16="http://schemas.microsoft.com/office/drawing/2014/main" id="{CDED03CC-2810-8342-B436-A28D9FE5FBFD}"/>
                </a:ext>
              </a:extLst>
            </p:cNvPr>
            <p:cNvSpPr/>
            <p:nvPr/>
          </p:nvSpPr>
          <p:spPr>
            <a:xfrm>
              <a:off x="4410076" y="2923803"/>
              <a:ext cx="135158" cy="135158"/>
            </a:xfrm>
            <a:prstGeom prst="ellipse">
              <a:avLst/>
            </a:prstGeom>
            <a:solidFill>
              <a:srgbClr val="7979BD"/>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egoe UI" panose="020B0502040204020203" pitchFamily="34" charset="0"/>
              </a:endParaRPr>
            </a:p>
          </p:txBody>
        </p:sp>
        <p:sp>
          <p:nvSpPr>
            <p:cNvPr id="20" name="Oval 19">
              <a:extLst>
                <a:ext uri="{FF2B5EF4-FFF2-40B4-BE49-F238E27FC236}">
                  <a16:creationId xmlns:a16="http://schemas.microsoft.com/office/drawing/2014/main" id="{F9120AB1-C0CD-D940-BF97-4E792623FE53}"/>
                </a:ext>
              </a:extLst>
            </p:cNvPr>
            <p:cNvSpPr/>
            <p:nvPr/>
          </p:nvSpPr>
          <p:spPr>
            <a:xfrm>
              <a:off x="10736794" y="2929621"/>
              <a:ext cx="135158" cy="135158"/>
            </a:xfrm>
            <a:prstGeom prst="ellipse">
              <a:avLst/>
            </a:prstGeom>
            <a:solidFill>
              <a:srgbClr val="7979BD"/>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egoe UI" panose="020B0502040204020203" pitchFamily="34" charset="0"/>
              </a:endParaRPr>
            </a:p>
          </p:txBody>
        </p:sp>
        <p:sp>
          <p:nvSpPr>
            <p:cNvPr id="24" name="Oval 23">
              <a:extLst>
                <a:ext uri="{FF2B5EF4-FFF2-40B4-BE49-F238E27FC236}">
                  <a16:creationId xmlns:a16="http://schemas.microsoft.com/office/drawing/2014/main" id="{9E619D19-5861-4019-B7E9-3AA6CEB73D7D}"/>
                </a:ext>
              </a:extLst>
            </p:cNvPr>
            <p:cNvSpPr/>
            <p:nvPr/>
          </p:nvSpPr>
          <p:spPr>
            <a:xfrm>
              <a:off x="7534254" y="2923800"/>
              <a:ext cx="135158" cy="135158"/>
            </a:xfrm>
            <a:prstGeom prst="ellipse">
              <a:avLst/>
            </a:prstGeom>
            <a:solidFill>
              <a:srgbClr val="7979BD"/>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egoe UI" panose="020B0502040204020203" pitchFamily="34" charset="0"/>
              </a:endParaRPr>
            </a:p>
          </p:txBody>
        </p:sp>
      </p:grpSp>
    </p:spTree>
    <p:extLst>
      <p:ext uri="{BB962C8B-B14F-4D97-AF65-F5344CB8AC3E}">
        <p14:creationId xmlns:p14="http://schemas.microsoft.com/office/powerpoint/2010/main" val="1961594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22" presetClass="entr" presetSubtype="8"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left)">
                                      <p:cBhvr>
                                        <p:cTn id="10" dur="2000"/>
                                        <p:tgtEl>
                                          <p:spTgt spid="2"/>
                                        </p:tgtEl>
                                      </p:cBhvr>
                                    </p:animEffect>
                                  </p:childTnLst>
                                </p:cTn>
                              </p:par>
                              <p:par>
                                <p:cTn id="11" presetID="12" presetClass="entr" presetSubtype="4" fill="hold" grpId="0" nodeType="withEffect">
                                  <p:stCondLst>
                                    <p:cond delay="300"/>
                                  </p:stCondLst>
                                  <p:childTnLst>
                                    <p:set>
                                      <p:cBhvr>
                                        <p:cTn id="12" dur="1" fill="hold">
                                          <p:stCondLst>
                                            <p:cond delay="0"/>
                                          </p:stCondLst>
                                        </p:cTn>
                                        <p:tgtEl>
                                          <p:spTgt spid="17"/>
                                        </p:tgtEl>
                                        <p:attrNameLst>
                                          <p:attrName>style.visibility</p:attrName>
                                        </p:attrNameLst>
                                      </p:cBhvr>
                                      <p:to>
                                        <p:strVal val="visible"/>
                                      </p:to>
                                    </p:set>
                                    <p:anim calcmode="lin" valueType="num">
                                      <p:cBhvr additive="base">
                                        <p:cTn id="13" dur="500"/>
                                        <p:tgtEl>
                                          <p:spTgt spid="17"/>
                                        </p:tgtEl>
                                        <p:attrNameLst>
                                          <p:attrName>ppt_y</p:attrName>
                                        </p:attrNameLst>
                                      </p:cBhvr>
                                      <p:tavLst>
                                        <p:tav tm="0">
                                          <p:val>
                                            <p:strVal val="#ppt_y+#ppt_h*1.125000"/>
                                          </p:val>
                                        </p:tav>
                                        <p:tav tm="100000">
                                          <p:val>
                                            <p:strVal val="#ppt_y"/>
                                          </p:val>
                                        </p:tav>
                                      </p:tavLst>
                                    </p:anim>
                                    <p:animEffect transition="in" filter="wipe(up)">
                                      <p:cBhvr>
                                        <p:cTn id="14" dur="500"/>
                                        <p:tgtEl>
                                          <p:spTgt spid="17"/>
                                        </p:tgtEl>
                                      </p:cBhvr>
                                    </p:animEffect>
                                  </p:childTnLst>
                                </p:cTn>
                              </p:par>
                              <p:par>
                                <p:cTn id="15" presetID="12" presetClass="entr" presetSubtype="4" fill="hold" grpId="0" nodeType="withEffect">
                                  <p:stCondLst>
                                    <p:cond delay="600"/>
                                  </p:stCondLst>
                                  <p:childTnLst>
                                    <p:set>
                                      <p:cBhvr>
                                        <p:cTn id="16" dur="1" fill="hold">
                                          <p:stCondLst>
                                            <p:cond delay="0"/>
                                          </p:stCondLst>
                                        </p:cTn>
                                        <p:tgtEl>
                                          <p:spTgt spid="22"/>
                                        </p:tgtEl>
                                        <p:attrNameLst>
                                          <p:attrName>style.visibility</p:attrName>
                                        </p:attrNameLst>
                                      </p:cBhvr>
                                      <p:to>
                                        <p:strVal val="visible"/>
                                      </p:to>
                                    </p:set>
                                    <p:anim calcmode="lin" valueType="num">
                                      <p:cBhvr additive="base">
                                        <p:cTn id="17" dur="500"/>
                                        <p:tgtEl>
                                          <p:spTgt spid="22"/>
                                        </p:tgtEl>
                                        <p:attrNameLst>
                                          <p:attrName>ppt_y</p:attrName>
                                        </p:attrNameLst>
                                      </p:cBhvr>
                                      <p:tavLst>
                                        <p:tav tm="0">
                                          <p:val>
                                            <p:strVal val="#ppt_y+#ppt_h*1.125000"/>
                                          </p:val>
                                        </p:tav>
                                        <p:tav tm="100000">
                                          <p:val>
                                            <p:strVal val="#ppt_y"/>
                                          </p:val>
                                        </p:tav>
                                      </p:tavLst>
                                    </p:anim>
                                    <p:animEffect transition="in" filter="wipe(up)">
                                      <p:cBhvr>
                                        <p:cTn id="18" dur="500"/>
                                        <p:tgtEl>
                                          <p:spTgt spid="22"/>
                                        </p:tgtEl>
                                      </p:cBhvr>
                                    </p:animEffect>
                                  </p:childTnLst>
                                </p:cTn>
                              </p:par>
                              <p:par>
                                <p:cTn id="19" presetID="12" presetClass="entr" presetSubtype="4" fill="hold" grpId="0" nodeType="withEffect">
                                  <p:stCondLst>
                                    <p:cond delay="900"/>
                                  </p:stCondLst>
                                  <p:childTnLst>
                                    <p:set>
                                      <p:cBhvr>
                                        <p:cTn id="20" dur="1" fill="hold">
                                          <p:stCondLst>
                                            <p:cond delay="0"/>
                                          </p:stCondLst>
                                        </p:cTn>
                                        <p:tgtEl>
                                          <p:spTgt spid="23"/>
                                        </p:tgtEl>
                                        <p:attrNameLst>
                                          <p:attrName>style.visibility</p:attrName>
                                        </p:attrNameLst>
                                      </p:cBhvr>
                                      <p:to>
                                        <p:strVal val="visible"/>
                                      </p:to>
                                    </p:set>
                                    <p:anim calcmode="lin" valueType="num">
                                      <p:cBhvr additive="base">
                                        <p:cTn id="21" dur="500"/>
                                        <p:tgtEl>
                                          <p:spTgt spid="23"/>
                                        </p:tgtEl>
                                        <p:attrNameLst>
                                          <p:attrName>ppt_y</p:attrName>
                                        </p:attrNameLst>
                                      </p:cBhvr>
                                      <p:tavLst>
                                        <p:tav tm="0">
                                          <p:val>
                                            <p:strVal val="#ppt_y+#ppt_h*1.125000"/>
                                          </p:val>
                                        </p:tav>
                                        <p:tav tm="100000">
                                          <p:val>
                                            <p:strVal val="#ppt_y"/>
                                          </p:val>
                                        </p:tav>
                                      </p:tavLst>
                                    </p:anim>
                                    <p:animEffect transition="in" filter="wipe(up)">
                                      <p:cBhvr>
                                        <p:cTn id="22" dur="500"/>
                                        <p:tgtEl>
                                          <p:spTgt spid="23"/>
                                        </p:tgtEl>
                                      </p:cBhvr>
                                    </p:animEffect>
                                  </p:childTnLst>
                                </p:cTn>
                              </p:par>
                              <p:par>
                                <p:cTn id="23" presetID="12" presetClass="entr" presetSubtype="4" fill="hold" grpId="0" nodeType="withEffect">
                                  <p:stCondLst>
                                    <p:cond delay="1200"/>
                                  </p:stCondLst>
                                  <p:childTnLst>
                                    <p:set>
                                      <p:cBhvr>
                                        <p:cTn id="24" dur="1" fill="hold">
                                          <p:stCondLst>
                                            <p:cond delay="0"/>
                                          </p:stCondLst>
                                        </p:cTn>
                                        <p:tgtEl>
                                          <p:spTgt spid="21"/>
                                        </p:tgtEl>
                                        <p:attrNameLst>
                                          <p:attrName>style.visibility</p:attrName>
                                        </p:attrNameLst>
                                      </p:cBhvr>
                                      <p:to>
                                        <p:strVal val="visible"/>
                                      </p:to>
                                    </p:set>
                                    <p:anim calcmode="lin" valueType="num">
                                      <p:cBhvr additive="base">
                                        <p:cTn id="25" dur="500"/>
                                        <p:tgtEl>
                                          <p:spTgt spid="21"/>
                                        </p:tgtEl>
                                        <p:attrNameLst>
                                          <p:attrName>ppt_y</p:attrName>
                                        </p:attrNameLst>
                                      </p:cBhvr>
                                      <p:tavLst>
                                        <p:tav tm="0">
                                          <p:val>
                                            <p:strVal val="#ppt_y+#ppt_h*1.125000"/>
                                          </p:val>
                                        </p:tav>
                                        <p:tav tm="100000">
                                          <p:val>
                                            <p:strVal val="#ppt_y"/>
                                          </p:val>
                                        </p:tav>
                                      </p:tavLst>
                                    </p:anim>
                                    <p:animEffect transition="in" filter="wipe(up)">
                                      <p:cBhvr>
                                        <p:cTn id="26" dur="500"/>
                                        <p:tgtEl>
                                          <p:spTgt spid="21"/>
                                        </p:tgtEl>
                                      </p:cBhvr>
                                    </p:animEffect>
                                  </p:childTnLst>
                                </p:cTn>
                              </p:par>
                            </p:childTnLst>
                          </p:cTn>
                        </p:par>
                        <p:par>
                          <p:cTn id="27" fill="hold">
                            <p:stCondLst>
                              <p:cond delay="2000"/>
                            </p:stCondLst>
                            <p:childTnLst>
                              <p:par>
                                <p:cTn id="28" presetID="10" presetClass="entr" presetSubtype="0" fill="hold" nodeType="afterEffect">
                                  <p:stCondLst>
                                    <p:cond delay="0"/>
                                  </p:stCondLst>
                                  <p:childTnLst>
                                    <p:set>
                                      <p:cBhvr>
                                        <p:cTn id="29" dur="1" fill="hold">
                                          <p:stCondLst>
                                            <p:cond delay="0"/>
                                          </p:stCondLst>
                                        </p:cTn>
                                        <p:tgtEl>
                                          <p:spTgt spid="27"/>
                                        </p:tgtEl>
                                        <p:attrNameLst>
                                          <p:attrName>style.visibility</p:attrName>
                                        </p:attrNameLst>
                                      </p:cBhvr>
                                      <p:to>
                                        <p:strVal val="visible"/>
                                      </p:to>
                                    </p:set>
                                    <p:animEffect transition="in" filter="fade">
                                      <p:cBhvr>
                                        <p:cTn id="30"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2" grpId="0"/>
      <p:bldP spid="23" grpId="0"/>
      <p:bldP spid="5" grpId="0"/>
      <p:bldP spid="21"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8B18197-C768-4003-9139-524BCB4D3CD5}"/>
              </a:ext>
            </a:extLst>
          </p:cNvPr>
          <p:cNvSpPr/>
          <p:nvPr/>
        </p:nvSpPr>
        <p:spPr>
          <a:xfrm>
            <a:off x="0" y="0"/>
            <a:ext cx="12192000" cy="493560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3" name="Picture 2">
            <a:extLst>
              <a:ext uri="{FF2B5EF4-FFF2-40B4-BE49-F238E27FC236}">
                <a16:creationId xmlns:a16="http://schemas.microsoft.com/office/drawing/2014/main" id="{17B58D64-C774-48AE-857F-04B8B0EEDE7D}"/>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0" y="0"/>
            <a:ext cx="12192000" cy="4935600"/>
          </a:xfrm>
          <a:prstGeom prst="rect">
            <a:avLst/>
          </a:prstGeom>
        </p:spPr>
      </p:pic>
      <p:sp>
        <p:nvSpPr>
          <p:cNvPr id="7" name="Title 1">
            <a:extLst>
              <a:ext uri="{FF2B5EF4-FFF2-40B4-BE49-F238E27FC236}">
                <a16:creationId xmlns:a16="http://schemas.microsoft.com/office/drawing/2014/main" id="{C69A5A31-845B-40CC-8B16-F1B053BB208F}"/>
              </a:ext>
            </a:extLst>
          </p:cNvPr>
          <p:cNvSpPr txBox="1">
            <a:spLocks/>
          </p:cNvSpPr>
          <p:nvPr/>
        </p:nvSpPr>
        <p:spPr>
          <a:xfrm>
            <a:off x="2456329" y="5378748"/>
            <a:ext cx="7229092" cy="646331"/>
          </a:xfrm>
          <a:prstGeom prst="rect">
            <a:avLst/>
          </a:prstGeom>
        </p:spPr>
        <p:txBody>
          <a:bodyPr wrap="square" anchor="t" anchorCtr="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en-US" sz="1800" b="1" dirty="0">
                <a:solidFill>
                  <a:srgbClr val="505050"/>
                </a:solidFill>
                <a:latin typeface="Segoe UI Semibold" panose="020B0502040204020203" pitchFamily="34" charset="0"/>
                <a:cs typeface="Segoe UI Semibold" panose="020B0502040204020203" pitchFamily="34" charset="0"/>
              </a:rPr>
              <a:t>A</a:t>
            </a:r>
            <a:r>
              <a:rPr lang="en-US" sz="1800" dirty="0">
                <a:solidFill>
                  <a:srgbClr val="505050"/>
                </a:solidFill>
                <a:latin typeface="Segoe UI Semibold" panose="020B0502040204020203" pitchFamily="34" charset="0"/>
                <a:cs typeface="Segoe UI Semibold" panose="020B0502040204020203" pitchFamily="34" charset="0"/>
              </a:rPr>
              <a:t>ccessories certified for Microsoft Teams </a:t>
            </a:r>
            <a:r>
              <a:rPr lang="en-US" sz="1800" dirty="0">
                <a:solidFill>
                  <a:srgbClr val="505050"/>
                </a:solidFill>
                <a:latin typeface="Segoe UI" panose="020B0502040204020203" pitchFamily="34" charset="0"/>
                <a:cs typeface="Segoe UI" panose="020B0502040204020203" pitchFamily="34" charset="0"/>
              </a:rPr>
              <a:t>make connecting virtually a seamless, reliable, and rich experience.</a:t>
            </a:r>
          </a:p>
        </p:txBody>
      </p:sp>
    </p:spTree>
    <p:extLst>
      <p:ext uri="{BB962C8B-B14F-4D97-AF65-F5344CB8AC3E}">
        <p14:creationId xmlns:p14="http://schemas.microsoft.com/office/powerpoint/2010/main" val="15650553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6260E32-4576-3645-BCB5-F503DABE72BE}"/>
              </a:ext>
            </a:extLst>
          </p:cNvPr>
          <p:cNvSpPr/>
          <p:nvPr/>
        </p:nvSpPr>
        <p:spPr>
          <a:xfrm>
            <a:off x="0" y="0"/>
            <a:ext cx="12192000" cy="6858000"/>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egoe UI" panose="020B0502040204020203" pitchFamily="34" charset="0"/>
            </a:endParaRPr>
          </a:p>
        </p:txBody>
      </p:sp>
      <p:grpSp>
        <p:nvGrpSpPr>
          <p:cNvPr id="18" name="Group 17">
            <a:extLst>
              <a:ext uri="{FF2B5EF4-FFF2-40B4-BE49-F238E27FC236}">
                <a16:creationId xmlns:a16="http://schemas.microsoft.com/office/drawing/2014/main" id="{B4D6B768-3A68-1B4A-B32D-014970BB01BE}"/>
              </a:ext>
            </a:extLst>
          </p:cNvPr>
          <p:cNvGrpSpPr/>
          <p:nvPr/>
        </p:nvGrpSpPr>
        <p:grpSpPr>
          <a:xfrm>
            <a:off x="320145" y="5193485"/>
            <a:ext cx="2753901" cy="1002197"/>
            <a:chOff x="47929" y="2341351"/>
            <a:chExt cx="2753901" cy="1002197"/>
          </a:xfrm>
        </p:grpSpPr>
        <p:sp>
          <p:nvSpPr>
            <p:cNvPr id="19" name="Rectangle 18">
              <a:extLst>
                <a:ext uri="{FF2B5EF4-FFF2-40B4-BE49-F238E27FC236}">
                  <a16:creationId xmlns:a16="http://schemas.microsoft.com/office/drawing/2014/main" id="{D2110C24-BB77-3F4C-8B04-7B3BB92A228E}"/>
                </a:ext>
              </a:extLst>
            </p:cNvPr>
            <p:cNvSpPr/>
            <p:nvPr/>
          </p:nvSpPr>
          <p:spPr>
            <a:xfrm>
              <a:off x="792331" y="2409446"/>
              <a:ext cx="2009499" cy="934102"/>
            </a:xfrm>
            <a:prstGeom prst="rect">
              <a:avLst/>
            </a:prstGeom>
          </p:spPr>
          <p:txBody>
            <a:bodyPr wrap="square">
              <a:spAutoFit/>
            </a:bodyPr>
            <a:lstStyle/>
            <a:p>
              <a:pPr lvl="0">
                <a:lnSpc>
                  <a:spcPct val="107000"/>
                </a:lnSpc>
                <a:defRPr/>
              </a:pPr>
              <a:r>
                <a:rPr lang="en-US" sz="1600" b="1">
                  <a:solidFill>
                    <a:srgbClr val="505050"/>
                  </a:solidFill>
                  <a:latin typeface="Segoe UI Semibold" panose="020B0502040204020203" pitchFamily="34" charset="0"/>
                  <a:ea typeface="Segoe UI Historic" panose="020B0502040204020203" pitchFamily="34" charset="0"/>
                  <a:cs typeface="Segoe UI Semibold" panose="020B0502040204020203" pitchFamily="34" charset="0"/>
                </a:rPr>
                <a:t>Quality</a:t>
              </a:r>
            </a:p>
            <a:p>
              <a:pPr lvl="0">
                <a:lnSpc>
                  <a:spcPct val="107000"/>
                </a:lnSpc>
                <a:defRPr/>
              </a:pPr>
              <a:r>
                <a:rPr lang="en-US" sz="1200">
                  <a:solidFill>
                    <a:srgbClr val="505050"/>
                  </a:solidFill>
                  <a:latin typeface="Segoe UI" panose="020B0502040204020203" pitchFamily="34" charset="0"/>
                  <a:ea typeface="Segoe UI Historic" panose="020B0502040204020203" pitchFamily="34" charset="0"/>
                  <a:cs typeface="Segoe UI" panose="020B0502040204020203" pitchFamily="34" charset="0"/>
                </a:rPr>
                <a:t>High-quality audio, video, and sharing experiences on any device, in any space </a:t>
              </a:r>
            </a:p>
          </p:txBody>
        </p:sp>
        <p:pic>
          <p:nvPicPr>
            <p:cNvPr id="20" name="Picture 19">
              <a:extLst>
                <a:ext uri="{FF2B5EF4-FFF2-40B4-BE49-F238E27FC236}">
                  <a16:creationId xmlns:a16="http://schemas.microsoft.com/office/drawing/2014/main" id="{3A37BBEB-300C-1649-87C6-12C67EB85E5F}"/>
                </a:ext>
              </a:extLst>
            </p:cNvPr>
            <p:cNvPicPr>
              <a:picLocks noChangeAspect="1"/>
            </p:cNvPicPr>
            <p:nvPr/>
          </p:nvPicPr>
          <p:blipFill>
            <a:blip r:embed="rId3"/>
            <a:srcRect/>
            <a:stretch/>
          </p:blipFill>
          <p:spPr>
            <a:xfrm>
              <a:off x="47929" y="2341351"/>
              <a:ext cx="762000" cy="762000"/>
            </a:xfrm>
            <a:prstGeom prst="rect">
              <a:avLst/>
            </a:prstGeom>
          </p:spPr>
        </p:pic>
      </p:grpSp>
      <p:pic>
        <p:nvPicPr>
          <p:cNvPr id="26" name="Picture 25">
            <a:extLst>
              <a:ext uri="{FF2B5EF4-FFF2-40B4-BE49-F238E27FC236}">
                <a16:creationId xmlns:a16="http://schemas.microsoft.com/office/drawing/2014/main" id="{7F8893C2-CAD2-014F-B201-B0460EA22292}"/>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891200" y="734289"/>
            <a:ext cx="2597734" cy="3885853"/>
          </a:xfrm>
          <a:prstGeom prst="rect">
            <a:avLst/>
          </a:prstGeom>
        </p:spPr>
      </p:pic>
      <p:pic>
        <p:nvPicPr>
          <p:cNvPr id="30" name="Picture 29">
            <a:extLst>
              <a:ext uri="{FF2B5EF4-FFF2-40B4-BE49-F238E27FC236}">
                <a16:creationId xmlns:a16="http://schemas.microsoft.com/office/drawing/2014/main" id="{3239E657-A0E6-054D-B5D2-AFE94AAF093B}"/>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1996958" y="3155418"/>
            <a:ext cx="2409417" cy="2640721"/>
          </a:xfrm>
          <a:prstGeom prst="rect">
            <a:avLst/>
          </a:prstGeom>
        </p:spPr>
      </p:pic>
      <p:grpSp>
        <p:nvGrpSpPr>
          <p:cNvPr id="10" name="Group 9">
            <a:extLst>
              <a:ext uri="{FF2B5EF4-FFF2-40B4-BE49-F238E27FC236}">
                <a16:creationId xmlns:a16="http://schemas.microsoft.com/office/drawing/2014/main" id="{0290A694-DE4A-4BD2-92B9-E4E3906F4077}"/>
              </a:ext>
            </a:extLst>
          </p:cNvPr>
          <p:cNvGrpSpPr/>
          <p:nvPr/>
        </p:nvGrpSpPr>
        <p:grpSpPr>
          <a:xfrm>
            <a:off x="8681746" y="643877"/>
            <a:ext cx="3510810" cy="3885853"/>
            <a:chOff x="7791406" y="643877"/>
            <a:chExt cx="4401150" cy="4871304"/>
          </a:xfrm>
        </p:grpSpPr>
        <p:pic>
          <p:nvPicPr>
            <p:cNvPr id="9" name="Picture 8">
              <a:extLst>
                <a:ext uri="{FF2B5EF4-FFF2-40B4-BE49-F238E27FC236}">
                  <a16:creationId xmlns:a16="http://schemas.microsoft.com/office/drawing/2014/main" id="{CCD599C3-98BB-804B-9A18-FEB61F833B53}"/>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8064001" y="3192870"/>
              <a:ext cx="4128555" cy="2322311"/>
            </a:xfrm>
            <a:prstGeom prst="rect">
              <a:avLst/>
            </a:prstGeom>
          </p:spPr>
        </p:pic>
        <p:pic>
          <p:nvPicPr>
            <p:cNvPr id="25" name="Picture 24">
              <a:extLst>
                <a:ext uri="{FF2B5EF4-FFF2-40B4-BE49-F238E27FC236}">
                  <a16:creationId xmlns:a16="http://schemas.microsoft.com/office/drawing/2014/main" id="{4B4B8765-2400-6D47-B403-D8847FB437F6}"/>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b="-1"/>
            <a:stretch/>
          </p:blipFill>
          <p:spPr>
            <a:xfrm rot="5400000">
              <a:off x="8469751" y="-34468"/>
              <a:ext cx="3043903" cy="4400594"/>
            </a:xfrm>
            <a:prstGeom prst="rect">
              <a:avLst/>
            </a:prstGeom>
          </p:spPr>
        </p:pic>
      </p:grpSp>
      <p:pic>
        <p:nvPicPr>
          <p:cNvPr id="37" name="Picture 36">
            <a:extLst>
              <a:ext uri="{FF2B5EF4-FFF2-40B4-BE49-F238E27FC236}">
                <a16:creationId xmlns:a16="http://schemas.microsoft.com/office/drawing/2014/main" id="{7D81ED28-8C71-A642-A2DD-0861713F0E37}"/>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rot="1838722">
            <a:off x="3606686" y="1925047"/>
            <a:ext cx="1423471" cy="800702"/>
          </a:xfrm>
          <a:prstGeom prst="rect">
            <a:avLst/>
          </a:prstGeom>
        </p:spPr>
      </p:pic>
      <p:sp>
        <p:nvSpPr>
          <p:cNvPr id="39" name="TextBox 38">
            <a:extLst>
              <a:ext uri="{FF2B5EF4-FFF2-40B4-BE49-F238E27FC236}">
                <a16:creationId xmlns:a16="http://schemas.microsoft.com/office/drawing/2014/main" id="{B346EA5E-1A8F-1442-8A5B-AFCB555CC3DF}"/>
              </a:ext>
            </a:extLst>
          </p:cNvPr>
          <p:cNvSpPr txBox="1"/>
          <p:nvPr/>
        </p:nvSpPr>
        <p:spPr>
          <a:xfrm>
            <a:off x="0" y="6377780"/>
            <a:ext cx="12192000" cy="253916"/>
          </a:xfrm>
          <a:prstGeom prst="rect">
            <a:avLst/>
          </a:prstGeom>
          <a:noFill/>
        </p:spPr>
        <p:txBody>
          <a:bodyPr wrap="square" rtlCol="0">
            <a:spAutoFit/>
          </a:bodyPr>
          <a:lstStyle/>
          <a:p>
            <a:pPr algn="ctr"/>
            <a:r>
              <a:rPr lang="en-US" sz="1000" b="1" dirty="0">
                <a:latin typeface="Segoe UI Semibold" panose="020B0502040204020203" pitchFamily="34" charset="0"/>
                <a:cs typeface="Segoe UI Semibold" panose="020B0502040204020203" pitchFamily="34" charset="0"/>
              </a:rPr>
              <a:t>Accessories not to scale</a:t>
            </a:r>
          </a:p>
        </p:txBody>
      </p:sp>
      <p:grpSp>
        <p:nvGrpSpPr>
          <p:cNvPr id="12" name="Group 11">
            <a:extLst>
              <a:ext uri="{FF2B5EF4-FFF2-40B4-BE49-F238E27FC236}">
                <a16:creationId xmlns:a16="http://schemas.microsoft.com/office/drawing/2014/main" id="{4728FD02-B643-954E-92A1-3E3C3E3022ED}"/>
              </a:ext>
            </a:extLst>
          </p:cNvPr>
          <p:cNvGrpSpPr/>
          <p:nvPr/>
        </p:nvGrpSpPr>
        <p:grpSpPr>
          <a:xfrm>
            <a:off x="8377103" y="5156054"/>
            <a:ext cx="3059523" cy="1198538"/>
            <a:chOff x="4169164" y="2353489"/>
            <a:chExt cx="3059523" cy="1198538"/>
          </a:xfrm>
        </p:grpSpPr>
        <p:sp>
          <p:nvSpPr>
            <p:cNvPr id="13" name="Rectangle 12">
              <a:extLst>
                <a:ext uri="{FF2B5EF4-FFF2-40B4-BE49-F238E27FC236}">
                  <a16:creationId xmlns:a16="http://schemas.microsoft.com/office/drawing/2014/main" id="{2322C364-FA71-F84C-9E64-50BF53750DED}"/>
                </a:ext>
              </a:extLst>
            </p:cNvPr>
            <p:cNvSpPr/>
            <p:nvPr/>
          </p:nvSpPr>
          <p:spPr>
            <a:xfrm>
              <a:off x="4876562" y="2420307"/>
              <a:ext cx="2352125" cy="1131720"/>
            </a:xfrm>
            <a:prstGeom prst="rect">
              <a:avLst/>
            </a:prstGeom>
          </p:spPr>
          <p:txBody>
            <a:bodyPr wrap="square" lIns="91440" tIns="45720" rIns="91440" bIns="45720" anchor="t">
              <a:spAutoFit/>
            </a:bodyPr>
            <a:lstStyle/>
            <a:p>
              <a:pPr lvl="0">
                <a:lnSpc>
                  <a:spcPct val="107000"/>
                </a:lnSpc>
                <a:defRPr/>
              </a:pPr>
              <a:r>
                <a:rPr lang="en-US" sz="1600" b="1">
                  <a:solidFill>
                    <a:srgbClr val="505050"/>
                  </a:solidFill>
                  <a:latin typeface="Segoe UI Semibold" panose="020B0502040204020203" pitchFamily="34" charset="0"/>
                  <a:ea typeface="Segoe UI Historic" panose="020B0502040204020203" pitchFamily="34" charset="0"/>
                  <a:cs typeface="Segoe UI Semibold" panose="020B0502040204020203" pitchFamily="34" charset="0"/>
                </a:rPr>
                <a:t>Rich integration </a:t>
              </a:r>
            </a:p>
            <a:p>
              <a:pPr>
                <a:lnSpc>
                  <a:spcPct val="107000"/>
                </a:lnSpc>
                <a:defRPr/>
              </a:pPr>
              <a:r>
                <a:rPr lang="en-US" sz="1200">
                  <a:solidFill>
                    <a:srgbClr val="505050"/>
                  </a:solidFill>
                  <a:latin typeface="Segoe UI"/>
                  <a:ea typeface="Segoe UI Historic"/>
                  <a:cs typeface="Segoe UI"/>
                </a:rPr>
                <a:t>Built to plug-and-play with integrated call controls, a dedicated Teams button, and LED indicators</a:t>
              </a:r>
            </a:p>
          </p:txBody>
        </p:sp>
        <p:pic>
          <p:nvPicPr>
            <p:cNvPr id="14" name="Picture 13">
              <a:extLst>
                <a:ext uri="{FF2B5EF4-FFF2-40B4-BE49-F238E27FC236}">
                  <a16:creationId xmlns:a16="http://schemas.microsoft.com/office/drawing/2014/main" id="{AC4D25A1-B67A-1F40-9FE0-2BBB7E5FA108}"/>
                </a:ext>
              </a:extLst>
            </p:cNvPr>
            <p:cNvPicPr>
              <a:picLocks noChangeAspect="1"/>
            </p:cNvPicPr>
            <p:nvPr/>
          </p:nvPicPr>
          <p:blipFill>
            <a:blip r:embed="rId9"/>
            <a:srcRect/>
            <a:stretch/>
          </p:blipFill>
          <p:spPr>
            <a:xfrm>
              <a:off x="4169164" y="2353489"/>
              <a:ext cx="762000" cy="762000"/>
            </a:xfrm>
            <a:prstGeom prst="rect">
              <a:avLst/>
            </a:prstGeom>
          </p:spPr>
        </p:pic>
      </p:grpSp>
      <p:pic>
        <p:nvPicPr>
          <p:cNvPr id="4" name="Picture 3">
            <a:extLst>
              <a:ext uri="{FF2B5EF4-FFF2-40B4-BE49-F238E27FC236}">
                <a16:creationId xmlns:a16="http://schemas.microsoft.com/office/drawing/2014/main" id="{9C5831CC-5626-D744-80F2-DB5F10662FD3}"/>
              </a:ext>
            </a:extLst>
          </p:cNvPr>
          <p:cNvPicPr>
            <a:picLocks noChangeAspect="1"/>
          </p:cNvPicPr>
          <p:nvPr/>
        </p:nvPicPr>
        <p:blipFill>
          <a:blip r:embed="rId10" cstate="screen">
            <a:extLst>
              <a:ext uri="{28A0092B-C50C-407E-A947-70E740481C1C}">
                <a14:useLocalDpi xmlns:a14="http://schemas.microsoft.com/office/drawing/2010/main"/>
              </a:ext>
            </a:extLst>
          </a:blip>
          <a:srcRect/>
          <a:stretch/>
        </p:blipFill>
        <p:spPr>
          <a:xfrm>
            <a:off x="-24617" y="1264170"/>
            <a:ext cx="2395783" cy="3833254"/>
          </a:xfrm>
          <a:prstGeom prst="rect">
            <a:avLst/>
          </a:prstGeom>
        </p:spPr>
      </p:pic>
      <p:grpSp>
        <p:nvGrpSpPr>
          <p:cNvPr id="21" name="Group 20">
            <a:extLst>
              <a:ext uri="{FF2B5EF4-FFF2-40B4-BE49-F238E27FC236}">
                <a16:creationId xmlns:a16="http://schemas.microsoft.com/office/drawing/2014/main" id="{C3793D61-3623-8642-A146-F59F7D814437}"/>
              </a:ext>
            </a:extLst>
          </p:cNvPr>
          <p:cNvGrpSpPr/>
          <p:nvPr/>
        </p:nvGrpSpPr>
        <p:grpSpPr>
          <a:xfrm>
            <a:off x="4239372" y="5147190"/>
            <a:ext cx="3196994" cy="1038467"/>
            <a:chOff x="162719" y="2378170"/>
            <a:chExt cx="3196994" cy="1038467"/>
          </a:xfrm>
        </p:grpSpPr>
        <p:sp>
          <p:nvSpPr>
            <p:cNvPr id="22" name="Rectangle 21">
              <a:extLst>
                <a:ext uri="{FF2B5EF4-FFF2-40B4-BE49-F238E27FC236}">
                  <a16:creationId xmlns:a16="http://schemas.microsoft.com/office/drawing/2014/main" id="{4203330B-3BB8-4F4F-B3B2-B9102A8A7D35}"/>
                </a:ext>
              </a:extLst>
            </p:cNvPr>
            <p:cNvSpPr/>
            <p:nvPr/>
          </p:nvSpPr>
          <p:spPr>
            <a:xfrm>
              <a:off x="1030539" y="2506836"/>
              <a:ext cx="2329174" cy="909801"/>
            </a:xfrm>
            <a:prstGeom prst="rect">
              <a:avLst/>
            </a:prstGeom>
          </p:spPr>
          <p:txBody>
            <a:bodyPr wrap="square" lIns="91440" tIns="45720" rIns="91440" bIns="45720" anchor="t">
              <a:spAutoFit/>
            </a:bodyPr>
            <a:lstStyle/>
            <a:p>
              <a:pPr lvl="0">
                <a:lnSpc>
                  <a:spcPct val="107000"/>
                </a:lnSpc>
                <a:defRPr/>
              </a:pPr>
              <a:r>
                <a:rPr lang="en-US" sz="1600" b="1">
                  <a:solidFill>
                    <a:srgbClr val="505050"/>
                  </a:solidFill>
                  <a:latin typeface="Segoe UI Semibold" panose="020B0502040204020203" pitchFamily="34" charset="0"/>
                  <a:ea typeface="Segoe UI Historic" panose="020B0502040204020203" pitchFamily="34" charset="0"/>
                  <a:cs typeface="Segoe UI Semibold" panose="020B0502040204020203" pitchFamily="34" charset="0"/>
                </a:rPr>
                <a:t>Rigorously tested</a:t>
              </a:r>
            </a:p>
            <a:p>
              <a:r>
                <a:rPr lang="en-US" sz="1200">
                  <a:solidFill>
                    <a:srgbClr val="505050"/>
                  </a:solidFill>
                  <a:latin typeface="Segoe UI"/>
                  <a:cs typeface="Segoe UI"/>
                </a:rPr>
                <a:t>Tested</a:t>
              </a:r>
              <a:r>
                <a:rPr lang="en-US" sz="1200">
                  <a:solidFill>
                    <a:srgbClr val="505050"/>
                  </a:solidFill>
                  <a:effectLst/>
                  <a:latin typeface="Segoe UI"/>
                  <a:cs typeface="Segoe UI"/>
                </a:rPr>
                <a:t> to meet Teams certification </a:t>
              </a:r>
              <a:r>
                <a:rPr lang="en-US" sz="1200">
                  <a:solidFill>
                    <a:srgbClr val="505050"/>
                  </a:solidFill>
                  <a:latin typeface="Segoe UI"/>
                  <a:cs typeface="Segoe UI"/>
                </a:rPr>
                <a:t>standards</a:t>
              </a:r>
              <a:r>
                <a:rPr lang="en-US" sz="1200">
                  <a:solidFill>
                    <a:srgbClr val="505050"/>
                  </a:solidFill>
                  <a:effectLst/>
                  <a:latin typeface="Segoe UI"/>
                  <a:cs typeface="Segoe UI"/>
                </a:rPr>
                <a:t> so that meetings just work</a:t>
              </a:r>
            </a:p>
          </p:txBody>
        </p:sp>
        <p:pic>
          <p:nvPicPr>
            <p:cNvPr id="23" name="Picture 22">
              <a:extLst>
                <a:ext uri="{FF2B5EF4-FFF2-40B4-BE49-F238E27FC236}">
                  <a16:creationId xmlns:a16="http://schemas.microsoft.com/office/drawing/2014/main" id="{38C8EDA3-57FE-9D43-837B-56D2C66AC345}"/>
                </a:ext>
              </a:extLst>
            </p:cNvPr>
            <p:cNvPicPr>
              <a:picLocks noChangeAspect="1"/>
            </p:cNvPicPr>
            <p:nvPr/>
          </p:nvPicPr>
          <p:blipFill>
            <a:blip r:embed="rId11"/>
            <a:srcRect/>
            <a:stretch/>
          </p:blipFill>
          <p:spPr>
            <a:xfrm>
              <a:off x="162719" y="2378170"/>
              <a:ext cx="762000" cy="762000"/>
            </a:xfrm>
            <a:prstGeom prst="rect">
              <a:avLst/>
            </a:prstGeom>
          </p:spPr>
        </p:pic>
      </p:grpSp>
      <p:sp>
        <p:nvSpPr>
          <p:cNvPr id="2" name="Rectangle 1">
            <a:extLst>
              <a:ext uri="{FF2B5EF4-FFF2-40B4-BE49-F238E27FC236}">
                <a16:creationId xmlns:a16="http://schemas.microsoft.com/office/drawing/2014/main" id="{DF144FE4-08FB-8640-AFE6-30C8D993B6A3}"/>
              </a:ext>
            </a:extLst>
          </p:cNvPr>
          <p:cNvSpPr/>
          <p:nvPr/>
        </p:nvSpPr>
        <p:spPr>
          <a:xfrm>
            <a:off x="-8" y="415965"/>
            <a:ext cx="12192008" cy="984885"/>
          </a:xfrm>
          <a:prstGeom prst="rect">
            <a:avLst/>
          </a:prstGeom>
        </p:spPr>
        <p:txBody>
          <a:bodyPr wrap="square">
            <a:spAutoFit/>
          </a:bodyPr>
          <a:lstStyle/>
          <a:p>
            <a:pPr algn="ctr"/>
            <a:r>
              <a:rPr lang="en-US" sz="3600" b="1">
                <a:solidFill>
                  <a:srgbClr val="505050"/>
                </a:solidFill>
                <a:latin typeface="Segoe UI Semibold" panose="020B0502040204020203" pitchFamily="34" charset="0"/>
                <a:cs typeface="Segoe UI Semibold" panose="020B0502040204020203" pitchFamily="34" charset="0"/>
              </a:rPr>
              <a:t>Accessories certified for Microsoft Teams</a:t>
            </a:r>
          </a:p>
          <a:p>
            <a:pPr algn="ctr"/>
            <a:endParaRPr lang="en-US" sz="400" b="1">
              <a:solidFill>
                <a:srgbClr val="505050"/>
              </a:solidFill>
              <a:latin typeface="Segoe UI Semibold" panose="020B0502040204020203" pitchFamily="34" charset="0"/>
              <a:cs typeface="Segoe UI Semibold" panose="020B0502040204020203" pitchFamily="34" charset="0"/>
            </a:endParaRPr>
          </a:p>
          <a:p>
            <a:pPr algn="ctr">
              <a:tabLst>
                <a:tab pos="8974138" algn="l"/>
              </a:tabLst>
            </a:pPr>
            <a:r>
              <a:rPr lang="en-US">
                <a:solidFill>
                  <a:srgbClr val="505050"/>
                </a:solidFill>
                <a:latin typeface="Segoe UI" panose="020B0502040204020203" pitchFamily="34" charset="0"/>
                <a:cs typeface="Segoe UI" panose="020B0502040204020203" pitchFamily="34" charset="0"/>
              </a:rPr>
              <a:t>Optimized for Teams, designed for you</a:t>
            </a:r>
          </a:p>
        </p:txBody>
      </p:sp>
      <p:pic>
        <p:nvPicPr>
          <p:cNvPr id="6" name="Picture 5">
            <a:extLst>
              <a:ext uri="{FF2B5EF4-FFF2-40B4-BE49-F238E27FC236}">
                <a16:creationId xmlns:a16="http://schemas.microsoft.com/office/drawing/2014/main" id="{06887955-BD01-4786-99A1-9AB6E0920CF5}"/>
              </a:ext>
            </a:extLst>
          </p:cNvPr>
          <p:cNvPicPr>
            <a:picLocks noChangeAspect="1"/>
          </p:cNvPicPr>
          <p:nvPr/>
        </p:nvPicPr>
        <p:blipFill>
          <a:blip r:embed="rId12" cstate="screen">
            <a:extLst>
              <a:ext uri="{28A0092B-C50C-407E-A947-70E740481C1C}">
                <a14:useLocalDpi xmlns:a14="http://schemas.microsoft.com/office/drawing/2010/main"/>
              </a:ext>
            </a:extLst>
          </a:blip>
          <a:srcRect/>
          <a:stretch/>
        </p:blipFill>
        <p:spPr>
          <a:xfrm rot="936673">
            <a:off x="7075916" y="1670964"/>
            <a:ext cx="2994212" cy="2994212"/>
          </a:xfrm>
          <a:prstGeom prst="rect">
            <a:avLst/>
          </a:prstGeom>
        </p:spPr>
      </p:pic>
      <p:pic>
        <p:nvPicPr>
          <p:cNvPr id="8" name="Picture 7">
            <a:extLst>
              <a:ext uri="{FF2B5EF4-FFF2-40B4-BE49-F238E27FC236}">
                <a16:creationId xmlns:a16="http://schemas.microsoft.com/office/drawing/2014/main" id="{61A8BEC5-7C77-44FB-88A7-5EA17540C1ED}"/>
              </a:ext>
            </a:extLst>
          </p:cNvPr>
          <p:cNvPicPr>
            <a:picLocks noChangeAspect="1"/>
          </p:cNvPicPr>
          <p:nvPr/>
        </p:nvPicPr>
        <p:blipFill>
          <a:blip r:embed="rId13" cstate="screen">
            <a:extLst>
              <a:ext uri="{28A0092B-C50C-407E-A947-70E740481C1C}">
                <a14:useLocalDpi xmlns:a14="http://schemas.microsoft.com/office/drawing/2010/main"/>
              </a:ext>
            </a:extLst>
          </a:blip>
          <a:srcRect/>
          <a:stretch/>
        </p:blipFill>
        <p:spPr>
          <a:xfrm>
            <a:off x="4116162" y="2647147"/>
            <a:ext cx="4430556" cy="2492188"/>
          </a:xfrm>
          <a:prstGeom prst="rect">
            <a:avLst/>
          </a:prstGeom>
        </p:spPr>
      </p:pic>
    </p:spTree>
    <p:extLst>
      <p:ext uri="{BB962C8B-B14F-4D97-AF65-F5344CB8AC3E}">
        <p14:creationId xmlns:p14="http://schemas.microsoft.com/office/powerpoint/2010/main" val="1999068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26"/>
                                        </p:tgtEl>
                                        <p:attrNameLst>
                                          <p:attrName>style.visibility</p:attrName>
                                        </p:attrNameLst>
                                      </p:cBhvr>
                                      <p:to>
                                        <p:strVal val="visible"/>
                                      </p:to>
                                    </p:set>
                                    <p:animEffect transition="in" filter="fade">
                                      <p:cBhvr>
                                        <p:cTn id="11" dur="1000"/>
                                        <p:tgtEl>
                                          <p:spTgt spid="26"/>
                                        </p:tgtEl>
                                      </p:cBhvr>
                                    </p:animEffect>
                                    <p:anim calcmode="lin" valueType="num">
                                      <p:cBhvr>
                                        <p:cTn id="12" dur="1000" fill="hold"/>
                                        <p:tgtEl>
                                          <p:spTgt spid="26"/>
                                        </p:tgtEl>
                                        <p:attrNameLst>
                                          <p:attrName>ppt_x</p:attrName>
                                        </p:attrNameLst>
                                      </p:cBhvr>
                                      <p:tavLst>
                                        <p:tav tm="0">
                                          <p:val>
                                            <p:strVal val="#ppt_x"/>
                                          </p:val>
                                        </p:tav>
                                        <p:tav tm="100000">
                                          <p:val>
                                            <p:strVal val="#ppt_x"/>
                                          </p:val>
                                        </p:tav>
                                      </p:tavLst>
                                    </p:anim>
                                    <p:anim calcmode="lin" valueType="num">
                                      <p:cBhvr>
                                        <p:cTn id="13" dur="1000" fill="hold"/>
                                        <p:tgtEl>
                                          <p:spTgt spid="26"/>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1000"/>
                                        <p:tgtEl>
                                          <p:spTgt spid="4"/>
                                        </p:tgtEl>
                                      </p:cBhvr>
                                    </p:animEffect>
                                    <p:anim calcmode="lin" valueType="num">
                                      <p:cBhvr>
                                        <p:cTn id="17" dur="1000" fill="hold"/>
                                        <p:tgtEl>
                                          <p:spTgt spid="4"/>
                                        </p:tgtEl>
                                        <p:attrNameLst>
                                          <p:attrName>ppt_x</p:attrName>
                                        </p:attrNameLst>
                                      </p:cBhvr>
                                      <p:tavLst>
                                        <p:tav tm="0">
                                          <p:val>
                                            <p:strVal val="#ppt_x"/>
                                          </p:val>
                                        </p:tav>
                                        <p:tav tm="100000">
                                          <p:val>
                                            <p:strVal val="#ppt_x"/>
                                          </p:val>
                                        </p:tav>
                                      </p:tavLst>
                                    </p:anim>
                                    <p:anim calcmode="lin" valueType="num">
                                      <p:cBhvr>
                                        <p:cTn id="18" dur="1000" fill="hold"/>
                                        <p:tgtEl>
                                          <p:spTgt spid="4"/>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30"/>
                                        </p:tgtEl>
                                        <p:attrNameLst>
                                          <p:attrName>style.visibility</p:attrName>
                                        </p:attrNameLst>
                                      </p:cBhvr>
                                      <p:to>
                                        <p:strVal val="visible"/>
                                      </p:to>
                                    </p:set>
                                    <p:animEffect transition="in" filter="fade">
                                      <p:cBhvr>
                                        <p:cTn id="21" dur="1000"/>
                                        <p:tgtEl>
                                          <p:spTgt spid="30"/>
                                        </p:tgtEl>
                                      </p:cBhvr>
                                    </p:animEffect>
                                    <p:anim calcmode="lin" valueType="num">
                                      <p:cBhvr>
                                        <p:cTn id="22" dur="1000" fill="hold"/>
                                        <p:tgtEl>
                                          <p:spTgt spid="30"/>
                                        </p:tgtEl>
                                        <p:attrNameLst>
                                          <p:attrName>ppt_x</p:attrName>
                                        </p:attrNameLst>
                                      </p:cBhvr>
                                      <p:tavLst>
                                        <p:tav tm="0">
                                          <p:val>
                                            <p:strVal val="#ppt_x"/>
                                          </p:val>
                                        </p:tav>
                                        <p:tav tm="100000">
                                          <p:val>
                                            <p:strVal val="#ppt_x"/>
                                          </p:val>
                                        </p:tav>
                                      </p:tavLst>
                                    </p:anim>
                                    <p:anim calcmode="lin" valueType="num">
                                      <p:cBhvr>
                                        <p:cTn id="23" dur="1000" fill="hold"/>
                                        <p:tgtEl>
                                          <p:spTgt spid="30"/>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37"/>
                                        </p:tgtEl>
                                        <p:attrNameLst>
                                          <p:attrName>style.visibility</p:attrName>
                                        </p:attrNameLst>
                                      </p:cBhvr>
                                      <p:to>
                                        <p:strVal val="visible"/>
                                      </p:to>
                                    </p:set>
                                    <p:animEffect transition="in" filter="fade">
                                      <p:cBhvr>
                                        <p:cTn id="26" dur="1000"/>
                                        <p:tgtEl>
                                          <p:spTgt spid="37"/>
                                        </p:tgtEl>
                                      </p:cBhvr>
                                    </p:animEffect>
                                    <p:anim calcmode="lin" valueType="num">
                                      <p:cBhvr>
                                        <p:cTn id="27" dur="1000" fill="hold"/>
                                        <p:tgtEl>
                                          <p:spTgt spid="37"/>
                                        </p:tgtEl>
                                        <p:attrNameLst>
                                          <p:attrName>ppt_x</p:attrName>
                                        </p:attrNameLst>
                                      </p:cBhvr>
                                      <p:tavLst>
                                        <p:tav tm="0">
                                          <p:val>
                                            <p:strVal val="#ppt_x"/>
                                          </p:val>
                                        </p:tav>
                                        <p:tav tm="100000">
                                          <p:val>
                                            <p:strVal val="#ppt_x"/>
                                          </p:val>
                                        </p:tav>
                                      </p:tavLst>
                                    </p:anim>
                                    <p:anim calcmode="lin" valueType="num">
                                      <p:cBhvr>
                                        <p:cTn id="28" dur="1000" fill="hold"/>
                                        <p:tgtEl>
                                          <p:spTgt spid="37"/>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1000"/>
                                        <p:tgtEl>
                                          <p:spTgt spid="8"/>
                                        </p:tgtEl>
                                      </p:cBhvr>
                                    </p:animEffect>
                                    <p:anim calcmode="lin" valueType="num">
                                      <p:cBhvr>
                                        <p:cTn id="32" dur="1000" fill="hold"/>
                                        <p:tgtEl>
                                          <p:spTgt spid="8"/>
                                        </p:tgtEl>
                                        <p:attrNameLst>
                                          <p:attrName>ppt_x</p:attrName>
                                        </p:attrNameLst>
                                      </p:cBhvr>
                                      <p:tavLst>
                                        <p:tav tm="0">
                                          <p:val>
                                            <p:strVal val="#ppt_x"/>
                                          </p:val>
                                        </p:tav>
                                        <p:tav tm="100000">
                                          <p:val>
                                            <p:strVal val="#ppt_x"/>
                                          </p:val>
                                        </p:tav>
                                      </p:tavLst>
                                    </p:anim>
                                    <p:anim calcmode="lin" valueType="num">
                                      <p:cBhvr>
                                        <p:cTn id="33" dur="1000" fill="hold"/>
                                        <p:tgtEl>
                                          <p:spTgt spid="8"/>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fade">
                                      <p:cBhvr>
                                        <p:cTn id="36" dur="1000"/>
                                        <p:tgtEl>
                                          <p:spTgt spid="6"/>
                                        </p:tgtEl>
                                      </p:cBhvr>
                                    </p:animEffect>
                                    <p:anim calcmode="lin" valueType="num">
                                      <p:cBhvr>
                                        <p:cTn id="37" dur="1000" fill="hold"/>
                                        <p:tgtEl>
                                          <p:spTgt spid="6"/>
                                        </p:tgtEl>
                                        <p:attrNameLst>
                                          <p:attrName>ppt_x</p:attrName>
                                        </p:attrNameLst>
                                      </p:cBhvr>
                                      <p:tavLst>
                                        <p:tav tm="0">
                                          <p:val>
                                            <p:strVal val="#ppt_x"/>
                                          </p:val>
                                        </p:tav>
                                        <p:tav tm="100000">
                                          <p:val>
                                            <p:strVal val="#ppt_x"/>
                                          </p:val>
                                        </p:tav>
                                      </p:tavLst>
                                    </p:anim>
                                    <p:anim calcmode="lin" valueType="num">
                                      <p:cBhvr>
                                        <p:cTn id="38" dur="1000" fill="hold"/>
                                        <p:tgtEl>
                                          <p:spTgt spid="6"/>
                                        </p:tgtEl>
                                        <p:attrNameLst>
                                          <p:attrName>ppt_y</p:attrName>
                                        </p:attrNameLst>
                                      </p:cBhvr>
                                      <p:tavLst>
                                        <p:tav tm="0">
                                          <p:val>
                                            <p:strVal val="#ppt_y+.1"/>
                                          </p:val>
                                        </p:tav>
                                        <p:tav tm="100000">
                                          <p:val>
                                            <p:strVal val="#ppt_y"/>
                                          </p:val>
                                        </p:tav>
                                      </p:tavLst>
                                    </p:anim>
                                  </p:childTnLst>
                                </p:cTn>
                              </p:par>
                              <p:par>
                                <p:cTn id="39" presetID="42" presetClass="entr" presetSubtype="0" fill="hold" nodeType="with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fade">
                                      <p:cBhvr>
                                        <p:cTn id="41" dur="1000"/>
                                        <p:tgtEl>
                                          <p:spTgt spid="10"/>
                                        </p:tgtEl>
                                      </p:cBhvr>
                                    </p:animEffect>
                                    <p:anim calcmode="lin" valueType="num">
                                      <p:cBhvr>
                                        <p:cTn id="42" dur="1000" fill="hold"/>
                                        <p:tgtEl>
                                          <p:spTgt spid="10"/>
                                        </p:tgtEl>
                                        <p:attrNameLst>
                                          <p:attrName>ppt_x</p:attrName>
                                        </p:attrNameLst>
                                      </p:cBhvr>
                                      <p:tavLst>
                                        <p:tav tm="0">
                                          <p:val>
                                            <p:strVal val="#ppt_x"/>
                                          </p:val>
                                        </p:tav>
                                        <p:tav tm="100000">
                                          <p:val>
                                            <p:strVal val="#ppt_x"/>
                                          </p:val>
                                        </p:tav>
                                      </p:tavLst>
                                    </p:anim>
                                    <p:anim calcmode="lin" valueType="num">
                                      <p:cBhvr>
                                        <p:cTn id="43" dur="1000" fill="hold"/>
                                        <p:tgtEl>
                                          <p:spTgt spid="10"/>
                                        </p:tgtEl>
                                        <p:attrNameLst>
                                          <p:attrName>ppt_y</p:attrName>
                                        </p:attrNameLst>
                                      </p:cBhvr>
                                      <p:tavLst>
                                        <p:tav tm="0">
                                          <p:val>
                                            <p:strVal val="#ppt_y+.1"/>
                                          </p:val>
                                        </p:tav>
                                        <p:tav tm="100000">
                                          <p:val>
                                            <p:strVal val="#ppt_y"/>
                                          </p:val>
                                        </p:tav>
                                      </p:tavLst>
                                    </p:anim>
                                  </p:childTnLst>
                                </p:cTn>
                              </p:par>
                            </p:childTnLst>
                          </p:cTn>
                        </p:par>
                        <p:par>
                          <p:cTn id="44" fill="hold">
                            <p:stCondLst>
                              <p:cond delay="1500"/>
                            </p:stCondLst>
                            <p:childTnLst>
                              <p:par>
                                <p:cTn id="45" presetID="10" presetClass="entr" presetSubtype="0" fill="hold" nodeType="after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fade">
                                      <p:cBhvr>
                                        <p:cTn id="47" dur="500"/>
                                        <p:tgtEl>
                                          <p:spTgt spid="18"/>
                                        </p:tgtEl>
                                      </p:cBhvr>
                                    </p:animEffect>
                                  </p:childTnLst>
                                </p:cTn>
                              </p:par>
                              <p:par>
                                <p:cTn id="48" presetID="10" presetClass="entr" presetSubtype="0" fill="hold" nodeType="withEffect">
                                  <p:stCondLst>
                                    <p:cond delay="300"/>
                                  </p:stCondLst>
                                  <p:childTnLst>
                                    <p:set>
                                      <p:cBhvr>
                                        <p:cTn id="49" dur="1" fill="hold">
                                          <p:stCondLst>
                                            <p:cond delay="0"/>
                                          </p:stCondLst>
                                        </p:cTn>
                                        <p:tgtEl>
                                          <p:spTgt spid="21"/>
                                        </p:tgtEl>
                                        <p:attrNameLst>
                                          <p:attrName>style.visibility</p:attrName>
                                        </p:attrNameLst>
                                      </p:cBhvr>
                                      <p:to>
                                        <p:strVal val="visible"/>
                                      </p:to>
                                    </p:set>
                                    <p:animEffect transition="in" filter="fade">
                                      <p:cBhvr>
                                        <p:cTn id="50" dur="500"/>
                                        <p:tgtEl>
                                          <p:spTgt spid="21"/>
                                        </p:tgtEl>
                                      </p:cBhvr>
                                    </p:animEffect>
                                  </p:childTnLst>
                                </p:cTn>
                              </p:par>
                              <p:par>
                                <p:cTn id="51" presetID="10" presetClass="entr" presetSubtype="0" fill="hold" nodeType="withEffect">
                                  <p:stCondLst>
                                    <p:cond delay="600"/>
                                  </p:stCondLst>
                                  <p:childTnLst>
                                    <p:set>
                                      <p:cBhvr>
                                        <p:cTn id="52" dur="1" fill="hold">
                                          <p:stCondLst>
                                            <p:cond delay="0"/>
                                          </p:stCondLst>
                                        </p:cTn>
                                        <p:tgtEl>
                                          <p:spTgt spid="12"/>
                                        </p:tgtEl>
                                        <p:attrNameLst>
                                          <p:attrName>style.visibility</p:attrName>
                                        </p:attrNameLst>
                                      </p:cBhvr>
                                      <p:to>
                                        <p:strVal val="visible"/>
                                      </p:to>
                                    </p:set>
                                    <p:animEffect transition="in" filter="fade">
                                      <p:cBhvr>
                                        <p:cTn id="53" dur="500"/>
                                        <p:tgtEl>
                                          <p:spTgt spid="12"/>
                                        </p:tgtEl>
                                      </p:cBhvr>
                                    </p:animEffect>
                                  </p:childTnLst>
                                </p:cTn>
                              </p:par>
                            </p:childTnLst>
                          </p:cTn>
                        </p:par>
                        <p:par>
                          <p:cTn id="54" fill="hold">
                            <p:stCondLst>
                              <p:cond delay="2600"/>
                            </p:stCondLst>
                            <p:childTnLst>
                              <p:par>
                                <p:cTn id="55" presetID="10" presetClass="entr" presetSubtype="0" fill="hold" grpId="0" nodeType="afterEffect">
                                  <p:stCondLst>
                                    <p:cond delay="0"/>
                                  </p:stCondLst>
                                  <p:childTnLst>
                                    <p:set>
                                      <p:cBhvr>
                                        <p:cTn id="56" dur="1" fill="hold">
                                          <p:stCondLst>
                                            <p:cond delay="0"/>
                                          </p:stCondLst>
                                        </p:cTn>
                                        <p:tgtEl>
                                          <p:spTgt spid="39"/>
                                        </p:tgtEl>
                                        <p:attrNameLst>
                                          <p:attrName>style.visibility</p:attrName>
                                        </p:attrNameLst>
                                      </p:cBhvr>
                                      <p:to>
                                        <p:strVal val="visible"/>
                                      </p:to>
                                    </p:set>
                                    <p:animEffect transition="in" filter="fade">
                                      <p:cBhvr>
                                        <p:cTn id="57"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9BF824E-24A9-024E-A9F0-FFDF2514DEED}"/>
              </a:ext>
            </a:extLst>
          </p:cNvPr>
          <p:cNvSpPr/>
          <p:nvPr/>
        </p:nvSpPr>
        <p:spPr>
          <a:xfrm>
            <a:off x="0" y="417751"/>
            <a:ext cx="12192008" cy="984885"/>
          </a:xfrm>
          <a:prstGeom prst="rect">
            <a:avLst/>
          </a:prstGeom>
        </p:spPr>
        <p:txBody>
          <a:bodyPr wrap="square">
            <a:spAutoFit/>
          </a:bodyPr>
          <a:lstStyle/>
          <a:p>
            <a:pPr algn="ctr"/>
            <a:r>
              <a:rPr lang="en-US" sz="3600" b="1">
                <a:solidFill>
                  <a:srgbClr val="505050"/>
                </a:solidFill>
                <a:latin typeface="Segoe UI Semibold" panose="020B0502040204020203" pitchFamily="34" charset="0"/>
                <a:cs typeface="Segoe UI Semibold" panose="020B0502040204020203" pitchFamily="34" charset="0"/>
              </a:rPr>
              <a:t>Details make the difference</a:t>
            </a:r>
          </a:p>
          <a:p>
            <a:pPr algn="ctr"/>
            <a:endParaRPr lang="en-US" sz="400" b="1">
              <a:solidFill>
                <a:srgbClr val="505050"/>
              </a:solidFill>
              <a:latin typeface="Segoe UI Semibold" panose="020B0502040204020203" pitchFamily="34" charset="0"/>
              <a:cs typeface="Segoe UI Semibold" panose="020B0502040204020203" pitchFamily="34" charset="0"/>
            </a:endParaRPr>
          </a:p>
          <a:p>
            <a:pPr algn="ctr">
              <a:tabLst>
                <a:tab pos="8974138" algn="l"/>
              </a:tabLst>
            </a:pPr>
            <a:r>
              <a:rPr lang="en-US">
                <a:solidFill>
                  <a:srgbClr val="505050"/>
                </a:solidFill>
                <a:latin typeface="Segoe UI" panose="020B0502040204020203" pitchFamily="34" charset="0"/>
                <a:cs typeface="Segoe UI" panose="020B0502040204020203" pitchFamily="34" charset="0"/>
              </a:rPr>
              <a:t>Features that bring the certified for Microsoft Teams experience to life</a:t>
            </a:r>
          </a:p>
        </p:txBody>
      </p:sp>
      <p:grpSp>
        <p:nvGrpSpPr>
          <p:cNvPr id="2" name="Group 1">
            <a:extLst>
              <a:ext uri="{FF2B5EF4-FFF2-40B4-BE49-F238E27FC236}">
                <a16:creationId xmlns:a16="http://schemas.microsoft.com/office/drawing/2014/main" id="{72FBE4ED-1CBA-9346-820D-64C345DE5207}"/>
              </a:ext>
            </a:extLst>
          </p:cNvPr>
          <p:cNvGrpSpPr/>
          <p:nvPr/>
        </p:nvGrpSpPr>
        <p:grpSpPr>
          <a:xfrm>
            <a:off x="-37709" y="1608664"/>
            <a:ext cx="3047993" cy="4403512"/>
            <a:chOff x="-37709" y="1608664"/>
            <a:chExt cx="3047993" cy="4403512"/>
          </a:xfrm>
        </p:grpSpPr>
        <p:pic>
          <p:nvPicPr>
            <p:cNvPr id="16" name="Picture 15">
              <a:extLst>
                <a:ext uri="{FF2B5EF4-FFF2-40B4-BE49-F238E27FC236}">
                  <a16:creationId xmlns:a16="http://schemas.microsoft.com/office/drawing/2014/main" id="{46C39B7E-8DFE-E543-B557-4962A8CD93F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7709" y="1608664"/>
              <a:ext cx="3047993" cy="3750798"/>
            </a:xfrm>
            <a:prstGeom prst="rect">
              <a:avLst/>
            </a:prstGeom>
          </p:spPr>
        </p:pic>
        <p:sp>
          <p:nvSpPr>
            <p:cNvPr id="15" name="TextBox 14">
              <a:extLst>
                <a:ext uri="{FF2B5EF4-FFF2-40B4-BE49-F238E27FC236}">
                  <a16:creationId xmlns:a16="http://schemas.microsoft.com/office/drawing/2014/main" id="{66D84E52-C968-B94A-BB1B-6FA87FA3AB7E}"/>
                </a:ext>
              </a:extLst>
            </p:cNvPr>
            <p:cNvSpPr txBox="1"/>
            <p:nvPr/>
          </p:nvSpPr>
          <p:spPr>
            <a:xfrm>
              <a:off x="406287" y="5550511"/>
              <a:ext cx="2160000" cy="461665"/>
            </a:xfrm>
            <a:prstGeom prst="rect">
              <a:avLst/>
            </a:prstGeom>
            <a:noFill/>
          </p:spPr>
          <p:txBody>
            <a:bodyPr wrap="square" lIns="91440" tIns="45720" rIns="91440" bIns="45720" rtlCol="0" anchor="t">
              <a:spAutoFit/>
            </a:bodyPr>
            <a:lstStyle/>
            <a:p>
              <a:pPr lvl="0">
                <a:defRPr/>
              </a:pPr>
              <a:r>
                <a:rPr lang="en-US" sz="1200">
                  <a:solidFill>
                    <a:srgbClr val="505050"/>
                  </a:solidFill>
                  <a:latin typeface="Segoe UI" panose="020B0502040204020203" pitchFamily="34" charset="0"/>
                  <a:ea typeface="+mn-lt"/>
                  <a:cs typeface="Segoe UI" panose="020B0502040204020203" pitchFamily="34" charset="0"/>
                </a:rPr>
                <a:t>Join your next meeting with the click of a button</a:t>
              </a:r>
              <a:endParaRPr lang="en-US" sz="1200" baseline="30000">
                <a:solidFill>
                  <a:srgbClr val="505050"/>
                </a:solidFill>
                <a:latin typeface="Segoe UI" panose="020B0502040204020203" pitchFamily="34" charset="0"/>
                <a:ea typeface="+mn-lt"/>
                <a:cs typeface="Segoe UI" panose="020B0502040204020203" pitchFamily="34" charset="0"/>
              </a:endParaRPr>
            </a:p>
          </p:txBody>
        </p:sp>
      </p:grpSp>
      <p:grpSp>
        <p:nvGrpSpPr>
          <p:cNvPr id="4" name="Group 3">
            <a:extLst>
              <a:ext uri="{FF2B5EF4-FFF2-40B4-BE49-F238E27FC236}">
                <a16:creationId xmlns:a16="http://schemas.microsoft.com/office/drawing/2014/main" id="{A49C7341-E6BB-8243-80B4-D8BC2DA8067D}"/>
              </a:ext>
            </a:extLst>
          </p:cNvPr>
          <p:cNvGrpSpPr/>
          <p:nvPr/>
        </p:nvGrpSpPr>
        <p:grpSpPr>
          <a:xfrm>
            <a:off x="3020963" y="1612551"/>
            <a:ext cx="3106629" cy="4576567"/>
            <a:chOff x="3020963" y="1612551"/>
            <a:chExt cx="3106629" cy="4576567"/>
          </a:xfrm>
        </p:grpSpPr>
        <p:pic>
          <p:nvPicPr>
            <p:cNvPr id="3" name="Picture 2">
              <a:extLst>
                <a:ext uri="{FF2B5EF4-FFF2-40B4-BE49-F238E27FC236}">
                  <a16:creationId xmlns:a16="http://schemas.microsoft.com/office/drawing/2014/main" id="{151D0D6C-D6A9-7D46-8A2D-2108E2CD9923}"/>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b="-114"/>
            <a:stretch/>
          </p:blipFill>
          <p:spPr>
            <a:xfrm>
              <a:off x="3020963" y="1612551"/>
              <a:ext cx="3106629" cy="3751200"/>
            </a:xfrm>
            <a:prstGeom prst="rect">
              <a:avLst/>
            </a:prstGeom>
          </p:spPr>
        </p:pic>
        <p:sp>
          <p:nvSpPr>
            <p:cNvPr id="17" name="TextBox 16">
              <a:extLst>
                <a:ext uri="{FF2B5EF4-FFF2-40B4-BE49-F238E27FC236}">
                  <a16:creationId xmlns:a16="http://schemas.microsoft.com/office/drawing/2014/main" id="{2D8A1A3D-0B0C-6047-A367-5A57748A9DEC}"/>
                </a:ext>
              </a:extLst>
            </p:cNvPr>
            <p:cNvSpPr txBox="1"/>
            <p:nvPr/>
          </p:nvSpPr>
          <p:spPr>
            <a:xfrm>
              <a:off x="3494277" y="5542787"/>
              <a:ext cx="2160000" cy="646331"/>
            </a:xfrm>
            <a:prstGeom prst="rect">
              <a:avLst/>
            </a:prstGeom>
            <a:noFill/>
          </p:spPr>
          <p:txBody>
            <a:bodyPr wrap="square" lIns="91440" tIns="45720" rIns="91440" bIns="45720" rtlCol="0" anchor="t">
              <a:spAutoFit/>
            </a:bodyPr>
            <a:lstStyle/>
            <a:p>
              <a:pPr lvl="0">
                <a:defRPr/>
              </a:pPr>
              <a:r>
                <a:rPr lang="en-US" sz="1200">
                  <a:solidFill>
                    <a:srgbClr val="505050"/>
                  </a:solidFill>
                  <a:latin typeface="Segoe UI" panose="020B0502040204020203" pitchFamily="34" charset="0"/>
                  <a:ea typeface="+mn-lt"/>
                  <a:cs typeface="Segoe UI" panose="020B0502040204020203" pitchFamily="34" charset="0"/>
                </a:rPr>
                <a:t>Expand your connections</a:t>
              </a:r>
            </a:p>
            <a:p>
              <a:pPr lvl="0">
                <a:defRPr/>
              </a:pPr>
              <a:endParaRPr lang="en-US" sz="1200">
                <a:solidFill>
                  <a:srgbClr val="505050"/>
                </a:solidFill>
                <a:latin typeface="Segoe UI" panose="020B0502040204020203" pitchFamily="34" charset="0"/>
                <a:ea typeface="+mn-lt"/>
                <a:cs typeface="Segoe UI" panose="020B0502040204020203" pitchFamily="34" charset="0"/>
              </a:endParaRPr>
            </a:p>
            <a:p>
              <a:pPr lvl="0">
                <a:defRPr/>
              </a:pPr>
              <a:r>
                <a:rPr lang="en-US" sz="1200">
                  <a:solidFill>
                    <a:srgbClr val="505050"/>
                  </a:solidFill>
                  <a:latin typeface="Segoe UI" panose="020B0502040204020203" pitchFamily="34" charset="0"/>
                  <a:ea typeface="+mn-lt"/>
                  <a:cs typeface="Segoe UI" panose="020B0502040204020203" pitchFamily="34" charset="0"/>
                </a:rPr>
                <a:t>Hear and be heard clearly</a:t>
              </a:r>
            </a:p>
          </p:txBody>
        </p:sp>
      </p:grpSp>
      <p:grpSp>
        <p:nvGrpSpPr>
          <p:cNvPr id="8" name="Group 7">
            <a:extLst>
              <a:ext uri="{FF2B5EF4-FFF2-40B4-BE49-F238E27FC236}">
                <a16:creationId xmlns:a16="http://schemas.microsoft.com/office/drawing/2014/main" id="{27D605B9-0066-3E40-A7F4-7D3FE29959EA}"/>
              </a:ext>
            </a:extLst>
          </p:cNvPr>
          <p:cNvGrpSpPr/>
          <p:nvPr/>
        </p:nvGrpSpPr>
        <p:grpSpPr>
          <a:xfrm>
            <a:off x="9172572" y="1608666"/>
            <a:ext cx="3048003" cy="4303452"/>
            <a:chOff x="9172572" y="1608666"/>
            <a:chExt cx="3048003" cy="4303452"/>
          </a:xfrm>
        </p:grpSpPr>
        <p:sp>
          <p:nvSpPr>
            <p:cNvPr id="21" name="TextBox 20">
              <a:extLst>
                <a:ext uri="{FF2B5EF4-FFF2-40B4-BE49-F238E27FC236}">
                  <a16:creationId xmlns:a16="http://schemas.microsoft.com/office/drawing/2014/main" id="{CB57E19A-0CDB-714E-981C-44D2721976E0}"/>
                </a:ext>
              </a:extLst>
            </p:cNvPr>
            <p:cNvSpPr txBox="1"/>
            <p:nvPr/>
          </p:nvSpPr>
          <p:spPr>
            <a:xfrm>
              <a:off x="9616573" y="5635119"/>
              <a:ext cx="2160000" cy="276999"/>
            </a:xfrm>
            <a:prstGeom prst="rect">
              <a:avLst/>
            </a:prstGeom>
            <a:noFill/>
          </p:spPr>
          <p:txBody>
            <a:bodyPr wrap="square" lIns="91440" tIns="45720" rIns="91440" bIns="45720" rtlCol="0" anchor="t">
              <a:spAutoFit/>
            </a:bodyPr>
            <a:lstStyle/>
            <a:p>
              <a:pPr algn="ctr">
                <a:defRPr/>
              </a:pPr>
              <a:r>
                <a:rPr lang="en-US" sz="1200">
                  <a:solidFill>
                    <a:srgbClr val="505050"/>
                  </a:solidFill>
                  <a:latin typeface="Segoe UI"/>
                  <a:ea typeface="+mn-lt"/>
                  <a:cs typeface="Segoe UI"/>
                </a:rPr>
                <a:t>Easy setup</a:t>
              </a:r>
              <a:r>
                <a:rPr lang="en-US" sz="1200" baseline="30000">
                  <a:solidFill>
                    <a:srgbClr val="505050"/>
                  </a:solidFill>
                  <a:latin typeface="Segoe UI"/>
                  <a:ea typeface="+mn-lt"/>
                  <a:cs typeface="Segoe UI"/>
                </a:rPr>
                <a:t>6</a:t>
              </a:r>
              <a:endParaRPr kumimoji="0" lang="en-US" sz="1200" u="none" strike="noStrike" kern="1200" cap="none" spc="0" normalizeH="0" baseline="30000" noProof="0">
                <a:ln>
                  <a:noFill/>
                </a:ln>
                <a:solidFill>
                  <a:srgbClr val="505050"/>
                </a:solidFill>
                <a:effectLst/>
                <a:uLnTx/>
                <a:uFillTx/>
                <a:latin typeface="Segoe UI" panose="020B0502040204020203" pitchFamily="34" charset="0"/>
                <a:ea typeface="+mn-lt"/>
                <a:cs typeface="Segoe UI" panose="020B0502040204020203" pitchFamily="34" charset="0"/>
              </a:endParaRPr>
            </a:p>
          </p:txBody>
        </p:sp>
        <p:pic>
          <p:nvPicPr>
            <p:cNvPr id="7" name="Picture 6">
              <a:extLst>
                <a:ext uri="{FF2B5EF4-FFF2-40B4-BE49-F238E27FC236}">
                  <a16:creationId xmlns:a16="http://schemas.microsoft.com/office/drawing/2014/main" id="{BFA86F1B-22F5-574B-B760-0B992D77955A}"/>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9172572" y="1608666"/>
              <a:ext cx="3048003" cy="3750798"/>
            </a:xfrm>
            <a:prstGeom prst="rect">
              <a:avLst/>
            </a:prstGeom>
            <a:ln>
              <a:noFill/>
            </a:ln>
          </p:spPr>
        </p:pic>
      </p:grpSp>
      <p:grpSp>
        <p:nvGrpSpPr>
          <p:cNvPr id="5" name="Group 4">
            <a:extLst>
              <a:ext uri="{FF2B5EF4-FFF2-40B4-BE49-F238E27FC236}">
                <a16:creationId xmlns:a16="http://schemas.microsoft.com/office/drawing/2014/main" id="{E0F09A82-1D3D-AA44-A1FD-B19E2C726588}"/>
              </a:ext>
            </a:extLst>
          </p:cNvPr>
          <p:cNvGrpSpPr/>
          <p:nvPr/>
        </p:nvGrpSpPr>
        <p:grpSpPr>
          <a:xfrm>
            <a:off x="6129127" y="1608664"/>
            <a:ext cx="3041910" cy="4952825"/>
            <a:chOff x="6129127" y="1608664"/>
            <a:chExt cx="3041910" cy="4952825"/>
          </a:xfrm>
        </p:grpSpPr>
        <p:sp>
          <p:nvSpPr>
            <p:cNvPr id="19" name="TextBox 18">
              <a:extLst>
                <a:ext uri="{FF2B5EF4-FFF2-40B4-BE49-F238E27FC236}">
                  <a16:creationId xmlns:a16="http://schemas.microsoft.com/office/drawing/2014/main" id="{1E33E2EB-EA92-554F-A6FB-E1C368483629}"/>
                </a:ext>
              </a:extLst>
            </p:cNvPr>
            <p:cNvSpPr txBox="1"/>
            <p:nvPr/>
          </p:nvSpPr>
          <p:spPr>
            <a:xfrm>
              <a:off x="6570082" y="5545826"/>
              <a:ext cx="2160000" cy="1015663"/>
            </a:xfrm>
            <a:prstGeom prst="rect">
              <a:avLst/>
            </a:prstGeom>
            <a:noFill/>
          </p:spPr>
          <p:txBody>
            <a:bodyPr wrap="square" lIns="91440" tIns="45720" rIns="91440" bIns="45720" rtlCol="0" anchor="t">
              <a:spAutoFit/>
            </a:bodyPr>
            <a:lstStyle/>
            <a:p>
              <a:pPr lvl="0">
                <a:defRPr/>
              </a:pPr>
              <a:r>
                <a:rPr lang="en-US" sz="1200">
                  <a:solidFill>
                    <a:srgbClr val="505050"/>
                  </a:solidFill>
                  <a:latin typeface="Segoe UI" panose="020B0502040204020203" pitchFamily="34" charset="0"/>
                  <a:ea typeface="+mn-lt"/>
                  <a:cs typeface="Segoe UI" panose="020B0502040204020203" pitchFamily="34" charset="0"/>
                </a:rPr>
                <a:t>Present like a pro in person or online</a:t>
              </a:r>
            </a:p>
            <a:p>
              <a:pPr lvl="0">
                <a:defRPr/>
              </a:pPr>
              <a:endParaRPr lang="en-US" sz="1200">
                <a:solidFill>
                  <a:srgbClr val="505050"/>
                </a:solidFill>
                <a:latin typeface="Segoe UI" panose="020B0502040204020203" pitchFamily="34" charset="0"/>
                <a:ea typeface="+mn-lt"/>
                <a:cs typeface="Segoe UI" panose="020B0502040204020203" pitchFamily="34" charset="0"/>
              </a:endParaRPr>
            </a:p>
            <a:p>
              <a:pPr lvl="0">
                <a:defRPr/>
              </a:pPr>
              <a:r>
                <a:rPr lang="en-US" sz="1200">
                  <a:solidFill>
                    <a:srgbClr val="505050"/>
                  </a:solidFill>
                  <a:latin typeface="Segoe UI" panose="020B0502040204020203" pitchFamily="34" charset="0"/>
                  <a:ea typeface="+mn-lt"/>
                  <a:cs typeface="Segoe UI" panose="020B0502040204020203" pitchFamily="34" charset="0"/>
                </a:rPr>
                <a:t>Join the conversation—when you’re ready</a:t>
              </a:r>
            </a:p>
          </p:txBody>
        </p:sp>
        <p:pic>
          <p:nvPicPr>
            <p:cNvPr id="23" name="Picture 22">
              <a:extLst>
                <a:ext uri="{FF2B5EF4-FFF2-40B4-BE49-F238E27FC236}">
                  <a16:creationId xmlns:a16="http://schemas.microsoft.com/office/drawing/2014/main" id="{BA19ABED-FBC1-784C-99AC-2A1D43BB47E1}"/>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6129127" y="1608664"/>
              <a:ext cx="3041910" cy="3750798"/>
            </a:xfrm>
            <a:prstGeom prst="rect">
              <a:avLst/>
            </a:prstGeom>
          </p:spPr>
        </p:pic>
      </p:grpSp>
    </p:spTree>
    <p:extLst>
      <p:ext uri="{BB962C8B-B14F-4D97-AF65-F5344CB8AC3E}">
        <p14:creationId xmlns:p14="http://schemas.microsoft.com/office/powerpoint/2010/main" val="1708587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0" presetClass="entr" presetSubtype="0" fill="hold" nodeType="afterEffect">
                                  <p:stCondLst>
                                    <p:cond delay="30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par>
                                <p:cTn id="12" presetID="10" presetClass="entr" presetSubtype="0" fill="hold" nodeType="withEffect">
                                  <p:stCondLst>
                                    <p:cond delay="60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par>
                                <p:cTn id="15" presetID="10" presetClass="entr" presetSubtype="0" fill="hold" nodeType="withEffect">
                                  <p:stCondLst>
                                    <p:cond delay="90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par>
                                <p:cTn id="18" presetID="10" presetClass="entr" presetSubtype="0" fill="hold" nodeType="withEffect">
                                  <p:stCondLst>
                                    <p:cond delay="120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9FBBAA5E-0F96-429F-AA69-7B8EDC00119A}"/>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2763579" y="-183236"/>
            <a:ext cx="10146414" cy="5707358"/>
          </a:xfrm>
          <a:prstGeom prst="rect">
            <a:avLst/>
          </a:prstGeom>
        </p:spPr>
      </p:pic>
      <p:sp>
        <p:nvSpPr>
          <p:cNvPr id="34" name="TextBox 33">
            <a:extLst>
              <a:ext uri="{FF2B5EF4-FFF2-40B4-BE49-F238E27FC236}">
                <a16:creationId xmlns:a16="http://schemas.microsoft.com/office/drawing/2014/main" id="{D2C15FF2-3413-E04B-8065-F1AAFFBC1BBC}"/>
              </a:ext>
            </a:extLst>
          </p:cNvPr>
          <p:cNvSpPr txBox="1"/>
          <p:nvPr/>
        </p:nvSpPr>
        <p:spPr>
          <a:xfrm>
            <a:off x="471219" y="1226438"/>
            <a:ext cx="3439473" cy="461665"/>
          </a:xfrm>
          <a:prstGeom prst="rect">
            <a:avLst/>
          </a:prstGeom>
          <a:noFill/>
          <a:effectLst>
            <a:outerShdw blurRad="63500" sx="102000" sy="102000" algn="ctr" rotWithShape="0">
              <a:prstClr val="black">
                <a:alpha val="40000"/>
              </a:prstClr>
            </a:outerShdw>
          </a:effectLst>
        </p:spPr>
        <p:txBody>
          <a:bodyPr wrap="square" lIns="91440" tIns="45720" rIns="91440" bIns="45720" rtlCol="0" anchor="t">
            <a:spAutoFit/>
          </a:bodyPr>
          <a:lstStyle/>
          <a:p>
            <a:pPr lvl="0">
              <a:defRPr/>
            </a:pPr>
            <a:r>
              <a:rPr lang="en-US" sz="2400" b="1" dirty="0">
                <a:solidFill>
                  <a:srgbClr val="505050"/>
                </a:solidFill>
                <a:latin typeface="Segoe UI Semibold"/>
                <a:cs typeface="Segoe UI Semibold"/>
              </a:rPr>
              <a:t>Microsoft Audio Dock</a:t>
            </a:r>
          </a:p>
        </p:txBody>
      </p:sp>
      <p:sp>
        <p:nvSpPr>
          <p:cNvPr id="8" name="TextBox 7">
            <a:extLst>
              <a:ext uri="{FF2B5EF4-FFF2-40B4-BE49-F238E27FC236}">
                <a16:creationId xmlns:a16="http://schemas.microsoft.com/office/drawing/2014/main" id="{53589B0E-E0BE-4C30-8C67-0B78D60C007D}"/>
              </a:ext>
            </a:extLst>
          </p:cNvPr>
          <p:cNvSpPr txBox="1"/>
          <p:nvPr/>
        </p:nvSpPr>
        <p:spPr>
          <a:xfrm>
            <a:off x="487774" y="1957971"/>
            <a:ext cx="3157952" cy="646331"/>
          </a:xfrm>
          <a:prstGeom prst="rect">
            <a:avLst/>
          </a:prstGeom>
          <a:noFill/>
          <a:effectLst>
            <a:outerShdw blurRad="63500" sx="102000" sy="102000" algn="ctr" rotWithShape="0">
              <a:prstClr val="black">
                <a:alpha val="40000"/>
              </a:prstClr>
            </a:outerShdw>
          </a:effectLst>
        </p:spPr>
        <p:txBody>
          <a:bodyPr wrap="square" rtlCol="0" anchor="t">
            <a:spAutoFit/>
          </a:bodyPr>
          <a:lstStyle/>
          <a:p>
            <a:r>
              <a:rPr lang="en-US">
                <a:solidFill>
                  <a:srgbClr val="505050"/>
                </a:solidFill>
                <a:latin typeface="Segoe UI" panose="020B0502040204020203" pitchFamily="34" charset="0"/>
                <a:cs typeface="Segoe UI" panose="020B0502040204020203" pitchFamily="34" charset="0"/>
              </a:rPr>
              <a:t>All-in-one speakerphone, dock, and power</a:t>
            </a:r>
          </a:p>
        </p:txBody>
      </p:sp>
      <p:sp>
        <p:nvSpPr>
          <p:cNvPr id="14" name="TextBox 13">
            <a:extLst>
              <a:ext uri="{FF2B5EF4-FFF2-40B4-BE49-F238E27FC236}">
                <a16:creationId xmlns:a16="http://schemas.microsoft.com/office/drawing/2014/main" id="{260469FD-D7EC-4FAF-B3A0-8F0F99F2B421}"/>
              </a:ext>
            </a:extLst>
          </p:cNvPr>
          <p:cNvSpPr txBox="1"/>
          <p:nvPr/>
        </p:nvSpPr>
        <p:spPr>
          <a:xfrm>
            <a:off x="498529" y="2918289"/>
            <a:ext cx="3053967"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lvl="0">
              <a:defRPr/>
            </a:pPr>
            <a:r>
              <a:rPr lang="en-US" sz="1200" dirty="0">
                <a:solidFill>
                  <a:srgbClr val="505050"/>
                </a:solidFill>
                <a:latin typeface="Segoe UI"/>
                <a:ea typeface="+mn-lt"/>
                <a:cs typeface="Segoe UI"/>
              </a:rPr>
              <a:t>Immediately connect to external monitors, power, and a speakerphone with a single plug. Microsoft Audio Dock is a flexible, simplified desktop setup solution made for productivity in flexible workspaces. </a:t>
            </a:r>
          </a:p>
        </p:txBody>
      </p:sp>
      <p:pic>
        <p:nvPicPr>
          <p:cNvPr id="17" name="Picture 16" descr="Graphical user interface, text, application&#10;&#10;Description automatically generated">
            <a:extLst>
              <a:ext uri="{FF2B5EF4-FFF2-40B4-BE49-F238E27FC236}">
                <a16:creationId xmlns:a16="http://schemas.microsoft.com/office/drawing/2014/main" id="{8C587C33-A4B6-374D-B328-0BBBF4D0F7C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61059" y="473755"/>
            <a:ext cx="1622314" cy="446964"/>
          </a:xfrm>
          <a:prstGeom prst="rect">
            <a:avLst/>
          </a:prstGeom>
        </p:spPr>
      </p:pic>
      <p:grpSp>
        <p:nvGrpSpPr>
          <p:cNvPr id="53" name="Group 52">
            <a:extLst>
              <a:ext uri="{FF2B5EF4-FFF2-40B4-BE49-F238E27FC236}">
                <a16:creationId xmlns:a16="http://schemas.microsoft.com/office/drawing/2014/main" id="{FFEC4C62-67D7-4795-B361-B498373D1F39}"/>
              </a:ext>
            </a:extLst>
          </p:cNvPr>
          <p:cNvGrpSpPr/>
          <p:nvPr/>
        </p:nvGrpSpPr>
        <p:grpSpPr>
          <a:xfrm>
            <a:off x="3294558" y="5023708"/>
            <a:ext cx="2730445" cy="1315998"/>
            <a:chOff x="3294558" y="5023708"/>
            <a:chExt cx="2730445" cy="1315998"/>
          </a:xfrm>
        </p:grpSpPr>
        <p:sp>
          <p:nvSpPr>
            <p:cNvPr id="31" name="Rectangle 30">
              <a:extLst>
                <a:ext uri="{FF2B5EF4-FFF2-40B4-BE49-F238E27FC236}">
                  <a16:creationId xmlns:a16="http://schemas.microsoft.com/office/drawing/2014/main" id="{93BA90C0-CC8A-48CF-BF84-BD856E5F0A07}"/>
                </a:ext>
              </a:extLst>
            </p:cNvPr>
            <p:cNvSpPr/>
            <p:nvPr/>
          </p:nvSpPr>
          <p:spPr>
            <a:xfrm>
              <a:off x="4225003" y="5139377"/>
              <a:ext cx="1800000" cy="1200329"/>
            </a:xfrm>
            <a:prstGeom prst="rect">
              <a:avLst/>
            </a:prstGeom>
          </p:spPr>
          <p:txBody>
            <a:bodyPr wrap="square">
              <a:spAutoFit/>
            </a:bodyPr>
            <a:lstStyle/>
            <a:p>
              <a:pPr>
                <a:defRPr/>
              </a:pPr>
              <a:r>
                <a:rPr lang="en-US" sz="1200">
                  <a:solidFill>
                    <a:srgbClr val="505050"/>
                  </a:solidFill>
                  <a:latin typeface="Segoe UI" panose="020B0502040204020203" pitchFamily="34" charset="0"/>
                  <a:ea typeface="+mn-lt"/>
                  <a:cs typeface="Segoe UI" panose="020B0502040204020203" pitchFamily="34" charset="0"/>
                </a:rPr>
                <a:t>Exceptional voice capture and less background sound from dual forward-facing, noise-reducing microphone</a:t>
              </a:r>
            </a:p>
          </p:txBody>
        </p:sp>
        <p:pic>
          <p:nvPicPr>
            <p:cNvPr id="32" name="Picture 31">
              <a:extLst>
                <a:ext uri="{FF2B5EF4-FFF2-40B4-BE49-F238E27FC236}">
                  <a16:creationId xmlns:a16="http://schemas.microsoft.com/office/drawing/2014/main" id="{D4171776-49C7-4896-BAE4-DA437CE59294}"/>
                </a:ext>
              </a:extLst>
            </p:cNvPr>
            <p:cNvPicPr>
              <a:picLocks noChangeAspect="1"/>
            </p:cNvPicPr>
            <p:nvPr/>
          </p:nvPicPr>
          <p:blipFill>
            <a:blip r:embed="rId5"/>
            <a:srcRect/>
            <a:stretch/>
          </p:blipFill>
          <p:spPr>
            <a:xfrm>
              <a:off x="3294558" y="5023708"/>
              <a:ext cx="762000" cy="762000"/>
            </a:xfrm>
            <a:prstGeom prst="rect">
              <a:avLst/>
            </a:prstGeom>
          </p:spPr>
        </p:pic>
      </p:grpSp>
      <p:grpSp>
        <p:nvGrpSpPr>
          <p:cNvPr id="52" name="Group 51">
            <a:extLst>
              <a:ext uri="{FF2B5EF4-FFF2-40B4-BE49-F238E27FC236}">
                <a16:creationId xmlns:a16="http://schemas.microsoft.com/office/drawing/2014/main" id="{6F626A60-0108-4328-90E9-053FC838D39B}"/>
              </a:ext>
            </a:extLst>
          </p:cNvPr>
          <p:cNvGrpSpPr/>
          <p:nvPr/>
        </p:nvGrpSpPr>
        <p:grpSpPr>
          <a:xfrm>
            <a:off x="6259796" y="5023708"/>
            <a:ext cx="2595448" cy="1161222"/>
            <a:chOff x="6259796" y="5023708"/>
            <a:chExt cx="2595448" cy="1161222"/>
          </a:xfrm>
        </p:grpSpPr>
        <p:sp>
          <p:nvSpPr>
            <p:cNvPr id="35" name="Rectangle 34">
              <a:extLst>
                <a:ext uri="{FF2B5EF4-FFF2-40B4-BE49-F238E27FC236}">
                  <a16:creationId xmlns:a16="http://schemas.microsoft.com/office/drawing/2014/main" id="{0B93C7F0-1995-446B-B703-B9F2331F2471}"/>
                </a:ext>
              </a:extLst>
            </p:cNvPr>
            <p:cNvSpPr/>
            <p:nvPr/>
          </p:nvSpPr>
          <p:spPr>
            <a:xfrm>
              <a:off x="7055244" y="5169267"/>
              <a:ext cx="1800000" cy="1015663"/>
            </a:xfrm>
            <a:prstGeom prst="rect">
              <a:avLst/>
            </a:prstGeom>
          </p:spPr>
          <p:txBody>
            <a:bodyPr wrap="square">
              <a:spAutoFit/>
            </a:bodyPr>
            <a:lstStyle/>
            <a:p>
              <a:pPr lvl="0">
                <a:defRPr/>
              </a:pPr>
              <a:r>
                <a:rPr lang="en-US" sz="1200">
                  <a:solidFill>
                    <a:srgbClr val="505050"/>
                  </a:solidFill>
                  <a:latin typeface="Segoe UI" panose="020B0502040204020203" pitchFamily="34" charset="0"/>
                  <a:ea typeface="+mn-lt"/>
                  <a:cs typeface="Segoe UI" panose="020B0502040204020203" pitchFamily="34" charset="0"/>
                </a:rPr>
                <a:t>Multi-dimensional sound with built-in Omnisonic</a:t>
              </a:r>
              <a:r>
                <a:rPr lang="en-US" sz="1200" baseline="30000">
                  <a:solidFill>
                    <a:srgbClr val="505050"/>
                  </a:solidFill>
                  <a:latin typeface="Segoe UI" panose="020B0502040204020203" pitchFamily="34" charset="0"/>
                  <a:ea typeface="+mn-lt"/>
                  <a:cs typeface="Segoe UI" panose="020B0502040204020203" pitchFamily="34" charset="0"/>
                </a:rPr>
                <a:t>®</a:t>
              </a:r>
              <a:r>
                <a:rPr lang="en-US" sz="1200">
                  <a:solidFill>
                    <a:srgbClr val="505050"/>
                  </a:solidFill>
                  <a:latin typeface="Segoe UI" panose="020B0502040204020203" pitchFamily="34" charset="0"/>
                  <a:ea typeface="+mn-lt"/>
                  <a:cs typeface="Segoe UI" panose="020B0502040204020203" pitchFamily="34" charset="0"/>
                </a:rPr>
                <a:t> speakers for premium audio quality</a:t>
              </a:r>
            </a:p>
          </p:txBody>
        </p:sp>
        <p:pic>
          <p:nvPicPr>
            <p:cNvPr id="36" name="Picture 35">
              <a:extLst>
                <a:ext uri="{FF2B5EF4-FFF2-40B4-BE49-F238E27FC236}">
                  <a16:creationId xmlns:a16="http://schemas.microsoft.com/office/drawing/2014/main" id="{72182DCA-34B5-410D-B158-A9A0E753B227}"/>
                </a:ext>
              </a:extLst>
            </p:cNvPr>
            <p:cNvPicPr>
              <a:picLocks noChangeAspect="1"/>
            </p:cNvPicPr>
            <p:nvPr/>
          </p:nvPicPr>
          <p:blipFill>
            <a:blip r:embed="rId6"/>
            <a:srcRect/>
            <a:stretch/>
          </p:blipFill>
          <p:spPr>
            <a:xfrm>
              <a:off x="6259796" y="5023708"/>
              <a:ext cx="762000" cy="762000"/>
            </a:xfrm>
            <a:prstGeom prst="rect">
              <a:avLst/>
            </a:prstGeom>
          </p:spPr>
        </p:pic>
      </p:grpSp>
      <p:grpSp>
        <p:nvGrpSpPr>
          <p:cNvPr id="54" name="Group 53">
            <a:extLst>
              <a:ext uri="{FF2B5EF4-FFF2-40B4-BE49-F238E27FC236}">
                <a16:creationId xmlns:a16="http://schemas.microsoft.com/office/drawing/2014/main" id="{77D47438-79BF-4818-B06A-24D2D227072A}"/>
              </a:ext>
            </a:extLst>
          </p:cNvPr>
          <p:cNvGrpSpPr/>
          <p:nvPr/>
        </p:nvGrpSpPr>
        <p:grpSpPr>
          <a:xfrm>
            <a:off x="394990" y="5089838"/>
            <a:ext cx="2664775" cy="910437"/>
            <a:chOff x="394990" y="5089838"/>
            <a:chExt cx="2664775" cy="910437"/>
          </a:xfrm>
        </p:grpSpPr>
        <p:sp>
          <p:nvSpPr>
            <p:cNvPr id="28" name="Rectangle 27">
              <a:extLst>
                <a:ext uri="{FF2B5EF4-FFF2-40B4-BE49-F238E27FC236}">
                  <a16:creationId xmlns:a16="http://schemas.microsoft.com/office/drawing/2014/main" id="{AE3C4B2D-F1F6-49C2-A665-C16EDA086CAB}"/>
                </a:ext>
              </a:extLst>
            </p:cNvPr>
            <p:cNvSpPr/>
            <p:nvPr/>
          </p:nvSpPr>
          <p:spPr>
            <a:xfrm>
              <a:off x="1259765" y="5169278"/>
              <a:ext cx="1800000" cy="830997"/>
            </a:xfrm>
            <a:prstGeom prst="rect">
              <a:avLst/>
            </a:prstGeom>
          </p:spPr>
          <p:txBody>
            <a:bodyPr wrap="square">
              <a:spAutoFit/>
            </a:bodyPr>
            <a:lstStyle/>
            <a:p>
              <a:pPr>
                <a:defRPr/>
              </a:pPr>
              <a:r>
                <a:rPr lang="en-US" sz="1200">
                  <a:solidFill>
                    <a:srgbClr val="505050"/>
                  </a:solidFill>
                  <a:latin typeface="Segoe UI"/>
                  <a:ea typeface="+mn-lt"/>
                  <a:cs typeface="Segoe UI"/>
                </a:rPr>
                <a:t>Four ports including HDMI, two USB-C, one USB-A, and power pass-through </a:t>
              </a:r>
            </a:p>
          </p:txBody>
        </p:sp>
        <p:pic>
          <p:nvPicPr>
            <p:cNvPr id="39" name="Picture 38">
              <a:extLst>
                <a:ext uri="{FF2B5EF4-FFF2-40B4-BE49-F238E27FC236}">
                  <a16:creationId xmlns:a16="http://schemas.microsoft.com/office/drawing/2014/main" id="{3D75C674-B9B6-4C35-9D91-01D5AFECEA42}"/>
                </a:ext>
              </a:extLst>
            </p:cNvPr>
            <p:cNvPicPr>
              <a:picLocks noChangeAspect="1"/>
            </p:cNvPicPr>
            <p:nvPr/>
          </p:nvPicPr>
          <p:blipFill>
            <a:blip r:embed="rId7"/>
            <a:srcRect/>
            <a:stretch/>
          </p:blipFill>
          <p:spPr>
            <a:xfrm>
              <a:off x="394990" y="5089838"/>
              <a:ext cx="762000" cy="762000"/>
            </a:xfrm>
            <a:prstGeom prst="rect">
              <a:avLst/>
            </a:prstGeom>
          </p:spPr>
        </p:pic>
      </p:grpSp>
      <p:grpSp>
        <p:nvGrpSpPr>
          <p:cNvPr id="19" name="Group 18">
            <a:extLst>
              <a:ext uri="{FF2B5EF4-FFF2-40B4-BE49-F238E27FC236}">
                <a16:creationId xmlns:a16="http://schemas.microsoft.com/office/drawing/2014/main" id="{DB5D4FE3-ECDD-4954-8820-1B1F7BDE20D8}"/>
              </a:ext>
            </a:extLst>
          </p:cNvPr>
          <p:cNvGrpSpPr/>
          <p:nvPr/>
        </p:nvGrpSpPr>
        <p:grpSpPr>
          <a:xfrm>
            <a:off x="9203085" y="5027083"/>
            <a:ext cx="2580249" cy="973192"/>
            <a:chOff x="9203085" y="5027083"/>
            <a:chExt cx="2580249" cy="973192"/>
          </a:xfrm>
        </p:grpSpPr>
        <p:sp>
          <p:nvSpPr>
            <p:cNvPr id="38" name="Rectangle 37">
              <a:extLst>
                <a:ext uri="{FF2B5EF4-FFF2-40B4-BE49-F238E27FC236}">
                  <a16:creationId xmlns:a16="http://schemas.microsoft.com/office/drawing/2014/main" id="{DE44A65C-A060-4455-B8B1-C3AC94177E20}"/>
                </a:ext>
              </a:extLst>
            </p:cNvPr>
            <p:cNvSpPr/>
            <p:nvPr/>
          </p:nvSpPr>
          <p:spPr>
            <a:xfrm>
              <a:off x="9983334" y="5169278"/>
              <a:ext cx="1800000" cy="830997"/>
            </a:xfrm>
            <a:prstGeom prst="rect">
              <a:avLst/>
            </a:prstGeom>
          </p:spPr>
          <p:txBody>
            <a:bodyPr wrap="square">
              <a:spAutoFit/>
            </a:bodyPr>
            <a:lstStyle/>
            <a:p>
              <a:pPr lvl="0">
                <a:defRPr/>
              </a:pPr>
              <a:r>
                <a:rPr lang="en-US" sz="1200">
                  <a:solidFill>
                    <a:srgbClr val="505050"/>
                  </a:solidFill>
                  <a:latin typeface="Segoe UI" panose="020B0502040204020203" pitchFamily="34" charset="0"/>
                  <a:ea typeface="+mn-lt"/>
                  <a:cs typeface="Segoe UI" panose="020B0502040204020203" pitchFamily="34" charset="0"/>
                </a:rPr>
                <a:t>Stay organized with the compact hub design set neatly on your desktop to help reduce clutter</a:t>
              </a:r>
              <a:endParaRPr kumimoji="0" lang="en-US" sz="1200" u="none" strike="noStrike" kern="1200" cap="none" spc="0" normalizeH="0" baseline="0" noProof="0">
                <a:ln>
                  <a:noFill/>
                </a:ln>
                <a:solidFill>
                  <a:srgbClr val="505050"/>
                </a:solidFill>
                <a:effectLst/>
                <a:uLnTx/>
                <a:uFillTx/>
                <a:latin typeface="Segoe UI" panose="020B0502040204020203" pitchFamily="34" charset="0"/>
                <a:ea typeface="+mn-lt"/>
                <a:cs typeface="Segoe UI" panose="020B0502040204020203" pitchFamily="34" charset="0"/>
              </a:endParaRPr>
            </a:p>
          </p:txBody>
        </p:sp>
        <p:pic>
          <p:nvPicPr>
            <p:cNvPr id="48" name="Picture 47">
              <a:extLst>
                <a:ext uri="{FF2B5EF4-FFF2-40B4-BE49-F238E27FC236}">
                  <a16:creationId xmlns:a16="http://schemas.microsoft.com/office/drawing/2014/main" id="{07A25866-C866-4F7D-AE0A-A6191194A03D}"/>
                </a:ext>
              </a:extLst>
            </p:cNvPr>
            <p:cNvPicPr>
              <a:picLocks noChangeAspect="1"/>
            </p:cNvPicPr>
            <p:nvPr/>
          </p:nvPicPr>
          <p:blipFill>
            <a:blip r:embed="rId8"/>
            <a:srcRect/>
            <a:stretch/>
          </p:blipFill>
          <p:spPr>
            <a:xfrm>
              <a:off x="9203085" y="5027083"/>
              <a:ext cx="762000" cy="762000"/>
            </a:xfrm>
            <a:prstGeom prst="rect">
              <a:avLst/>
            </a:prstGeom>
          </p:spPr>
        </p:pic>
      </p:grpSp>
    </p:spTree>
    <p:extLst>
      <p:ext uri="{BB962C8B-B14F-4D97-AF65-F5344CB8AC3E}">
        <p14:creationId xmlns:p14="http://schemas.microsoft.com/office/powerpoint/2010/main" val="21626319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grpId="0" nodeType="withEffect">
                                  <p:stCondLst>
                                    <p:cond delay="30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grpId="0" nodeType="withEffect">
                                  <p:stCondLst>
                                    <p:cond delay="60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childTnLst>
                          </p:cTn>
                        </p:par>
                        <p:par>
                          <p:cTn id="14" fill="hold">
                            <p:stCondLst>
                              <p:cond delay="1100"/>
                            </p:stCondLst>
                            <p:childTnLst>
                              <p:par>
                                <p:cTn id="15" presetID="10" presetClass="entr" presetSubtype="0" fill="hold" nodeType="afterEffect">
                                  <p:stCondLst>
                                    <p:cond delay="0"/>
                                  </p:stCondLst>
                                  <p:childTnLst>
                                    <p:set>
                                      <p:cBhvr>
                                        <p:cTn id="16" dur="1" fill="hold">
                                          <p:stCondLst>
                                            <p:cond delay="0"/>
                                          </p:stCondLst>
                                        </p:cTn>
                                        <p:tgtEl>
                                          <p:spTgt spid="54"/>
                                        </p:tgtEl>
                                        <p:attrNameLst>
                                          <p:attrName>style.visibility</p:attrName>
                                        </p:attrNameLst>
                                      </p:cBhvr>
                                      <p:to>
                                        <p:strVal val="visible"/>
                                      </p:to>
                                    </p:set>
                                    <p:animEffect transition="in" filter="fade">
                                      <p:cBhvr>
                                        <p:cTn id="17" dur="500"/>
                                        <p:tgtEl>
                                          <p:spTgt spid="54"/>
                                        </p:tgtEl>
                                      </p:cBhvr>
                                    </p:animEffect>
                                  </p:childTnLst>
                                </p:cTn>
                              </p:par>
                              <p:par>
                                <p:cTn id="18" presetID="10" presetClass="entr" presetSubtype="0" fill="hold" nodeType="withEffect">
                                  <p:stCondLst>
                                    <p:cond delay="300"/>
                                  </p:stCondLst>
                                  <p:childTnLst>
                                    <p:set>
                                      <p:cBhvr>
                                        <p:cTn id="19" dur="1" fill="hold">
                                          <p:stCondLst>
                                            <p:cond delay="0"/>
                                          </p:stCondLst>
                                        </p:cTn>
                                        <p:tgtEl>
                                          <p:spTgt spid="53"/>
                                        </p:tgtEl>
                                        <p:attrNameLst>
                                          <p:attrName>style.visibility</p:attrName>
                                        </p:attrNameLst>
                                      </p:cBhvr>
                                      <p:to>
                                        <p:strVal val="visible"/>
                                      </p:to>
                                    </p:set>
                                    <p:animEffect transition="in" filter="fade">
                                      <p:cBhvr>
                                        <p:cTn id="20" dur="500"/>
                                        <p:tgtEl>
                                          <p:spTgt spid="53"/>
                                        </p:tgtEl>
                                      </p:cBhvr>
                                    </p:animEffect>
                                  </p:childTnLst>
                                </p:cTn>
                              </p:par>
                              <p:par>
                                <p:cTn id="21" presetID="10" presetClass="entr" presetSubtype="0" fill="hold" nodeType="withEffect">
                                  <p:stCondLst>
                                    <p:cond delay="600"/>
                                  </p:stCondLst>
                                  <p:childTnLst>
                                    <p:set>
                                      <p:cBhvr>
                                        <p:cTn id="22" dur="1" fill="hold">
                                          <p:stCondLst>
                                            <p:cond delay="0"/>
                                          </p:stCondLst>
                                        </p:cTn>
                                        <p:tgtEl>
                                          <p:spTgt spid="52"/>
                                        </p:tgtEl>
                                        <p:attrNameLst>
                                          <p:attrName>style.visibility</p:attrName>
                                        </p:attrNameLst>
                                      </p:cBhvr>
                                      <p:to>
                                        <p:strVal val="visible"/>
                                      </p:to>
                                    </p:set>
                                    <p:animEffect transition="in" filter="fade">
                                      <p:cBhvr>
                                        <p:cTn id="23" dur="500"/>
                                        <p:tgtEl>
                                          <p:spTgt spid="52"/>
                                        </p:tgtEl>
                                      </p:cBhvr>
                                    </p:animEffect>
                                  </p:childTnLst>
                                </p:cTn>
                              </p:par>
                              <p:par>
                                <p:cTn id="24" presetID="10" presetClass="entr" presetSubtype="0" fill="hold" nodeType="withEffect">
                                  <p:stCondLst>
                                    <p:cond delay="900"/>
                                  </p:stCondLst>
                                  <p:childTnLst>
                                    <p:set>
                                      <p:cBhvr>
                                        <p:cTn id="25" dur="1" fill="hold">
                                          <p:stCondLst>
                                            <p:cond delay="0"/>
                                          </p:stCondLst>
                                        </p:cTn>
                                        <p:tgtEl>
                                          <p:spTgt spid="19"/>
                                        </p:tgtEl>
                                        <p:attrNameLst>
                                          <p:attrName>style.visibility</p:attrName>
                                        </p:attrNameLst>
                                      </p:cBhvr>
                                      <p:to>
                                        <p:strVal val="visible"/>
                                      </p:to>
                                    </p:set>
                                    <p:animEffect transition="in" filter="fade">
                                      <p:cBhvr>
                                        <p:cTn id="2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8" grpId="0"/>
      <p:bldP spid="14"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83A11EBC883A04780F20A57D7B03FB4" ma:contentTypeVersion="18" ma:contentTypeDescription="Create a new document." ma:contentTypeScope="" ma:versionID="ef131b253355b8ba30c688bf7a4be411">
  <xsd:schema xmlns:xsd="http://www.w3.org/2001/XMLSchema" xmlns:xs="http://www.w3.org/2001/XMLSchema" xmlns:p="http://schemas.microsoft.com/office/2006/metadata/properties" xmlns:ns1="http://schemas.microsoft.com/sharepoint/v3" xmlns:ns2="a41d4afa-e03f-42b1-ac3a-54861a9e82fa" xmlns:ns3="11e31a66-3d01-4b8f-b89a-1e61ecdea2d2" xmlns:ns4="230e9df3-be65-4c73-a93b-d1236ebd677e" targetNamespace="http://schemas.microsoft.com/office/2006/metadata/properties" ma:root="true" ma:fieldsID="2e8297afd3ab44067fc71ca216957fbc" ns1:_="" ns2:_="" ns3:_="" ns4:_="">
    <xsd:import namespace="http://schemas.microsoft.com/sharepoint/v3"/>
    <xsd:import namespace="a41d4afa-e03f-42b1-ac3a-54861a9e82fa"/>
    <xsd:import namespace="11e31a66-3d01-4b8f-b89a-1e61ecdea2d2"/>
    <xsd:import namespace="230e9df3-be65-4c73-a93b-d1236ebd677e"/>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ServiceGenerationTime" minOccurs="0"/>
                <xsd:element ref="ns2:MediaServiceEventHashCode" minOccurs="0"/>
                <xsd:element ref="ns2:MediaServiceOCR" minOccurs="0"/>
                <xsd:element ref="ns2:MediaServiceAutoKeyPoints" minOccurs="0"/>
                <xsd:element ref="ns2:MediaServiceKeyPoints" minOccurs="0"/>
                <xsd:element ref="ns2:MediaServiceLocation" minOccurs="0"/>
                <xsd:element ref="ns2:MediaLengthInSeconds" minOccurs="0"/>
                <xsd:element ref="ns2:lcf76f155ced4ddcb4097134ff3c332f" minOccurs="0"/>
                <xsd:element ref="ns4:TaxCatchAll" minOccurs="0"/>
                <xsd:element ref="ns1:_ip_UnifiedCompliancePolicyProperties" minOccurs="0"/>
                <xsd:element ref="ns1:_ip_UnifiedCompliancePolicyUIAc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3" nillable="true" ma:displayName="Unified Compliance Policy Properties" ma:hidden="true" ma:internalName="_ip_UnifiedCompliancePolicyProperties">
      <xsd:simpleType>
        <xsd:restriction base="dms:Note"/>
      </xsd:simpleType>
    </xsd:element>
    <xsd:element name="_ip_UnifiedCompliancePolicyUIAction" ma:index="24"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41d4afa-e03f-42b1-ac3a-54861a9e82f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ServiceLocation" ma:index="18" nillable="true" ma:displayName="Location" ma:internalName="MediaServiceLocatio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11e31a66-3d01-4b8f-b89a-1e61ecdea2d2"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2" nillable="true" ma:displayName="Taxonomy Catch All Column" ma:hidden="true" ma:list="{bd3e80c6-30f0-4f46-97ff-8c3c7bafd514}" ma:internalName="TaxCatchAll" ma:showField="CatchAllData" ma:web="11e31a66-3d01-4b8f-b89a-1e61ecdea2d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SharedWithUsers xmlns="11e31a66-3d01-4b8f-b89a-1e61ecdea2d2">
      <UserInfo>
        <DisplayName>Jamil Rich</DisplayName>
        <AccountId>655</AccountId>
        <AccountType/>
      </UserInfo>
    </SharedWithUsers>
    <MediaLengthInSeconds xmlns="a41d4afa-e03f-42b1-ac3a-54861a9e82fa" xsi:nil="true"/>
    <_ip_UnifiedCompliancePolicyUIAction xmlns="http://schemas.microsoft.com/sharepoint/v3" xsi:nil="true"/>
    <lcf76f155ced4ddcb4097134ff3c332f xmlns="a41d4afa-e03f-42b1-ac3a-54861a9e82fa">
      <Terms xmlns="http://schemas.microsoft.com/office/infopath/2007/PartnerControls"/>
    </lcf76f155ced4ddcb4097134ff3c332f>
    <_ip_UnifiedCompliancePolicyProperties xmlns="http://schemas.microsoft.com/sharepoint/v3" xsi:nil="true"/>
    <TaxCatchAll xmlns="230e9df3-be65-4c73-a93b-d1236ebd677e">
      <Value>7</Value>
    </TaxCatchAll>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6FD2538-6DA2-4FE7-99D5-AB5C6D4C114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a41d4afa-e03f-42b1-ac3a-54861a9e82fa"/>
    <ds:schemaRef ds:uri="11e31a66-3d01-4b8f-b89a-1e61ecdea2d2"/>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345E9145-8959-41CE-B576-2074ED7EF9BD}">
  <ds:schemaRefs>
    <ds:schemaRef ds:uri="http://www.w3.org/XML/1998/namespace"/>
    <ds:schemaRef ds:uri="230e9df3-be65-4c73-a93b-d1236ebd677e"/>
    <ds:schemaRef ds:uri="http://schemas.microsoft.com/office/2006/metadata/properties"/>
    <ds:schemaRef ds:uri="http://schemas.microsoft.com/sharepoint/v3"/>
    <ds:schemaRef ds:uri="f7aa6bd1-952c-4522-8060-d799a2b0817e"/>
    <ds:schemaRef ds:uri="http://schemas.microsoft.com/office/2006/documentManagement/types"/>
    <ds:schemaRef ds:uri="http://purl.org/dc/terms/"/>
    <ds:schemaRef ds:uri="http://purl.org/dc/elements/1.1/"/>
    <ds:schemaRef ds:uri="http://schemas.microsoft.com/office/infopath/2007/PartnerControls"/>
    <ds:schemaRef ds:uri="http://schemas.openxmlformats.org/package/2006/metadata/core-properties"/>
    <ds:schemaRef ds:uri="b889cf5a-fe9e-44ef-8795-90a338c47f21"/>
    <ds:schemaRef ds:uri="http://purl.org/dc/dcmitype/"/>
    <ds:schemaRef ds:uri="11e31a66-3d01-4b8f-b89a-1e61ecdea2d2"/>
    <ds:schemaRef ds:uri="a41d4afa-e03f-42b1-ac3a-54861a9e82fa"/>
  </ds:schemaRefs>
</ds:datastoreItem>
</file>

<file path=customXml/itemProps3.xml><?xml version="1.0" encoding="utf-8"?>
<ds:datastoreItem xmlns:ds="http://schemas.openxmlformats.org/officeDocument/2006/customXml" ds:itemID="{D4D3BED2-FCEF-4D3F-B361-4AA63048295E}">
  <ds:schemaRefs>
    <ds:schemaRef ds:uri="http://schemas.microsoft.com/sharepoint/v3/contenttype/forms"/>
  </ds:schemaRefs>
</ds:datastoreItem>
</file>

<file path=docMetadata/LabelInfo.xml><?xml version="1.0" encoding="utf-8"?>
<clbl:labelList xmlns:clbl="http://schemas.microsoft.com/office/2020/mipLabelMetadata">
  <clbl:label id="{b7b9f8f9-3cae-48b6-8b79-2f3f184fa0ea}" enabled="1" method="Standard" siteId="{72f988bf-86f1-41af-91ab-2d7cd011db47}" removed="0"/>
</clbl:labelList>
</file>

<file path=docProps/app.xml><?xml version="1.0" encoding="utf-8"?>
<Properties xmlns="http://schemas.openxmlformats.org/officeDocument/2006/extended-properties" xmlns:vt="http://schemas.openxmlformats.org/officeDocument/2006/docPropsVTypes">
  <TotalTime>242</TotalTime>
  <Words>6858</Words>
  <Application>Microsoft Office PowerPoint</Application>
  <PresentationFormat>Widescreen</PresentationFormat>
  <Paragraphs>806</Paragraphs>
  <Slides>28</Slides>
  <Notes>27</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28</vt:i4>
      </vt:variant>
    </vt:vector>
  </HeadingPairs>
  <TitlesOfParts>
    <vt:vector size="39" baseType="lpstr">
      <vt:lpstr>-apple-system</vt:lpstr>
      <vt:lpstr>Arial</vt:lpstr>
      <vt:lpstr>Arial,Sans-Serif</vt:lpstr>
      <vt:lpstr>Calibri</vt:lpstr>
      <vt:lpstr>Courier New</vt:lpstr>
      <vt:lpstr>Segoe UI</vt:lpstr>
      <vt:lpstr>Segoe UI Black</vt:lpstr>
      <vt:lpstr>Segoe UI Light</vt:lpstr>
      <vt:lpstr>Segoe UI Semibold</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High-quality audio for calls and more  Compare headsets certified for Microsoft Teams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PCA &amp; Teams Certified Commercial Pitch Deck</dc:title>
  <dc:creator>Emma Crockett</dc:creator>
  <cp:lastModifiedBy>Liczyk, Carly</cp:lastModifiedBy>
  <cp:revision>9</cp:revision>
  <dcterms:modified xsi:type="dcterms:W3CDTF">2023-08-24T15:06:58Z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dlc_policyId">
    <vt:lpwstr/>
  </property>
  <property fmtid="{D5CDD505-2E9C-101B-9397-08002B2CF9AE}" pid="3" name="For">
    <vt:lpwstr/>
  </property>
  <property fmtid="{D5CDD505-2E9C-101B-9397-08002B2CF9AE}" pid="4" name="Confidentiality">
    <vt:lpwstr>7;#partner ready|207d4327-6b5f-454c-8f06-5ab2802d5700</vt:lpwstr>
  </property>
  <property fmtid="{D5CDD505-2E9C-101B-9397-08002B2CF9AE}" pid="5" name="_dlc_DocIdItemGuid">
    <vt:lpwstr>fcae3dd4-6ada-4eba-910b-68d0e1a35d25</vt:lpwstr>
  </property>
  <property fmtid="{D5CDD505-2E9C-101B-9397-08002B2CF9AE}" pid="6" name="Owners">
    <vt:lpwstr>5843;#i:0#.f|membership|riverdin@microsoft.com;#20146;#i:0#.f|membership|robpolenska@microsoft.com</vt:lpwstr>
  </property>
  <property fmtid="{D5CDD505-2E9C-101B-9397-08002B2CF9AE}" pid="7" name="Owner">
    <vt:lpwstr/>
  </property>
  <property fmtid="{D5CDD505-2E9C-101B-9397-08002B2CF9AE}" pid="8" name="ConfidentialityTaxHTField0">
    <vt:lpwstr>partner ready|207d4327-6b5f-454c-8f06-5ab2802d5700</vt:lpwstr>
  </property>
  <property fmtid="{D5CDD505-2E9C-101B-9397-08002B2CF9AE}" pid="9" name="SharedWithUsers">
    <vt:lpwstr>7891;#María del Carmen Lamolda Martinez;#3932;#Marie Shim;#17748;#Nagesh Nagpal;#62128;#CG Monteblanco (Market Star);#86509;#Catherine McGovern (CPL SOLUTIONS LTD);#2547;#Pilar Ariza Colmenares;#15563;#Jeffrey Strasser;#29732;#Michael Persaud;#82232;#Prav</vt:lpwstr>
  </property>
  <property fmtid="{D5CDD505-2E9C-101B-9397-08002B2CF9AE}" pid="10" name="About">
    <vt:lpwstr/>
  </property>
  <property fmtid="{D5CDD505-2E9C-101B-9397-08002B2CF9AE}" pid="11" name="TaxCatchAll">
    <vt:lpwstr>7;#partner ready|207d4327-6b5f-454c-8f06-5ab2802d5700</vt:lpwstr>
  </property>
  <property fmtid="{D5CDD505-2E9C-101B-9397-08002B2CF9AE}" pid="12" name="ItemRetentionFormula">
    <vt:lpwstr/>
  </property>
  <property fmtid="{D5CDD505-2E9C-101B-9397-08002B2CF9AE}" pid="13" name="p3065242fc644b25ab253c7f8aa61ee1">
    <vt:lpwstr/>
  </property>
  <property fmtid="{D5CDD505-2E9C-101B-9397-08002B2CF9AE}" pid="14" name="k39e5019f8e24a20a01159148b815aac">
    <vt:lpwstr/>
  </property>
  <property fmtid="{D5CDD505-2E9C-101B-9397-08002B2CF9AE}" pid="15" name="MediaServiceImageTags">
    <vt:lpwstr/>
  </property>
  <property fmtid="{D5CDD505-2E9C-101B-9397-08002B2CF9AE}" pid="16" name="ContentTypeId">
    <vt:lpwstr>0x010100383A11EBC883A04780F20A57D7B03FB4</vt:lpwstr>
  </property>
  <property fmtid="{D5CDD505-2E9C-101B-9397-08002B2CF9AE}" pid="17" name="Order">
    <vt:lpwstr>422200.000000000</vt:lpwstr>
  </property>
  <property fmtid="{D5CDD505-2E9C-101B-9397-08002B2CF9AE}" pid="18" name="xd_ProgID">
    <vt:lpwstr/>
  </property>
  <property fmtid="{D5CDD505-2E9C-101B-9397-08002B2CF9AE}" pid="19" name="ComplianceAssetId">
    <vt:lpwstr/>
  </property>
  <property fmtid="{D5CDD505-2E9C-101B-9397-08002B2CF9AE}" pid="20" name="TemplateUrl">
    <vt:lpwstr/>
  </property>
  <property fmtid="{D5CDD505-2E9C-101B-9397-08002B2CF9AE}" pid="21" name="_ExtendedDescription">
    <vt:lpwstr/>
  </property>
  <property fmtid="{D5CDD505-2E9C-101B-9397-08002B2CF9AE}" pid="22" name="TriggerFlowInfo">
    <vt:lpwstr/>
  </property>
  <property fmtid="{D5CDD505-2E9C-101B-9397-08002B2CF9AE}" pid="23" name="xd_Signature">
    <vt:lpwstr/>
  </property>
  <property fmtid="{D5CDD505-2E9C-101B-9397-08002B2CF9AE}" pid="24" name="MSIP_Label_3a23c400-78e7-4d42-982d-273adef68ef9_Enabled">
    <vt:lpwstr>true</vt:lpwstr>
  </property>
  <property fmtid="{D5CDD505-2E9C-101B-9397-08002B2CF9AE}" pid="25" name="MSIP_Label_3a23c400-78e7-4d42-982d-273adef68ef9_SetDate">
    <vt:lpwstr>2023-08-24T15:00:40Z</vt:lpwstr>
  </property>
  <property fmtid="{D5CDD505-2E9C-101B-9397-08002B2CF9AE}" pid="26" name="MSIP_Label_3a23c400-78e7-4d42-982d-273adef68ef9_Method">
    <vt:lpwstr>Standard</vt:lpwstr>
  </property>
  <property fmtid="{D5CDD505-2E9C-101B-9397-08002B2CF9AE}" pid="27" name="MSIP_Label_3a23c400-78e7-4d42-982d-273adef68ef9_Name">
    <vt:lpwstr>3a23c400-78e7-4d42-982d-273adef68ef9</vt:lpwstr>
  </property>
  <property fmtid="{D5CDD505-2E9C-101B-9397-08002B2CF9AE}" pid="28" name="MSIP_Label_3a23c400-78e7-4d42-982d-273adef68ef9_SiteId">
    <vt:lpwstr>7fe14ab6-8f5d-4139-84bf-cd8aed0ee6b9</vt:lpwstr>
  </property>
  <property fmtid="{D5CDD505-2E9C-101B-9397-08002B2CF9AE}" pid="29" name="MSIP_Label_3a23c400-78e7-4d42-982d-273adef68ef9_ActionId">
    <vt:lpwstr>9ac9f767-e76d-4c34-a494-d6ee44555380</vt:lpwstr>
  </property>
  <property fmtid="{D5CDD505-2E9C-101B-9397-08002B2CF9AE}" pid="30" name="MSIP_Label_3a23c400-78e7-4d42-982d-273adef68ef9_ContentBits">
    <vt:lpwstr>0</vt:lpwstr>
  </property>
</Properties>
</file>